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8"/>
  </p:notesMasterIdLst>
  <p:sldIdLst>
    <p:sldId id="306" r:id="rId2"/>
    <p:sldId id="307" r:id="rId3"/>
    <p:sldId id="390" r:id="rId4"/>
    <p:sldId id="392" r:id="rId5"/>
    <p:sldId id="393" r:id="rId6"/>
    <p:sldId id="375" r:id="rId7"/>
    <p:sldId id="391" r:id="rId8"/>
    <p:sldId id="338" r:id="rId9"/>
    <p:sldId id="365" r:id="rId10"/>
    <p:sldId id="418" r:id="rId11"/>
    <p:sldId id="419" r:id="rId12"/>
    <p:sldId id="420" r:id="rId13"/>
    <p:sldId id="421" r:id="rId14"/>
    <p:sldId id="422" r:id="rId15"/>
    <p:sldId id="423" r:id="rId16"/>
    <p:sldId id="424" r:id="rId17"/>
    <p:sldId id="403" r:id="rId18"/>
    <p:sldId id="413" r:id="rId19"/>
    <p:sldId id="411" r:id="rId20"/>
    <p:sldId id="425" r:id="rId21"/>
    <p:sldId id="414" r:id="rId22"/>
    <p:sldId id="409" r:id="rId23"/>
    <p:sldId id="406" r:id="rId24"/>
    <p:sldId id="417" r:id="rId25"/>
    <p:sldId id="407" r:id="rId26"/>
    <p:sldId id="387"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485" autoAdjust="0"/>
    <p:restoredTop sz="92473" autoAdjust="0"/>
  </p:normalViewPr>
  <p:slideViewPr>
    <p:cSldViewPr>
      <p:cViewPr varScale="1">
        <p:scale>
          <a:sx n="67" d="100"/>
          <a:sy n="67" d="100"/>
        </p:scale>
        <p:origin x="-1518" y="-108"/>
      </p:cViewPr>
      <p:guideLst>
        <p:guide orient="horz" pos="2160"/>
        <p:guide pos="2880"/>
      </p:guideLst>
    </p:cSldViewPr>
  </p:slideViewPr>
  <p:outlineViewPr>
    <p:cViewPr>
      <p:scale>
        <a:sx n="33" d="100"/>
        <a:sy n="33" d="100"/>
      </p:scale>
      <p:origin x="0" y="33054"/>
    </p:cViewPr>
  </p:outlineViewPr>
  <p:notesTextViewPr>
    <p:cViewPr>
      <p:scale>
        <a:sx n="100" d="100"/>
        <a:sy n="100" d="100"/>
      </p:scale>
      <p:origin x="0" y="0"/>
    </p:cViewPr>
  </p:notesTextViewPr>
  <p:sorterViewPr>
    <p:cViewPr>
      <p:scale>
        <a:sx n="66" d="100"/>
        <a:sy n="66" d="100"/>
      </p:scale>
      <p:origin x="0" y="1338"/>
    </p:cViewPr>
  </p:sorterViewPr>
  <p:notesViewPr>
    <p:cSldViewPr>
      <p:cViewPr varScale="1">
        <p:scale>
          <a:sx n="52" d="100"/>
          <a:sy n="52" d="100"/>
        </p:scale>
        <p:origin x="-284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7281D-BBCB-4CA7-9B3F-47F7E83AEB50}" type="datetimeFigureOut">
              <a:rPr lang="fr-FR" smtClean="0"/>
              <a:pPr/>
              <a:t>25/12/2018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BDCD6-6AAF-4E93-9484-3F106FC4C6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0BDCD6-6AAF-4E93-9484-3F106FC4C6BB}"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69B5685B-834F-4BD8-8452-CF16C6560B05}"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6"/>
            <a:ext cx="762000" cy="365125"/>
          </a:xfrm>
        </p:spPr>
        <p:txBody>
          <a:bodyPr/>
          <a:lstStyle/>
          <a:p>
            <a:fld id="{69B5685B-834F-4BD8-8452-CF16C6560B0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A6A20D5-E943-4732-B1CD-0AF1EDF67378}" type="datetimeFigureOut">
              <a:rPr lang="fr-FR" smtClean="0"/>
              <a:pPr/>
              <a:t>25/12/2018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A6A20D5-E943-4732-B1CD-0AF1EDF67378}" type="datetimeFigureOut">
              <a:rPr lang="fr-FR" smtClean="0"/>
              <a:pPr/>
              <a:t>25/12/2018</a:t>
            </a:fld>
            <a:endParaRPr lang="fr-FR"/>
          </a:p>
        </p:txBody>
      </p:sp>
      <p:sp>
        <p:nvSpPr>
          <p:cNvPr id="3" name="Espace réservé du pied de page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B5685B-834F-4BD8-8452-CF16C6560B05}"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3.bp.blogspot.com/-MRZ-8_LE2w8/UhS3VANwnnI/AAAAAAAAATE/Mv5iWm6J_R8/s1600/url-35.jpeg"/>
          <p:cNvPicPr>
            <a:picLocks noChangeAspect="1" noChangeArrowheads="1"/>
          </p:cNvPicPr>
          <p:nvPr/>
        </p:nvPicPr>
        <p:blipFill>
          <a:blip r:embed="rId2" cstate="print">
            <a:duotone>
              <a:schemeClr val="accent5">
                <a:shade val="45000"/>
                <a:satMod val="135000"/>
              </a:schemeClr>
              <a:prstClr val="white"/>
            </a:duotone>
          </a:blip>
          <a:srcRect/>
          <a:stretch>
            <a:fillRect/>
          </a:stretch>
        </p:blipFill>
        <p:spPr bwMode="auto">
          <a:xfrm>
            <a:off x="0" y="-642966"/>
            <a:ext cx="9192925" cy="7218562"/>
          </a:xfrm>
          <a:prstGeom prst="rect">
            <a:avLst/>
          </a:prstGeom>
          <a:ln w="228600" cap="sq" cmpd="thickThin">
            <a:solidFill>
              <a:srgbClr val="000000"/>
            </a:solidFill>
            <a:prstDash val="solid"/>
            <a:miter lim="800000"/>
          </a:ln>
          <a:effectLst>
            <a:innerShdw blurRad="76200">
              <a:srgbClr val="000000"/>
            </a:innerShdw>
          </a:effectLst>
        </p:spPr>
      </p:pic>
      <p:sp>
        <p:nvSpPr>
          <p:cNvPr id="2" name="Titre 1"/>
          <p:cNvSpPr>
            <a:spLocks noGrp="1"/>
          </p:cNvSpPr>
          <p:nvPr>
            <p:ph type="title"/>
          </p:nvPr>
        </p:nvSpPr>
        <p:spPr>
          <a:xfrm>
            <a:off x="571472" y="-357214"/>
            <a:ext cx="8229600" cy="1143000"/>
          </a:xfrm>
        </p:spPr>
        <p:txBody>
          <a:bodyPr>
            <a:normAutofit fontScale="90000"/>
          </a:bodyPr>
          <a:lstStyle/>
          <a:p>
            <a:pPr rtl="1"/>
            <a:r>
              <a:rPr lang="ar-DZ" sz="2700" dirty="0" smtClean="0">
                <a:solidFill>
                  <a:schemeClr val="bg1"/>
                </a:solidFill>
                <a:effectLst/>
              </a:rPr>
              <a:t>الجمهورية الجزائرية الديمقراطية الشعبية</a:t>
            </a:r>
            <a:br>
              <a:rPr lang="ar-DZ" sz="2700" dirty="0" smtClean="0">
                <a:solidFill>
                  <a:schemeClr val="bg1"/>
                </a:solidFill>
                <a:effectLst/>
              </a:rPr>
            </a:br>
            <a:r>
              <a:rPr lang="ar-DZ" sz="2700" dirty="0" smtClean="0">
                <a:solidFill>
                  <a:schemeClr val="bg1"/>
                </a:solidFill>
                <a:effectLst/>
              </a:rPr>
              <a:t>وزارة التجارة</a:t>
            </a:r>
            <a:r>
              <a:rPr lang="ar-DZ" sz="2800" b="0" dirty="0" smtClean="0">
                <a:solidFill>
                  <a:schemeClr val="bg1"/>
                </a:solidFill>
                <a:effectLst/>
              </a:rPr>
              <a:t/>
            </a:r>
            <a:br>
              <a:rPr lang="ar-DZ" sz="2800" b="0" dirty="0" smtClean="0">
                <a:solidFill>
                  <a:schemeClr val="bg1"/>
                </a:solidFill>
                <a:effectLst/>
              </a:rPr>
            </a:br>
            <a:r>
              <a:rPr lang="ar-DZ" sz="2800" dirty="0" smtClean="0">
                <a:solidFill>
                  <a:schemeClr val="bg1"/>
                </a:solidFill>
                <a:effectLst/>
              </a:rPr>
              <a:t>مديرية التجارة لولاية </a:t>
            </a:r>
            <a:r>
              <a:rPr lang="ar-DZ" sz="2800" dirty="0" err="1" smtClean="0">
                <a:solidFill>
                  <a:schemeClr val="bg1"/>
                </a:solidFill>
                <a:effectLst/>
              </a:rPr>
              <a:t>مستغانم</a:t>
            </a:r>
            <a:r>
              <a:rPr lang="ar-DZ" sz="2800" dirty="0" smtClean="0">
                <a:solidFill>
                  <a:schemeClr val="bg1"/>
                </a:solidFill>
                <a:effectLst/>
              </a:rPr>
              <a:t>   </a:t>
            </a:r>
            <a:endParaRPr lang="fr-FR" sz="2800" dirty="0">
              <a:solidFill>
                <a:schemeClr val="bg1"/>
              </a:solidFill>
              <a:effectLst/>
            </a:endParaRPr>
          </a:p>
        </p:txBody>
      </p:sp>
      <p:sp>
        <p:nvSpPr>
          <p:cNvPr id="10" name="Espace réservé du contenu 9"/>
          <p:cNvSpPr>
            <a:spLocks noGrp="1"/>
          </p:cNvSpPr>
          <p:nvPr>
            <p:ph idx="1"/>
          </p:nvPr>
        </p:nvSpPr>
        <p:spPr>
          <a:xfrm>
            <a:off x="571472" y="928670"/>
            <a:ext cx="8229600" cy="5257800"/>
          </a:xfrm>
        </p:spPr>
        <p:txBody>
          <a:bodyPr/>
          <a:lstStyle/>
          <a:p>
            <a:pPr algn="r" rtl="1">
              <a:buNone/>
            </a:pPr>
            <a:r>
              <a:rPr lang="ar-DZ" sz="2400" dirty="0" smtClean="0">
                <a:solidFill>
                  <a:schemeClr val="bg1"/>
                </a:solidFill>
              </a:rPr>
              <a:t>مصلحة مراقبة الممارسات التجارية و المضادة للمنافسة</a:t>
            </a:r>
          </a:p>
          <a:p>
            <a:pPr algn="r" rtl="1">
              <a:buNone/>
            </a:pPr>
            <a:r>
              <a:rPr lang="ar-DZ" sz="2400" dirty="0" smtClean="0">
                <a:solidFill>
                  <a:schemeClr val="bg1"/>
                </a:solidFill>
              </a:rPr>
              <a:t>   مكتب الممارسات  التجارية المضادة للمنافسة</a:t>
            </a:r>
          </a:p>
          <a:p>
            <a:pPr algn="r" rtl="1">
              <a:buNone/>
            </a:pPr>
            <a:endParaRPr lang="fr-FR" dirty="0" smtClean="0">
              <a:solidFill>
                <a:schemeClr val="bg1"/>
              </a:solidFill>
            </a:endParaRPr>
          </a:p>
          <a:p>
            <a:pPr algn="r" rtl="1">
              <a:buNone/>
            </a:pPr>
            <a:endParaRPr lang="ar-DZ" dirty="0" smtClean="0">
              <a:solidFill>
                <a:schemeClr val="bg1"/>
              </a:solidFill>
            </a:endParaRPr>
          </a:p>
          <a:p>
            <a:pPr algn="r" rtl="1">
              <a:buNone/>
            </a:pPr>
            <a:endParaRPr lang="ar-DZ" dirty="0" smtClean="0">
              <a:solidFill>
                <a:schemeClr val="bg1"/>
              </a:solidFill>
            </a:endParaRPr>
          </a:p>
          <a:p>
            <a:pPr algn="r" rtl="1">
              <a:buNone/>
            </a:pPr>
            <a:endParaRPr lang="ar-DZ" dirty="0" smtClean="0">
              <a:solidFill>
                <a:schemeClr val="bg1"/>
              </a:solidFill>
            </a:endParaRPr>
          </a:p>
        </p:txBody>
      </p:sp>
      <p:pic>
        <p:nvPicPr>
          <p:cNvPr id="1034" name="Picture 10" descr="https://upload.wikimedia.org/wikipedia/commons/thumb/7/77/Flag_of_Algeria.svg/280px-Flag_of_Algeria.svg.png"/>
          <p:cNvPicPr>
            <a:picLocks noChangeAspect="1" noChangeArrowheads="1"/>
          </p:cNvPicPr>
          <p:nvPr/>
        </p:nvPicPr>
        <p:blipFill>
          <a:blip r:embed="rId3" cstate="print"/>
          <a:srcRect/>
          <a:stretch>
            <a:fillRect/>
          </a:stretch>
        </p:blipFill>
        <p:spPr bwMode="auto">
          <a:xfrm>
            <a:off x="0" y="0"/>
            <a:ext cx="1656000" cy="1105968"/>
          </a:xfrm>
          <a:prstGeom prst="rect">
            <a:avLst/>
          </a:prstGeom>
          <a:ln>
            <a:noFill/>
          </a:ln>
          <a:effectLst>
            <a:softEdge rad="112500"/>
          </a:effectLst>
        </p:spPr>
      </p:pic>
      <p:sp>
        <p:nvSpPr>
          <p:cNvPr id="8" name="Ellipse 7"/>
          <p:cNvSpPr/>
          <p:nvPr/>
        </p:nvSpPr>
        <p:spPr>
          <a:xfrm>
            <a:off x="0" y="2428868"/>
            <a:ext cx="882047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800" b="1" dirty="0" smtClean="0">
                <a:solidFill>
                  <a:schemeClr val="bg1"/>
                </a:solidFill>
                <a:latin typeface="Andalus" pitchFamily="18" charset="-78"/>
                <a:cs typeface="Andalus" pitchFamily="18" charset="-78"/>
              </a:rPr>
              <a:t>المنافسة </a:t>
            </a:r>
            <a:r>
              <a:rPr lang="ar-DZ" sz="4800" b="1" dirty="0" err="1" smtClean="0">
                <a:solidFill>
                  <a:schemeClr val="bg1"/>
                </a:solidFill>
                <a:latin typeface="Andalus" pitchFamily="18" charset="-78"/>
                <a:cs typeface="Andalus" pitchFamily="18" charset="-78"/>
              </a:rPr>
              <a:t>و</a:t>
            </a:r>
            <a:r>
              <a:rPr lang="ar-DZ" sz="4800" b="1" dirty="0" smtClean="0">
                <a:solidFill>
                  <a:schemeClr val="bg1"/>
                </a:solidFill>
                <a:latin typeface="Andalus" pitchFamily="18" charset="-78"/>
                <a:cs typeface="Andalus" pitchFamily="18" charset="-78"/>
              </a:rPr>
              <a:t> تنظيم السوق</a:t>
            </a:r>
          </a:p>
        </p:txBody>
      </p:sp>
      <p:sp>
        <p:nvSpPr>
          <p:cNvPr id="7" name="Ruban courbé vers le bas 6"/>
          <p:cNvSpPr/>
          <p:nvPr/>
        </p:nvSpPr>
        <p:spPr>
          <a:xfrm>
            <a:off x="2786050" y="5786454"/>
            <a:ext cx="3585579" cy="571504"/>
          </a:xfrm>
          <a:prstGeom prst="ellipseRibbon">
            <a:avLst>
              <a:gd name="adj1" fmla="val 0"/>
              <a:gd name="adj2" fmla="val 47968"/>
              <a:gd name="adj3"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يوم 2018/12/18</a:t>
            </a:r>
            <a:endParaRPr lang="fr-FR" dirty="0"/>
          </a:p>
        </p:txBody>
      </p:sp>
      <p:sp>
        <p:nvSpPr>
          <p:cNvPr id="9" name="ZoneTexte 8"/>
          <p:cNvSpPr txBox="1"/>
          <p:nvPr/>
        </p:nvSpPr>
        <p:spPr>
          <a:xfrm>
            <a:off x="6084168" y="5229200"/>
            <a:ext cx="2592288" cy="369332"/>
          </a:xfrm>
          <a:prstGeom prst="rect">
            <a:avLst/>
          </a:prstGeom>
          <a:noFill/>
        </p:spPr>
        <p:txBody>
          <a:bodyPr wrap="square" rtlCol="0">
            <a:spAutoFit/>
          </a:bodyPr>
          <a:lstStyle/>
          <a:p>
            <a:r>
              <a:rPr lang="ar-DZ" dirty="0" smtClean="0"/>
              <a:t>  </a:t>
            </a:r>
            <a:endParaRPr lang="fr-FR" dirty="0"/>
          </a:p>
        </p:txBody>
      </p:sp>
      <p:sp>
        <p:nvSpPr>
          <p:cNvPr id="11" name="ZoneTexte 10"/>
          <p:cNvSpPr txBox="1"/>
          <p:nvPr/>
        </p:nvSpPr>
        <p:spPr>
          <a:xfrm>
            <a:off x="6429388" y="4500570"/>
            <a:ext cx="2428892" cy="1200329"/>
          </a:xfrm>
          <a:prstGeom prst="rect">
            <a:avLst/>
          </a:prstGeom>
          <a:noFill/>
        </p:spPr>
        <p:txBody>
          <a:bodyPr wrap="square" rtlCol="0">
            <a:spAutoFit/>
          </a:bodyPr>
          <a:lstStyle/>
          <a:p>
            <a:pPr algn="r" rtl="1"/>
            <a:r>
              <a:rPr lang="ar-DZ" b="1" dirty="0" smtClean="0">
                <a:solidFill>
                  <a:schemeClr val="bg1"/>
                </a:solidFill>
              </a:rPr>
              <a:t>     من إعداد:      </a:t>
            </a:r>
          </a:p>
          <a:p>
            <a:r>
              <a:rPr lang="ar-DZ" b="1" dirty="0" err="1" smtClean="0">
                <a:solidFill>
                  <a:schemeClr val="bg1"/>
                </a:solidFill>
              </a:rPr>
              <a:t>حيرش</a:t>
            </a:r>
            <a:r>
              <a:rPr lang="ar-DZ" b="1" dirty="0" smtClean="0"/>
              <a:t> </a:t>
            </a:r>
            <a:r>
              <a:rPr lang="ar-DZ" b="1" dirty="0" err="1" smtClean="0">
                <a:solidFill>
                  <a:schemeClr val="bg1"/>
                </a:solidFill>
              </a:rPr>
              <a:t>مختارية</a:t>
            </a:r>
            <a:r>
              <a:rPr lang="ar-DZ" b="1" dirty="0" smtClean="0">
                <a:solidFill>
                  <a:schemeClr val="bg1"/>
                </a:solidFill>
              </a:rPr>
              <a:t>               </a:t>
            </a:r>
          </a:p>
          <a:p>
            <a:pPr algn="r" rtl="1"/>
            <a:r>
              <a:rPr lang="ar-DZ" b="1" dirty="0" smtClean="0">
                <a:solidFill>
                  <a:schemeClr val="bg1"/>
                </a:solidFill>
              </a:rPr>
              <a:t>     </a:t>
            </a:r>
            <a:r>
              <a:rPr lang="ar-DZ" b="1" dirty="0" err="1" smtClean="0">
                <a:solidFill>
                  <a:schemeClr val="bg1"/>
                </a:solidFill>
              </a:rPr>
              <a:t>بلقاسم</a:t>
            </a:r>
            <a:r>
              <a:rPr lang="ar-DZ" b="1" dirty="0" smtClean="0">
                <a:solidFill>
                  <a:schemeClr val="bg1"/>
                </a:solidFill>
              </a:rPr>
              <a:t> محمــد </a:t>
            </a:r>
          </a:p>
          <a:p>
            <a:pPr algn="r" rtl="1"/>
            <a:r>
              <a:rPr lang="ar-DZ" b="1" dirty="0" smtClean="0">
                <a:solidFill>
                  <a:schemeClr val="bg1"/>
                </a:solidFill>
              </a:rPr>
              <a:t>     </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lstStyle/>
          <a:p>
            <a:pPr algn="r" rtl="1"/>
            <a:r>
              <a:rPr lang="ar-DZ" u="sng" dirty="0" smtClean="0">
                <a:solidFill>
                  <a:srgbClr val="C00000"/>
                </a:solidFill>
                <a:latin typeface="Arabic Typesetting" pitchFamily="66" charset="-78"/>
                <a:cs typeface="Arabic Typesetting" pitchFamily="66" charset="-78"/>
              </a:rPr>
              <a:t>5</a:t>
            </a:r>
            <a:r>
              <a:rPr lang="ar-DZ" sz="3600" b="1" u="sng" dirty="0" smtClean="0">
                <a:solidFill>
                  <a:srgbClr val="C00000"/>
                </a:solidFill>
                <a:latin typeface="Arabic Typesetting" pitchFamily="66" charset="-78"/>
                <a:cs typeface="Arabic Typesetting" pitchFamily="66" charset="-78"/>
              </a:rPr>
              <a:t>- الممارسات </a:t>
            </a:r>
            <a:r>
              <a:rPr lang="ar-DZ" sz="3600" b="1" u="sng" dirty="0" smtClean="0">
                <a:solidFill>
                  <a:srgbClr val="C00000"/>
                </a:solidFill>
                <a:latin typeface="Arabic Typesetting" pitchFamily="66" charset="-78"/>
                <a:cs typeface="Arabic Typesetting" pitchFamily="66" charset="-78"/>
              </a:rPr>
              <a:t>المنافية </a:t>
            </a:r>
            <a:r>
              <a:rPr lang="ar-DZ" sz="3600" b="1" u="sng" dirty="0" smtClean="0">
                <a:solidFill>
                  <a:srgbClr val="C00000"/>
                </a:solidFill>
                <a:latin typeface="Arabic Typesetting" pitchFamily="66" charset="-78"/>
                <a:cs typeface="Arabic Typesetting" pitchFamily="66" charset="-78"/>
              </a:rPr>
              <a:t>للمنافسة داخل السوق: </a:t>
            </a:r>
            <a:r>
              <a:rPr lang="ar-DZ" dirty="0" smtClean="0"/>
              <a:t> </a:t>
            </a:r>
          </a:p>
          <a:p>
            <a:pPr algn="r" rtl="1"/>
            <a:r>
              <a:rPr lang="ar-DZ" sz="3600" b="1" u="sng" dirty="0" smtClean="0">
                <a:solidFill>
                  <a:schemeClr val="bg1"/>
                </a:solidFill>
                <a:latin typeface="Arabic Typesetting" pitchFamily="66" charset="-78"/>
                <a:cs typeface="Arabic Typesetting" pitchFamily="66" charset="-78"/>
              </a:rPr>
              <a:t>الممارسات </a:t>
            </a:r>
            <a:r>
              <a:rPr lang="ar-DZ" sz="3600" b="1" u="sng" dirty="0" err="1" smtClean="0">
                <a:solidFill>
                  <a:schemeClr val="bg1"/>
                </a:solidFill>
                <a:latin typeface="Arabic Typesetting" pitchFamily="66" charset="-78"/>
                <a:cs typeface="Arabic Typesetting" pitchFamily="66" charset="-78"/>
              </a:rPr>
              <a:t>الإحتكارية</a:t>
            </a:r>
            <a:r>
              <a:rPr lang="ar-DZ" sz="3600" b="1" u="sng"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هي الممارسات التي قد تصدر عن المؤسسات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تعيق المنافسة الحرة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هي </a:t>
            </a:r>
            <a:r>
              <a:rPr lang="ar-DZ" sz="3600" b="1" dirty="0" err="1" smtClean="0">
                <a:solidFill>
                  <a:schemeClr val="bg1"/>
                </a:solidFill>
                <a:latin typeface="Arabic Typesetting" pitchFamily="66" charset="-78"/>
                <a:cs typeface="Arabic Typesetting" pitchFamily="66" charset="-78"/>
              </a:rPr>
              <a:t>الإحتكار</a:t>
            </a:r>
            <a:r>
              <a:rPr lang="ar-DZ" sz="3600" b="1" dirty="0" smtClean="0">
                <a:solidFill>
                  <a:schemeClr val="bg1"/>
                </a:solidFill>
                <a:latin typeface="Arabic Typesetting" pitchFamily="66" charset="-78"/>
                <a:cs typeface="Arabic Typesetting" pitchFamily="66" charset="-78"/>
              </a:rPr>
              <a:t> ، </a:t>
            </a:r>
            <a:r>
              <a:rPr lang="ar-DZ" sz="3600" b="1" dirty="0" err="1" smtClean="0">
                <a:solidFill>
                  <a:schemeClr val="bg1"/>
                </a:solidFill>
                <a:latin typeface="Arabic Typesetting" pitchFamily="66" charset="-78"/>
                <a:cs typeface="Arabic Typesetting" pitchFamily="66" charset="-78"/>
              </a:rPr>
              <a:t>الإتفاقات</a:t>
            </a:r>
            <a:r>
              <a:rPr lang="ar-DZ" sz="3600" b="1" dirty="0" smtClean="0">
                <a:solidFill>
                  <a:schemeClr val="bg1"/>
                </a:solidFill>
                <a:latin typeface="Arabic Typesetting" pitchFamily="66" charset="-78"/>
                <a:cs typeface="Arabic Typesetting" pitchFamily="66" charset="-78"/>
              </a:rPr>
              <a:t> المقيدة للمنافسة، التعسف في وضعية الهيمنة، </a:t>
            </a:r>
            <a:r>
              <a:rPr lang="ar-DZ" sz="3600" b="1" dirty="0" err="1" smtClean="0">
                <a:solidFill>
                  <a:schemeClr val="bg1"/>
                </a:solidFill>
                <a:latin typeface="Arabic Typesetting" pitchFamily="66" charset="-78"/>
                <a:cs typeface="Arabic Typesetting" pitchFamily="66" charset="-78"/>
              </a:rPr>
              <a:t>الإندماج</a:t>
            </a:r>
            <a:r>
              <a:rPr lang="ar-DZ" sz="3600" b="1" dirty="0" smtClean="0">
                <a:solidFill>
                  <a:schemeClr val="bg1"/>
                </a:solidFill>
                <a:latin typeface="Arabic Typesetting" pitchFamily="66" charset="-78"/>
                <a:cs typeface="Arabic Typesetting" pitchFamily="66" charset="-78"/>
              </a:rPr>
              <a:t> و </a:t>
            </a:r>
            <a:r>
              <a:rPr lang="ar-DZ" sz="3600" b="1" dirty="0" err="1" smtClean="0">
                <a:solidFill>
                  <a:schemeClr val="bg1"/>
                </a:solidFill>
                <a:latin typeface="Arabic Typesetting" pitchFamily="66" charset="-78"/>
                <a:cs typeface="Arabic Typesetting" pitchFamily="66" charset="-78"/>
              </a:rPr>
              <a:t>الإتفاق</a:t>
            </a:r>
            <a:r>
              <a:rPr lang="ar-DZ" sz="3600" b="1" dirty="0" smtClean="0">
                <a:solidFill>
                  <a:schemeClr val="bg1"/>
                </a:solidFill>
                <a:latin typeface="Arabic Typesetting" pitchFamily="66" charset="-78"/>
                <a:cs typeface="Arabic Typesetting" pitchFamily="66" charset="-78"/>
              </a:rPr>
              <a:t>.</a:t>
            </a:r>
          </a:p>
          <a:p>
            <a:pPr algn="r" rtl="1"/>
            <a:r>
              <a:rPr lang="ar-DZ" sz="3600" b="1" u="sng" dirty="0" smtClean="0">
                <a:solidFill>
                  <a:schemeClr val="bg1"/>
                </a:solidFill>
                <a:latin typeface="Arabic Typesetting" pitchFamily="66" charset="-78"/>
                <a:cs typeface="Arabic Typesetting" pitchFamily="66" charset="-78"/>
              </a:rPr>
              <a:t>1- </a:t>
            </a:r>
            <a:r>
              <a:rPr lang="ar-DZ" sz="3600" b="1" u="sng" dirty="0" err="1" smtClean="0">
                <a:solidFill>
                  <a:schemeClr val="bg1"/>
                </a:solidFill>
                <a:latin typeface="Arabic Typesetting" pitchFamily="66" charset="-78"/>
                <a:cs typeface="Arabic Typesetting" pitchFamily="66" charset="-78"/>
              </a:rPr>
              <a:t>الإحتكار</a:t>
            </a:r>
            <a:r>
              <a:rPr lang="ar-DZ" sz="3600" b="1" dirty="0" smtClean="0">
                <a:solidFill>
                  <a:schemeClr val="bg1"/>
                </a:solidFill>
                <a:latin typeface="Arabic Typesetting" pitchFamily="66" charset="-78"/>
                <a:cs typeface="Arabic Typesetting" pitchFamily="66" charset="-78"/>
              </a:rPr>
              <a:t>: يعتبر وسيلة لعرقلة حرية ممارسة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المنافسة داخل السوق، أي </a:t>
            </a:r>
            <a:r>
              <a:rPr lang="ar-DZ" sz="3600" b="1" dirty="0" err="1" smtClean="0">
                <a:solidFill>
                  <a:schemeClr val="bg1"/>
                </a:solidFill>
                <a:latin typeface="Arabic Typesetting" pitchFamily="66" charset="-78"/>
                <a:cs typeface="Arabic Typesetting" pitchFamily="66" charset="-78"/>
              </a:rPr>
              <a:t>إمتلاك</a:t>
            </a:r>
            <a:r>
              <a:rPr lang="ar-DZ" sz="3600" b="1" dirty="0" smtClean="0">
                <a:solidFill>
                  <a:schemeClr val="bg1"/>
                </a:solidFill>
                <a:latin typeface="Arabic Typesetting" pitchFamily="66" charset="-78"/>
                <a:cs typeface="Arabic Typesetting" pitchFamily="66" charset="-78"/>
              </a:rPr>
              <a:t> المؤسسة القوة </a:t>
            </a:r>
            <a:r>
              <a:rPr lang="ar-DZ" sz="3600" b="1" dirty="0" err="1" smtClean="0">
                <a:solidFill>
                  <a:schemeClr val="bg1"/>
                </a:solidFill>
                <a:latin typeface="Arabic Typesetting" pitchFamily="66" charset="-78"/>
                <a:cs typeface="Arabic Typesetting" pitchFamily="66" charset="-78"/>
              </a:rPr>
              <a:t>الإحتكارية</a:t>
            </a:r>
            <a:r>
              <a:rPr lang="ar-DZ" sz="3600" b="1" dirty="0" smtClean="0">
                <a:solidFill>
                  <a:schemeClr val="bg1"/>
                </a:solidFill>
                <a:latin typeface="Arabic Typesetting" pitchFamily="66" charset="-78"/>
                <a:cs typeface="Arabic Typesetting" pitchFamily="66" charset="-78"/>
              </a:rPr>
              <a:t> فيما يتعلق بالسعر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عناصر الإنتاج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يمكن تحديد </a:t>
            </a:r>
            <a:r>
              <a:rPr lang="ar-DZ" sz="3600" b="1" dirty="0" err="1" smtClean="0">
                <a:solidFill>
                  <a:schemeClr val="bg1"/>
                </a:solidFill>
                <a:latin typeface="Arabic Typesetting" pitchFamily="66" charset="-78"/>
                <a:cs typeface="Arabic Typesetting" pitchFamily="66" charset="-78"/>
              </a:rPr>
              <a:t>إحتكار</a:t>
            </a:r>
            <a:r>
              <a:rPr lang="ar-DZ" sz="3600" b="1" dirty="0" smtClean="0">
                <a:solidFill>
                  <a:schemeClr val="bg1"/>
                </a:solidFill>
                <a:latin typeface="Arabic Typesetting" pitchFamily="66" charset="-78"/>
                <a:cs typeface="Arabic Typesetting" pitchFamily="66" charset="-78"/>
              </a:rPr>
              <a:t> مؤسسة ما، داخل السوق من خلال </a:t>
            </a:r>
            <a:r>
              <a:rPr lang="ar-DZ" sz="3600" b="1" dirty="0" err="1" smtClean="0">
                <a:solidFill>
                  <a:schemeClr val="bg1"/>
                </a:solidFill>
                <a:latin typeface="Arabic Typesetting" pitchFamily="66" charset="-78"/>
                <a:cs typeface="Arabic Typesetting" pitchFamily="66" charset="-78"/>
              </a:rPr>
              <a:t>إمتلاكها</a:t>
            </a:r>
            <a:r>
              <a:rPr lang="ar-DZ" sz="3600" b="1" dirty="0" smtClean="0">
                <a:solidFill>
                  <a:schemeClr val="bg1"/>
                </a:solidFill>
                <a:latin typeface="Arabic Typesetting" pitchFamily="66" charset="-78"/>
                <a:cs typeface="Arabic Typesetting" pitchFamily="66" charset="-78"/>
              </a:rPr>
              <a:t> بنسبة عالية للمادة الأولية الخام، </a:t>
            </a:r>
            <a:r>
              <a:rPr lang="ar-DZ" sz="3600" b="1" dirty="0" err="1" smtClean="0">
                <a:solidFill>
                  <a:schemeClr val="bg1"/>
                </a:solidFill>
                <a:latin typeface="Arabic Typesetting" pitchFamily="66" charset="-78"/>
                <a:cs typeface="Arabic Typesetting" pitchFamily="66" charset="-78"/>
              </a:rPr>
              <a:t>إنعدام</a:t>
            </a:r>
            <a:r>
              <a:rPr lang="ar-DZ" sz="3600" b="1" dirty="0" smtClean="0">
                <a:solidFill>
                  <a:schemeClr val="bg1"/>
                </a:solidFill>
                <a:latin typeface="Arabic Typesetting" pitchFamily="66" charset="-78"/>
                <a:cs typeface="Arabic Typesetting" pitchFamily="66" charset="-78"/>
              </a:rPr>
              <a:t> مرونة الطلب على المنتجات ، </a:t>
            </a:r>
            <a:r>
              <a:rPr lang="ar-DZ" sz="3600" b="1" dirty="0" err="1" smtClean="0">
                <a:solidFill>
                  <a:schemeClr val="bg1"/>
                </a:solidFill>
                <a:latin typeface="Arabic Typesetting" pitchFamily="66" charset="-78"/>
                <a:cs typeface="Arabic Typesetting" pitchFamily="66" charset="-78"/>
              </a:rPr>
              <a:t>إمتلاك</a:t>
            </a:r>
            <a:r>
              <a:rPr lang="ar-DZ" sz="3600" b="1" dirty="0" smtClean="0">
                <a:solidFill>
                  <a:schemeClr val="bg1"/>
                </a:solidFill>
                <a:latin typeface="Arabic Typesetting" pitchFamily="66" charset="-78"/>
                <a:cs typeface="Arabic Typesetting" pitchFamily="66" charset="-78"/>
              </a:rPr>
              <a:t> حصة كبيرة من السوق، وجود صعوبات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الاستحالة من الدخول إل السوق. </a:t>
            </a:r>
            <a:r>
              <a:rPr lang="ar-DZ" dirty="0" smtClean="0"/>
              <a:t>-</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normAutofit/>
          </a:bodyPr>
          <a:lstStyle/>
          <a:p>
            <a:pPr algn="r" rtl="1"/>
            <a:r>
              <a:rPr lang="ar-DZ" sz="3600" b="1" u="sng" dirty="0" smtClean="0">
                <a:solidFill>
                  <a:srgbClr val="C00000"/>
                </a:solidFill>
                <a:latin typeface="Arabic Typesetting" pitchFamily="66" charset="-78"/>
                <a:cs typeface="Arabic Typesetting" pitchFamily="66" charset="-78"/>
              </a:rPr>
              <a:t>الممارسات </a:t>
            </a:r>
            <a:r>
              <a:rPr lang="ar-DZ" sz="3600" b="1" u="sng" dirty="0" err="1" smtClean="0">
                <a:solidFill>
                  <a:srgbClr val="C00000"/>
                </a:solidFill>
                <a:latin typeface="Arabic Typesetting" pitchFamily="66" charset="-78"/>
                <a:cs typeface="Arabic Typesetting" pitchFamily="66" charset="-78"/>
              </a:rPr>
              <a:t>و</a:t>
            </a:r>
            <a:r>
              <a:rPr lang="ar-DZ" sz="3600" b="1" u="sng" dirty="0" smtClean="0">
                <a:solidFill>
                  <a:srgbClr val="C00000"/>
                </a:solidFill>
                <a:latin typeface="Arabic Typesetting" pitchFamily="66" charset="-78"/>
                <a:cs typeface="Arabic Typesetting" pitchFamily="66" charset="-78"/>
              </a:rPr>
              <a:t> الأعمال المدبرة </a:t>
            </a:r>
            <a:r>
              <a:rPr lang="ar-DZ" sz="3600" b="1" u="sng" dirty="0" err="1" smtClean="0">
                <a:solidFill>
                  <a:srgbClr val="C00000"/>
                </a:solidFill>
                <a:latin typeface="Arabic Typesetting" pitchFamily="66" charset="-78"/>
                <a:cs typeface="Arabic Typesetting" pitchFamily="66" charset="-78"/>
              </a:rPr>
              <a:t>و</a:t>
            </a:r>
            <a:r>
              <a:rPr lang="ar-DZ" sz="3600" b="1" u="sng" dirty="0" smtClean="0">
                <a:solidFill>
                  <a:srgbClr val="C00000"/>
                </a:solidFill>
                <a:latin typeface="Arabic Typesetting" pitchFamily="66" charset="-78"/>
                <a:cs typeface="Arabic Typesetting" pitchFamily="66" charset="-78"/>
              </a:rPr>
              <a:t> </a:t>
            </a:r>
            <a:r>
              <a:rPr lang="ar-DZ" sz="3600" b="1" u="sng" dirty="0" err="1" smtClean="0">
                <a:solidFill>
                  <a:srgbClr val="C00000"/>
                </a:solidFill>
                <a:latin typeface="Arabic Typesetting" pitchFamily="66" charset="-78"/>
                <a:cs typeface="Arabic Typesetting" pitchFamily="66" charset="-78"/>
              </a:rPr>
              <a:t>الإتفاقات</a:t>
            </a:r>
            <a:r>
              <a:rPr lang="ar-DZ" sz="3600" b="1" u="sng" dirty="0" smtClean="0">
                <a:solidFill>
                  <a:srgbClr val="C00000"/>
                </a:solidFill>
                <a:latin typeface="Arabic Typesetting" pitchFamily="66" charset="-78"/>
                <a:cs typeface="Arabic Typesetting" pitchFamily="66" charset="-78"/>
              </a:rPr>
              <a:t>:</a:t>
            </a:r>
          </a:p>
          <a:p>
            <a:pPr algn="r" rtl="1"/>
            <a:r>
              <a:rPr lang="ar-DZ" sz="3600" b="1" dirty="0" smtClean="0">
                <a:solidFill>
                  <a:schemeClr val="bg1"/>
                </a:solidFill>
                <a:latin typeface="Arabic Typesetting" pitchFamily="66" charset="-78"/>
                <a:cs typeface="Arabic Typesetting" pitchFamily="66" charset="-78"/>
              </a:rPr>
              <a:t>نص المادة(05) من القانون رقم 08-12 المعدلة للمادة (06) من الأمر رقــــم 03،03 المتعلق بالنافسة على ”تحظر الممارسات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الأعمال المدبرة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الإتفاقات</a:t>
            </a:r>
            <a:r>
              <a:rPr lang="ar-DZ" sz="3600" b="1" dirty="0" smtClean="0">
                <a:solidFill>
                  <a:schemeClr val="bg1"/>
                </a:solidFill>
                <a:latin typeface="Arabic Typesetting" pitchFamily="66" charset="-78"/>
                <a:cs typeface="Arabic Typesetting" pitchFamily="66" charset="-78"/>
              </a:rPr>
              <a:t> الصريحة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الضمنية عندما تهدف إلى العرقلة أو الحد أو الإحلال بحرية المنافسة في السوق أو في جزء جوهري منه لاسيما عندما ترمي :</a:t>
            </a:r>
          </a:p>
          <a:p>
            <a:pPr algn="r" rtl="1"/>
            <a:r>
              <a:rPr lang="ar-DZ" sz="3600" b="1" dirty="0" smtClean="0">
                <a:solidFill>
                  <a:schemeClr val="bg1"/>
                </a:solidFill>
                <a:latin typeface="Arabic Typesetting" pitchFamily="66" charset="-78"/>
                <a:cs typeface="Arabic Typesetting" pitchFamily="66" charset="-78"/>
              </a:rPr>
              <a:t>1- الحد من الدخول في السوق أو ممارسة النشاطات التجارية فيها.</a:t>
            </a:r>
          </a:p>
          <a:p>
            <a:pPr algn="r" rtl="1"/>
            <a:r>
              <a:rPr lang="ar-DZ" sz="3600" b="1" dirty="0" smtClean="0">
                <a:solidFill>
                  <a:schemeClr val="bg1"/>
                </a:solidFill>
                <a:latin typeface="Arabic Typesetting" pitchFamily="66" charset="-78"/>
                <a:cs typeface="Arabic Typesetting" pitchFamily="66" charset="-78"/>
              </a:rPr>
              <a:t>2- تقليص أو مراقبة الإنتاج أو منافذ التسويق أو </a:t>
            </a:r>
            <a:r>
              <a:rPr lang="ar-DZ" sz="3600" b="1" dirty="0" err="1" smtClean="0">
                <a:solidFill>
                  <a:schemeClr val="bg1"/>
                </a:solidFill>
                <a:latin typeface="Arabic Typesetting" pitchFamily="66" charset="-78"/>
                <a:cs typeface="Arabic Typesetting" pitchFamily="66" charset="-78"/>
              </a:rPr>
              <a:t>الإستثمارات</a:t>
            </a:r>
            <a:r>
              <a:rPr lang="ar-DZ" sz="3600" b="1" dirty="0" smtClean="0">
                <a:solidFill>
                  <a:schemeClr val="bg1"/>
                </a:solidFill>
                <a:latin typeface="Arabic Typesetting" pitchFamily="66" charset="-78"/>
                <a:cs typeface="Arabic Typesetting" pitchFamily="66" charset="-78"/>
              </a:rPr>
              <a:t> أو التطور التقني.</a:t>
            </a:r>
          </a:p>
          <a:p>
            <a:pPr algn="r" rtl="1"/>
            <a:r>
              <a:rPr lang="ar-DZ" sz="3600" b="1" dirty="0" smtClean="0">
                <a:solidFill>
                  <a:schemeClr val="bg1"/>
                </a:solidFill>
                <a:latin typeface="Arabic Typesetting" pitchFamily="66" charset="-78"/>
                <a:cs typeface="Arabic Typesetting" pitchFamily="66" charset="-78"/>
              </a:rPr>
              <a:t>3- </a:t>
            </a:r>
            <a:r>
              <a:rPr lang="ar-DZ" sz="3600" b="1" dirty="0" err="1" smtClean="0">
                <a:solidFill>
                  <a:schemeClr val="bg1"/>
                </a:solidFill>
                <a:latin typeface="Arabic Typesetting" pitchFamily="66" charset="-78"/>
                <a:cs typeface="Arabic Typesetting" pitchFamily="66" charset="-78"/>
              </a:rPr>
              <a:t>إقتسام</a:t>
            </a:r>
            <a:r>
              <a:rPr lang="ar-DZ" sz="3600" b="1" dirty="0" smtClean="0">
                <a:solidFill>
                  <a:schemeClr val="bg1"/>
                </a:solidFill>
                <a:latin typeface="Arabic Typesetting" pitchFamily="66" charset="-78"/>
                <a:cs typeface="Arabic Typesetting" pitchFamily="66" charset="-78"/>
              </a:rPr>
              <a:t> الأسواق أو مصادر التموين.</a:t>
            </a:r>
          </a:p>
          <a:p>
            <a:pPr algn="r" rtl="1"/>
            <a:endParaRPr lang="ar-DZ" sz="3600"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80756"/>
          </a:xfrm>
        </p:spPr>
        <p:txBody>
          <a:bodyPr>
            <a:normAutofit lnSpcReduction="10000"/>
          </a:bodyPr>
          <a:lstStyle/>
          <a:p>
            <a:pPr algn="r" rtl="1"/>
            <a:r>
              <a:rPr lang="ar-DZ" sz="3600" b="1" dirty="0" smtClean="0">
                <a:solidFill>
                  <a:schemeClr val="bg1"/>
                </a:solidFill>
                <a:latin typeface="Arabic Typesetting" pitchFamily="66" charset="-78"/>
                <a:cs typeface="Arabic Typesetting" pitchFamily="66" charset="-78"/>
              </a:rPr>
              <a:t>4-</a:t>
            </a:r>
            <a:r>
              <a:rPr lang="ar-DZ" sz="3600"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عرقلة تحديد الأسعار حسب قواعد السوق بالتشجيع المصطنع </a:t>
            </a:r>
            <a:r>
              <a:rPr lang="ar-DZ" sz="3600" b="1" dirty="0" err="1" smtClean="0">
                <a:solidFill>
                  <a:schemeClr val="bg1"/>
                </a:solidFill>
                <a:latin typeface="Arabic Typesetting" pitchFamily="66" charset="-78"/>
                <a:cs typeface="Arabic Typesetting" pitchFamily="66" charset="-78"/>
              </a:rPr>
              <a:t>لإرتفاع</a:t>
            </a:r>
            <a:r>
              <a:rPr lang="ar-DZ" sz="3600" b="1" dirty="0" smtClean="0">
                <a:solidFill>
                  <a:schemeClr val="bg1"/>
                </a:solidFill>
                <a:latin typeface="Arabic Typesetting" pitchFamily="66" charset="-78"/>
                <a:cs typeface="Arabic Typesetting" pitchFamily="66" charset="-78"/>
              </a:rPr>
              <a:t> الأسعار أو </a:t>
            </a:r>
            <a:r>
              <a:rPr lang="ar-DZ" sz="3600" b="1" dirty="0" err="1" smtClean="0">
                <a:solidFill>
                  <a:schemeClr val="bg1"/>
                </a:solidFill>
                <a:latin typeface="Arabic Typesetting" pitchFamily="66" charset="-78"/>
                <a:cs typeface="Arabic Typesetting" pitchFamily="66" charset="-78"/>
              </a:rPr>
              <a:t>لإنخفاظها</a:t>
            </a:r>
            <a:r>
              <a:rPr lang="ar-DZ" sz="3600" b="1" dirty="0" smtClean="0">
                <a:solidFill>
                  <a:schemeClr val="bg1"/>
                </a:solidFill>
                <a:latin typeface="Arabic Typesetting" pitchFamily="66" charset="-78"/>
                <a:cs typeface="Arabic Typesetting" pitchFamily="66" charset="-78"/>
              </a:rPr>
              <a:t>.</a:t>
            </a:r>
          </a:p>
          <a:p>
            <a:pPr algn="r" rtl="1"/>
            <a:r>
              <a:rPr lang="ar-DZ" sz="3600" b="1" dirty="0" smtClean="0">
                <a:solidFill>
                  <a:schemeClr val="bg1"/>
                </a:solidFill>
                <a:latin typeface="Arabic Typesetting" pitchFamily="66" charset="-78"/>
                <a:cs typeface="Arabic Typesetting" pitchFamily="66" charset="-78"/>
              </a:rPr>
              <a:t>5- تطبيق شروط غير متكافئة لنفس الخدمات </a:t>
            </a:r>
            <a:r>
              <a:rPr lang="ar-DZ" sz="3600" b="1" dirty="0" err="1" smtClean="0">
                <a:solidFill>
                  <a:schemeClr val="bg1"/>
                </a:solidFill>
                <a:latin typeface="Arabic Typesetting" pitchFamily="66" charset="-78"/>
                <a:cs typeface="Arabic Typesetting" pitchFamily="66" charset="-78"/>
              </a:rPr>
              <a:t>إتجاه</a:t>
            </a:r>
            <a:r>
              <a:rPr lang="ar-DZ" sz="3600" b="1" dirty="0" smtClean="0">
                <a:solidFill>
                  <a:schemeClr val="bg1"/>
                </a:solidFill>
                <a:latin typeface="Arabic Typesetting" pitchFamily="66" charset="-78"/>
                <a:cs typeface="Arabic Typesetting" pitchFamily="66" charset="-78"/>
              </a:rPr>
              <a:t> الشركاء التجاريين مما يحرمهم من منافع المنافسة.</a:t>
            </a:r>
          </a:p>
          <a:p>
            <a:pPr algn="r" rtl="1"/>
            <a:r>
              <a:rPr lang="ar-DZ" sz="3600" b="1" dirty="0" smtClean="0">
                <a:solidFill>
                  <a:schemeClr val="bg1"/>
                </a:solidFill>
                <a:latin typeface="Arabic Typesetting" pitchFamily="66" charset="-78"/>
                <a:cs typeface="Arabic Typesetting" pitchFamily="66" charset="-78"/>
              </a:rPr>
              <a:t>6- إخضاع إبرام العقود مع الشركاء لقبولهم خدمات إضافية ليس لها صلة </a:t>
            </a:r>
            <a:r>
              <a:rPr lang="ar-DZ" sz="3600" b="1" dirty="0" err="1" smtClean="0">
                <a:solidFill>
                  <a:schemeClr val="bg1"/>
                </a:solidFill>
                <a:latin typeface="Arabic Typesetting" pitchFamily="66" charset="-78"/>
                <a:cs typeface="Arabic Typesetting" pitchFamily="66" charset="-78"/>
              </a:rPr>
              <a:t>بموصوع</a:t>
            </a:r>
            <a:r>
              <a:rPr lang="ar-DZ" sz="3600" b="1" dirty="0" smtClean="0">
                <a:solidFill>
                  <a:schemeClr val="bg1"/>
                </a:solidFill>
                <a:latin typeface="Arabic Typesetting" pitchFamily="66" charset="-78"/>
                <a:cs typeface="Arabic Typesetting" pitchFamily="66" charset="-78"/>
              </a:rPr>
              <a:t> هذه العقود سواء بحكم طبيعتها أو حسب الأعراف التجارية.</a:t>
            </a:r>
          </a:p>
          <a:p>
            <a:pPr algn="r" rtl="1"/>
            <a:r>
              <a:rPr lang="ar-DZ" sz="3600" b="1" dirty="0" smtClean="0">
                <a:solidFill>
                  <a:schemeClr val="bg1"/>
                </a:solidFill>
                <a:latin typeface="Arabic Typesetting" pitchFamily="66" charset="-78"/>
                <a:cs typeface="Arabic Typesetting" pitchFamily="66" charset="-78"/>
              </a:rPr>
              <a:t>7- السماح بمنح صفقة عمومية لفائدة أصحاب هذه الممارسات المقيدة.</a:t>
            </a:r>
          </a:p>
          <a:p>
            <a:pPr algn="r" rtl="1"/>
            <a:r>
              <a:rPr lang="ar-DZ" sz="3600" b="1" dirty="0" smtClean="0">
                <a:solidFill>
                  <a:schemeClr val="bg1"/>
                </a:solidFill>
                <a:latin typeface="Arabic Typesetting" pitchFamily="66" charset="-78"/>
                <a:cs typeface="Arabic Typesetting" pitchFamily="66" charset="-78"/>
              </a:rPr>
              <a:t>*إذ أن هذه الممارسات تحدث إما </a:t>
            </a:r>
            <a:r>
              <a:rPr lang="ar-DZ" sz="3600" b="1" dirty="0" err="1" smtClean="0">
                <a:solidFill>
                  <a:schemeClr val="bg1"/>
                </a:solidFill>
                <a:latin typeface="Arabic Typesetting" pitchFamily="66" charset="-78"/>
                <a:cs typeface="Arabic Typesetting" pitchFamily="66" charset="-78"/>
              </a:rPr>
              <a:t>بإتفاق</a:t>
            </a:r>
            <a:r>
              <a:rPr lang="ar-DZ" sz="3600" b="1" dirty="0" smtClean="0">
                <a:solidFill>
                  <a:schemeClr val="bg1"/>
                </a:solidFill>
                <a:latin typeface="Arabic Typesetting" pitchFamily="66" charset="-78"/>
                <a:cs typeface="Arabic Typesetting" pitchFamily="66" charset="-78"/>
              </a:rPr>
              <a:t> مع الموزعين أو مع منافسين </a:t>
            </a:r>
            <a:r>
              <a:rPr lang="ar-DZ" sz="3600" b="1" dirty="0" err="1" smtClean="0">
                <a:solidFill>
                  <a:schemeClr val="bg1"/>
                </a:solidFill>
                <a:latin typeface="Arabic Typesetting" pitchFamily="66" charset="-78"/>
                <a:cs typeface="Arabic Typesetting" pitchFamily="66" charset="-78"/>
              </a:rPr>
              <a:t>أخرين</a:t>
            </a:r>
            <a:r>
              <a:rPr lang="ar-DZ" sz="3600" b="1" dirty="0" smtClean="0">
                <a:solidFill>
                  <a:schemeClr val="bg1"/>
                </a:solidFill>
                <a:latin typeface="Arabic Typesetting" pitchFamily="66" charset="-78"/>
                <a:cs typeface="Arabic Typesetting" pitchFamily="66" charset="-78"/>
              </a:rPr>
              <a:t> سواء بعقد أو تعاون في عمل مدبر أو مجرد تشاور أو تبادل للمعلومات                 بين المتعاملين </a:t>
            </a:r>
            <a:r>
              <a:rPr lang="ar-DZ" sz="3600" b="1" dirty="0" err="1" smtClean="0">
                <a:solidFill>
                  <a:schemeClr val="bg1"/>
                </a:solidFill>
                <a:latin typeface="Arabic Typesetting" pitchFamily="66" charset="-78"/>
                <a:cs typeface="Arabic Typesetting" pitchFamily="66" charset="-78"/>
              </a:rPr>
              <a:t>الإقتصاديين</a:t>
            </a:r>
            <a:r>
              <a:rPr lang="ar-DZ" sz="3600" b="1" dirty="0" smtClean="0">
                <a:solidFill>
                  <a:schemeClr val="bg1"/>
                </a:solidFill>
                <a:latin typeface="Arabic Typesetting" pitchFamily="66" charset="-78"/>
                <a:cs typeface="Arabic Typesetting" pitchFamily="66" charset="-78"/>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normAutofit/>
          </a:bodyPr>
          <a:lstStyle/>
          <a:p>
            <a:pPr algn="r" rtl="1"/>
            <a:r>
              <a:rPr lang="ar-DZ" sz="3600" b="1" u="sng" dirty="0" smtClean="0">
                <a:solidFill>
                  <a:srgbClr val="C00000"/>
                </a:solidFill>
                <a:latin typeface="Arabic Typesetting" pitchFamily="66" charset="-78"/>
                <a:cs typeface="Arabic Typesetting" pitchFamily="66" charset="-78"/>
              </a:rPr>
              <a:t>- التعسف في وضعية الهيمنة: </a:t>
            </a:r>
            <a:r>
              <a:rPr lang="ar-DZ" sz="3200" b="1" dirty="0" smtClean="0">
                <a:solidFill>
                  <a:schemeClr val="bg1"/>
                </a:solidFill>
                <a:latin typeface="Arabic Typesetting" pitchFamily="66" charset="-78"/>
                <a:cs typeface="Arabic Typesetting" pitchFamily="66" charset="-78"/>
              </a:rPr>
              <a:t>وضعية الهيمنة هي الوضعية التي تمكن مؤسسة ما من الحصول على مركز قوة </a:t>
            </a:r>
            <a:r>
              <a:rPr lang="ar-DZ" sz="3200" b="1" dirty="0" err="1" smtClean="0">
                <a:solidFill>
                  <a:schemeClr val="bg1"/>
                </a:solidFill>
                <a:latin typeface="Arabic Typesetting" pitchFamily="66" charset="-78"/>
                <a:cs typeface="Arabic Typesetting" pitchFamily="66" charset="-78"/>
              </a:rPr>
              <a:t>إقتصادية</a:t>
            </a:r>
            <a:r>
              <a:rPr lang="ar-DZ" sz="3200" b="1" dirty="0" smtClean="0">
                <a:solidFill>
                  <a:schemeClr val="bg1"/>
                </a:solidFill>
                <a:latin typeface="Arabic Typesetting" pitchFamily="66" charset="-78"/>
                <a:cs typeface="Arabic Typesetting" pitchFamily="66" charset="-78"/>
              </a:rPr>
              <a:t> في السوق المعنى من شأنها عرقلة قيام منافسة فعلية فيه </a:t>
            </a:r>
            <a:r>
              <a:rPr lang="ar-DZ" sz="3200" b="1" dirty="0" err="1" smtClean="0">
                <a:solidFill>
                  <a:schemeClr val="bg1"/>
                </a:solidFill>
                <a:latin typeface="Arabic Typesetting" pitchFamily="66" charset="-78"/>
                <a:cs typeface="Arabic Typesetting" pitchFamily="66" charset="-78"/>
              </a:rPr>
              <a:t>و</a:t>
            </a:r>
            <a:r>
              <a:rPr lang="ar-DZ" sz="3200" b="1" dirty="0" smtClean="0">
                <a:solidFill>
                  <a:schemeClr val="bg1"/>
                </a:solidFill>
                <a:latin typeface="Arabic Typesetting" pitchFamily="66" charset="-78"/>
                <a:cs typeface="Arabic Typesetting" pitchFamily="66" charset="-78"/>
              </a:rPr>
              <a:t> تعطيها إمكانية القيام بالتصرفات المنفردة إزاء منافسيها  </a:t>
            </a:r>
            <a:r>
              <a:rPr lang="ar-DZ" sz="3200" b="1" dirty="0" err="1" smtClean="0">
                <a:solidFill>
                  <a:schemeClr val="bg1"/>
                </a:solidFill>
                <a:latin typeface="Arabic Typesetting" pitchFamily="66" charset="-78"/>
                <a:cs typeface="Arabic Typesetting" pitchFamily="66" charset="-78"/>
              </a:rPr>
              <a:t>او</a:t>
            </a:r>
            <a:r>
              <a:rPr lang="ar-DZ" sz="3200" b="1" dirty="0" smtClean="0">
                <a:solidFill>
                  <a:schemeClr val="bg1"/>
                </a:solidFill>
                <a:latin typeface="Arabic Typesetting" pitchFamily="66" charset="-78"/>
                <a:cs typeface="Arabic Typesetting" pitchFamily="66" charset="-78"/>
              </a:rPr>
              <a:t> زبائنها أو ممونيها.</a:t>
            </a:r>
          </a:p>
          <a:p>
            <a:pPr algn="r" rtl="1"/>
            <a:r>
              <a:rPr lang="ar-DZ" sz="3200" b="1" dirty="0" smtClean="0">
                <a:solidFill>
                  <a:schemeClr val="bg1"/>
                </a:solidFill>
                <a:latin typeface="Arabic Typesetting" pitchFamily="66" charset="-78"/>
                <a:cs typeface="Arabic Typesetting" pitchFamily="66" charset="-78"/>
              </a:rPr>
              <a:t>فتكون لهذه المؤسسة سلطة </a:t>
            </a:r>
            <a:r>
              <a:rPr lang="ar-DZ" sz="3200" b="1" dirty="0" err="1" smtClean="0">
                <a:solidFill>
                  <a:schemeClr val="bg1"/>
                </a:solidFill>
                <a:latin typeface="Arabic Typesetting" pitchFamily="66" charset="-78"/>
                <a:cs typeface="Arabic Typesetting" pitchFamily="66" charset="-78"/>
              </a:rPr>
              <a:t>إقتصادية</a:t>
            </a:r>
            <a:r>
              <a:rPr lang="ar-DZ" sz="3200" b="1" dirty="0" smtClean="0">
                <a:solidFill>
                  <a:schemeClr val="bg1"/>
                </a:solidFill>
                <a:latin typeface="Arabic Typesetting" pitchFamily="66" charset="-78"/>
                <a:cs typeface="Arabic Typesetting" pitchFamily="66" charset="-78"/>
              </a:rPr>
              <a:t> في السوق تؤدي إلى </a:t>
            </a:r>
            <a:r>
              <a:rPr lang="ar-DZ" sz="3200" b="1" dirty="0" err="1" smtClean="0">
                <a:solidFill>
                  <a:schemeClr val="bg1"/>
                </a:solidFill>
                <a:latin typeface="Arabic Typesetting" pitchFamily="66" charset="-78"/>
                <a:cs typeface="Arabic Typesetting" pitchFamily="66" charset="-78"/>
              </a:rPr>
              <a:t>الإحتكار</a:t>
            </a:r>
            <a:r>
              <a:rPr lang="ar-DZ" sz="3200" b="1" dirty="0" smtClean="0">
                <a:solidFill>
                  <a:schemeClr val="bg1"/>
                </a:solidFill>
                <a:latin typeface="Arabic Typesetting" pitchFamily="66" charset="-78"/>
                <a:cs typeface="Arabic Typesetting" pitchFamily="66" charset="-78"/>
              </a:rPr>
              <a:t> فيه أو جزء منه.</a:t>
            </a:r>
          </a:p>
          <a:p>
            <a:pPr algn="r" rtl="1"/>
            <a:r>
              <a:rPr lang="ar-DZ" sz="3200" b="1" dirty="0" smtClean="0">
                <a:solidFill>
                  <a:schemeClr val="bg1"/>
                </a:solidFill>
                <a:latin typeface="Arabic Typesetting" pitchFamily="66" charset="-78"/>
                <a:cs typeface="Arabic Typesetting" pitchFamily="66" charset="-78"/>
              </a:rPr>
              <a:t>إذ يحوز العون </a:t>
            </a:r>
            <a:r>
              <a:rPr lang="ar-DZ" sz="3200" b="1" dirty="0" err="1" smtClean="0">
                <a:solidFill>
                  <a:schemeClr val="bg1"/>
                </a:solidFill>
                <a:latin typeface="Arabic Typesetting" pitchFamily="66" charset="-78"/>
                <a:cs typeface="Arabic Typesetting" pitchFamily="66" charset="-78"/>
              </a:rPr>
              <a:t>الإقتصادي</a:t>
            </a:r>
            <a:r>
              <a:rPr lang="ar-DZ" sz="3200" b="1" dirty="0" smtClean="0">
                <a:solidFill>
                  <a:schemeClr val="bg1"/>
                </a:solidFill>
                <a:latin typeface="Arabic Typesetting" pitchFamily="66" charset="-78"/>
                <a:cs typeface="Arabic Typesetting" pitchFamily="66" charset="-78"/>
              </a:rPr>
              <a:t> على حصة أكبر داخل السوق يمكن تحديدها من خلال رقم الأعمال المرتفع بالنسبة لمنافسيه في نفس السوق، </a:t>
            </a:r>
            <a:r>
              <a:rPr lang="ar-DZ" sz="3200" b="1" dirty="0" err="1" smtClean="0">
                <a:solidFill>
                  <a:schemeClr val="bg1"/>
                </a:solidFill>
                <a:latin typeface="Arabic Typesetting" pitchFamily="66" charset="-78"/>
                <a:cs typeface="Arabic Typesetting" pitchFamily="66" charset="-78"/>
              </a:rPr>
              <a:t>و</a:t>
            </a:r>
            <a:r>
              <a:rPr lang="ar-DZ" sz="3200" b="1" dirty="0" smtClean="0">
                <a:solidFill>
                  <a:schemeClr val="bg1"/>
                </a:solidFill>
                <a:latin typeface="Arabic Typesetting" pitchFamily="66" charset="-78"/>
                <a:cs typeface="Arabic Typesetting" pitchFamily="66" charset="-78"/>
              </a:rPr>
              <a:t> قوة </a:t>
            </a:r>
            <a:r>
              <a:rPr lang="ar-DZ" sz="3200" b="1" dirty="0" err="1" smtClean="0">
                <a:solidFill>
                  <a:schemeClr val="bg1"/>
                </a:solidFill>
                <a:latin typeface="Arabic Typesetting" pitchFamily="66" charset="-78"/>
                <a:cs typeface="Arabic Typesetting" pitchFamily="66" charset="-78"/>
              </a:rPr>
              <a:t>إقتصادية</a:t>
            </a:r>
            <a:r>
              <a:rPr lang="ar-DZ" sz="3200" b="1" dirty="0" smtClean="0">
                <a:solidFill>
                  <a:schemeClr val="bg1"/>
                </a:solidFill>
                <a:latin typeface="Arabic Typesetting" pitchFamily="66" charset="-78"/>
                <a:cs typeface="Arabic Typesetting" pitchFamily="66" charset="-78"/>
              </a:rPr>
              <a:t> يمكن تحديدها من خلال القدرة على رفع الأسعار أو ممارسة التميز الغير عادل ما بين المتعاملين </a:t>
            </a:r>
            <a:r>
              <a:rPr lang="ar-DZ" sz="3200" b="1" dirty="0" err="1" smtClean="0">
                <a:solidFill>
                  <a:schemeClr val="bg1"/>
                </a:solidFill>
                <a:latin typeface="Arabic Typesetting" pitchFamily="66" charset="-78"/>
                <a:cs typeface="Arabic Typesetting" pitchFamily="66" charset="-78"/>
              </a:rPr>
              <a:t>الإقتصاديين</a:t>
            </a:r>
            <a:r>
              <a:rPr lang="ar-DZ" sz="3200" b="1" dirty="0" smtClean="0">
                <a:solidFill>
                  <a:schemeClr val="bg1"/>
                </a:solidFill>
                <a:latin typeface="Arabic Typesetting" pitchFamily="66" charset="-78"/>
                <a:cs typeface="Arabic Typesetting" pitchFamily="66" charset="-78"/>
              </a:rPr>
              <a:t>، سهولة الحصول على مصادر التموين، عدد </a:t>
            </a:r>
            <a:r>
              <a:rPr lang="ar-DZ" sz="3200" b="1" dirty="0" err="1" smtClean="0">
                <a:solidFill>
                  <a:schemeClr val="bg1"/>
                </a:solidFill>
                <a:latin typeface="Arabic Typesetting" pitchFamily="66" charset="-78"/>
                <a:cs typeface="Arabic Typesetting" pitchFamily="66" charset="-78"/>
              </a:rPr>
              <a:t>و</a:t>
            </a:r>
            <a:r>
              <a:rPr lang="ar-DZ" sz="3200" b="1" dirty="0" smtClean="0">
                <a:solidFill>
                  <a:schemeClr val="bg1"/>
                </a:solidFill>
                <a:latin typeface="Arabic Typesetting" pitchFamily="66" charset="-78"/>
                <a:cs typeface="Arabic Typesetting" pitchFamily="66" charset="-78"/>
              </a:rPr>
              <a:t> أهمية </a:t>
            </a:r>
            <a:r>
              <a:rPr lang="ar-DZ" sz="3200" b="1" dirty="0" err="1" smtClean="0">
                <a:solidFill>
                  <a:schemeClr val="bg1"/>
                </a:solidFill>
                <a:latin typeface="Arabic Typesetting" pitchFamily="66" charset="-78"/>
                <a:cs typeface="Arabic Typesetting" pitchFamily="66" charset="-78"/>
              </a:rPr>
              <a:t>الإتفاقات</a:t>
            </a:r>
            <a:r>
              <a:rPr lang="ar-DZ" sz="3200" b="1" dirty="0" smtClean="0">
                <a:solidFill>
                  <a:schemeClr val="bg1"/>
                </a:solidFill>
                <a:latin typeface="Arabic Typesetting" pitchFamily="66" charset="-78"/>
                <a:cs typeface="Arabic Typesetting" pitchFamily="66" charset="-78"/>
              </a:rPr>
              <a:t> المالية </a:t>
            </a:r>
            <a:r>
              <a:rPr lang="ar-DZ" sz="3200" b="1" dirty="0" err="1" smtClean="0">
                <a:solidFill>
                  <a:schemeClr val="bg1"/>
                </a:solidFill>
                <a:latin typeface="Arabic Typesetting" pitchFamily="66" charset="-78"/>
                <a:cs typeface="Arabic Typesetting" pitchFamily="66" charset="-78"/>
              </a:rPr>
              <a:t>و</a:t>
            </a:r>
            <a:r>
              <a:rPr lang="ar-DZ" sz="3200" b="1" dirty="0" smtClean="0">
                <a:solidFill>
                  <a:schemeClr val="bg1"/>
                </a:solidFill>
                <a:latin typeface="Arabic Typesetting" pitchFamily="66" charset="-78"/>
                <a:cs typeface="Arabic Typesetting" pitchFamily="66" charset="-78"/>
              </a:rPr>
              <a:t> </a:t>
            </a:r>
            <a:r>
              <a:rPr lang="ar-DZ" sz="3200" b="1" dirty="0" err="1" smtClean="0">
                <a:solidFill>
                  <a:schemeClr val="bg1"/>
                </a:solidFill>
                <a:latin typeface="Arabic Typesetting" pitchFamily="66" charset="-78"/>
                <a:cs typeface="Arabic Typesetting" pitchFamily="66" charset="-78"/>
              </a:rPr>
              <a:t>الإقتصادية</a:t>
            </a:r>
            <a:r>
              <a:rPr lang="ar-DZ" sz="3200" b="1" dirty="0" smtClean="0">
                <a:solidFill>
                  <a:schemeClr val="bg1"/>
                </a:solidFill>
                <a:latin typeface="Arabic Typesetting" pitchFamily="66" charset="-78"/>
                <a:cs typeface="Arabic Typesetting" pitchFamily="66" charset="-78"/>
              </a:rPr>
              <a:t> المبرمة مع المجموعات الأخرى وطنية أو </a:t>
            </a:r>
            <a:r>
              <a:rPr lang="ar-DZ" sz="3200" b="1" dirty="0" err="1" smtClean="0">
                <a:solidFill>
                  <a:schemeClr val="bg1"/>
                </a:solidFill>
                <a:latin typeface="Arabic Typesetting" pitchFamily="66" charset="-78"/>
                <a:cs typeface="Arabic Typesetting" pitchFamily="66" charset="-78"/>
              </a:rPr>
              <a:t>جهوية</a:t>
            </a:r>
            <a:r>
              <a:rPr lang="ar-DZ" sz="3200" b="1" dirty="0" smtClean="0">
                <a:solidFill>
                  <a:schemeClr val="bg1"/>
                </a:solidFill>
                <a:latin typeface="Arabic Typesetting" pitchFamily="66" charset="-78"/>
                <a:cs typeface="Arabic Typesetting" pitchFamily="66" charset="-78"/>
              </a:rPr>
              <a:t>، </a:t>
            </a:r>
            <a:r>
              <a:rPr lang="ar-DZ" sz="3200" b="1" dirty="0" err="1" smtClean="0">
                <a:solidFill>
                  <a:schemeClr val="bg1"/>
                </a:solidFill>
                <a:latin typeface="Arabic Typesetting" pitchFamily="66" charset="-78"/>
                <a:cs typeface="Arabic Typesetting" pitchFamily="66" charset="-78"/>
              </a:rPr>
              <a:t>إمتلاك</a:t>
            </a:r>
            <a:r>
              <a:rPr lang="ar-DZ" sz="3200" b="1" dirty="0" smtClean="0">
                <a:solidFill>
                  <a:schemeClr val="bg1"/>
                </a:solidFill>
                <a:latin typeface="Arabic Typesetting" pitchFamily="66" charset="-78"/>
                <a:cs typeface="Arabic Typesetting" pitchFamily="66" charset="-78"/>
              </a:rPr>
              <a:t> </a:t>
            </a:r>
            <a:r>
              <a:rPr lang="ar-DZ" sz="3200" b="1" dirty="0" err="1" smtClean="0">
                <a:solidFill>
                  <a:schemeClr val="bg1"/>
                </a:solidFill>
                <a:latin typeface="Arabic Typesetting" pitchFamily="66" charset="-78"/>
                <a:cs typeface="Arabic Typesetting" pitchFamily="66" charset="-78"/>
              </a:rPr>
              <a:t>الألات</a:t>
            </a:r>
            <a:r>
              <a:rPr lang="ar-DZ" sz="3200" b="1" dirty="0" smtClean="0">
                <a:solidFill>
                  <a:schemeClr val="bg1"/>
                </a:solidFill>
                <a:latin typeface="Arabic Typesetting" pitchFamily="66" charset="-78"/>
                <a:cs typeface="Arabic Typesetting" pitchFamily="66" charset="-78"/>
              </a:rPr>
              <a:t> و الجودة العالية </a:t>
            </a:r>
            <a:r>
              <a:rPr lang="ar-DZ" sz="3200" b="1" dirty="0" err="1" smtClean="0">
                <a:solidFill>
                  <a:schemeClr val="bg1"/>
                </a:solidFill>
                <a:latin typeface="Arabic Typesetting" pitchFamily="66" charset="-78"/>
                <a:cs typeface="Arabic Typesetting" pitchFamily="66" charset="-78"/>
              </a:rPr>
              <a:t>و</a:t>
            </a:r>
            <a:r>
              <a:rPr lang="ar-DZ" sz="3200" b="1" dirty="0" smtClean="0">
                <a:solidFill>
                  <a:schemeClr val="bg1"/>
                </a:solidFill>
                <a:latin typeface="Arabic Typesetting" pitchFamily="66" charset="-78"/>
                <a:cs typeface="Arabic Typesetting" pitchFamily="66" charset="-78"/>
              </a:rPr>
              <a:t> حيازة على شهرة أو علامة كبرى  .</a:t>
            </a:r>
            <a:endParaRPr lang="ar-DZ" sz="3200" b="1" u="sng" dirty="0" smtClean="0">
              <a:solidFill>
                <a:srgbClr val="C00000"/>
              </a:solidFill>
              <a:latin typeface="Arabic Typesetting" pitchFamily="66" charset="-78"/>
              <a:cs typeface="Arabic Typesetting" pitchFamily="66" charset="-78"/>
            </a:endParaRPr>
          </a:p>
          <a:p>
            <a:pPr algn="r" rtl="1"/>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normAutofit/>
          </a:bodyPr>
          <a:lstStyle/>
          <a:p>
            <a:pPr algn="r" rtl="1"/>
            <a:r>
              <a:rPr lang="ar-DZ" sz="3600" b="1" u="sng" dirty="0" smtClean="0">
                <a:solidFill>
                  <a:srgbClr val="C00000"/>
                </a:solidFill>
                <a:latin typeface="Arabic Typesetting" pitchFamily="66" charset="-78"/>
                <a:cs typeface="Arabic Typesetting" pitchFamily="66" charset="-78"/>
              </a:rPr>
              <a:t>4- التعسف في </a:t>
            </a:r>
            <a:r>
              <a:rPr lang="ar-DZ" sz="3600" b="1" u="sng" dirty="0" err="1" smtClean="0">
                <a:solidFill>
                  <a:srgbClr val="C00000"/>
                </a:solidFill>
                <a:latin typeface="Arabic Typesetting" pitchFamily="66" charset="-78"/>
                <a:cs typeface="Arabic Typesetting" pitchFamily="66" charset="-78"/>
              </a:rPr>
              <a:t>إستغلال</a:t>
            </a:r>
            <a:r>
              <a:rPr lang="ar-DZ" sz="3600" b="1" u="sng" dirty="0" smtClean="0">
                <a:solidFill>
                  <a:srgbClr val="C00000"/>
                </a:solidFill>
                <a:latin typeface="Arabic Typesetting" pitchFamily="66" charset="-78"/>
                <a:cs typeface="Arabic Typesetting" pitchFamily="66" charset="-78"/>
              </a:rPr>
              <a:t> وضعية التبعية </a:t>
            </a:r>
            <a:r>
              <a:rPr lang="ar-DZ" sz="3600" b="1" u="sng" dirty="0" err="1" smtClean="0">
                <a:solidFill>
                  <a:srgbClr val="C00000"/>
                </a:solidFill>
                <a:latin typeface="Arabic Typesetting" pitchFamily="66" charset="-78"/>
                <a:cs typeface="Arabic Typesetting" pitchFamily="66" charset="-78"/>
              </a:rPr>
              <a:t>الإقتصادية</a:t>
            </a:r>
            <a:r>
              <a:rPr lang="ar-DZ" sz="3600" b="1" u="sng" dirty="0" smtClean="0">
                <a:solidFill>
                  <a:srgbClr val="C00000"/>
                </a:solidFill>
                <a:latin typeface="Arabic Typesetting" pitchFamily="66" charset="-78"/>
                <a:cs typeface="Arabic Typesetting" pitchFamily="66" charset="-78"/>
              </a:rPr>
              <a:t>: </a:t>
            </a:r>
          </a:p>
          <a:p>
            <a:pPr algn="r" rtl="1"/>
            <a:r>
              <a:rPr lang="ar-DZ" sz="3600" b="1" dirty="0" smtClean="0">
                <a:solidFill>
                  <a:schemeClr val="bg1"/>
                </a:solidFill>
                <a:latin typeface="Arabic Typesetting" pitchFamily="66" charset="-78"/>
                <a:cs typeface="Arabic Typesetting" pitchFamily="66" charset="-78"/>
              </a:rPr>
              <a:t>نص المشرع الجزائري في المادة (11) من الأمر رقم 03-03 المتعلق بالمنافسة أنه ”يحظر على كل مؤسسة التعسف في </a:t>
            </a:r>
            <a:r>
              <a:rPr lang="ar-DZ" sz="3600" b="1" dirty="0" err="1" smtClean="0">
                <a:solidFill>
                  <a:schemeClr val="bg1"/>
                </a:solidFill>
                <a:latin typeface="Arabic Typesetting" pitchFamily="66" charset="-78"/>
                <a:cs typeface="Arabic Typesetting" pitchFamily="66" charset="-78"/>
              </a:rPr>
              <a:t>إستغلال</a:t>
            </a:r>
            <a:r>
              <a:rPr lang="ar-DZ" sz="3600" b="1" dirty="0" smtClean="0">
                <a:solidFill>
                  <a:schemeClr val="bg1"/>
                </a:solidFill>
                <a:latin typeface="Arabic Typesetting" pitchFamily="66" charset="-78"/>
                <a:cs typeface="Arabic Typesetting" pitchFamily="66" charset="-78"/>
              </a:rPr>
              <a:t> وضعية التبعية لمؤسسة أخرى بصفتها زبونا أو ممونا إذا كان ذلك يخل بقواعد المنافسة يتمثل هذا التعسف على الخصوص في:</a:t>
            </a:r>
          </a:p>
          <a:p>
            <a:pPr algn="r" rtl="1"/>
            <a:r>
              <a:rPr lang="ar-DZ" sz="3600" b="1" dirty="0" smtClean="0">
                <a:solidFill>
                  <a:schemeClr val="bg1"/>
                </a:solidFill>
                <a:latin typeface="Arabic Typesetting" pitchFamily="66" charset="-78"/>
                <a:cs typeface="Arabic Typesetting" pitchFamily="66" charset="-78"/>
              </a:rPr>
              <a:t>- رفض البيع بدون مبرر شرعي.</a:t>
            </a:r>
          </a:p>
          <a:p>
            <a:pPr algn="r" rtl="1"/>
            <a:r>
              <a:rPr lang="ar-DZ" sz="3600" b="1" dirty="0" smtClean="0">
                <a:solidFill>
                  <a:schemeClr val="bg1"/>
                </a:solidFill>
                <a:latin typeface="Arabic Typesetting" pitchFamily="66" charset="-78"/>
                <a:cs typeface="Arabic Typesetting" pitchFamily="66" charset="-78"/>
              </a:rPr>
              <a:t>- البيع المتلازم أو التميزي.</a:t>
            </a:r>
          </a:p>
          <a:p>
            <a:pPr algn="r" rtl="1"/>
            <a:r>
              <a:rPr lang="ar-DZ" sz="3600" b="1" dirty="0" smtClean="0">
                <a:solidFill>
                  <a:schemeClr val="bg1"/>
                </a:solidFill>
                <a:latin typeface="Arabic Typesetting" pitchFamily="66" charset="-78"/>
                <a:cs typeface="Arabic Typesetting" pitchFamily="66" charset="-78"/>
              </a:rPr>
              <a:t>- البيع المشروط </a:t>
            </a:r>
            <a:r>
              <a:rPr lang="ar-DZ" sz="3600" b="1" dirty="0" err="1" smtClean="0">
                <a:solidFill>
                  <a:schemeClr val="bg1"/>
                </a:solidFill>
                <a:latin typeface="Arabic Typesetting" pitchFamily="66" charset="-78"/>
                <a:cs typeface="Arabic Typesetting" pitchFamily="66" charset="-78"/>
              </a:rPr>
              <a:t>بإقتناء</a:t>
            </a:r>
            <a:r>
              <a:rPr lang="ar-DZ" sz="3600" b="1" dirty="0" smtClean="0">
                <a:solidFill>
                  <a:schemeClr val="bg1"/>
                </a:solidFill>
                <a:latin typeface="Arabic Typesetting" pitchFamily="66" charset="-78"/>
                <a:cs typeface="Arabic Typesetting" pitchFamily="66" charset="-78"/>
              </a:rPr>
              <a:t> كمية </a:t>
            </a:r>
          </a:p>
          <a:p>
            <a:pPr algn="r" rtl="1"/>
            <a:r>
              <a:rPr lang="ar-DZ" sz="3600" b="1" dirty="0" smtClean="0">
                <a:solidFill>
                  <a:schemeClr val="bg1"/>
                </a:solidFill>
                <a:latin typeface="Arabic Typesetting" pitchFamily="66" charset="-78"/>
                <a:cs typeface="Arabic Typesetting" pitchFamily="66" charset="-78"/>
              </a:rPr>
              <a:t>- الإلزام بإعادة البيع بسعر أدنى.</a:t>
            </a:r>
            <a:endParaRPr lang="fr-FR" sz="3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09318"/>
          </a:xfrm>
        </p:spPr>
        <p:txBody>
          <a:bodyPr>
            <a:normAutofit/>
          </a:bodyPr>
          <a:lstStyle/>
          <a:p>
            <a:pPr algn="r" rtl="1"/>
            <a:endParaRPr lang="ar-DZ" sz="1050" b="1" dirty="0" smtClean="0">
              <a:solidFill>
                <a:schemeClr val="bg1"/>
              </a:solidFill>
              <a:latin typeface="Arabic Typesetting" pitchFamily="66" charset="-78"/>
              <a:cs typeface="Arabic Typesetting" pitchFamily="66" charset="-78"/>
            </a:endParaRPr>
          </a:p>
          <a:p>
            <a:pPr algn="r" rtl="1"/>
            <a:r>
              <a:rPr lang="ar-DZ" sz="3600" b="1" dirty="0" smtClean="0">
                <a:solidFill>
                  <a:schemeClr val="bg1"/>
                </a:solidFill>
                <a:latin typeface="Arabic Typesetting" pitchFamily="66" charset="-78"/>
                <a:cs typeface="Arabic Typesetting" pitchFamily="66" charset="-78"/>
              </a:rPr>
              <a:t>- </a:t>
            </a:r>
            <a:r>
              <a:rPr lang="ar-DZ" sz="3200" b="1" dirty="0" smtClean="0">
                <a:solidFill>
                  <a:schemeClr val="bg1"/>
                </a:solidFill>
                <a:latin typeface="Arabic Typesetting" pitchFamily="66" charset="-78"/>
                <a:cs typeface="Arabic Typesetting" pitchFamily="66" charset="-78"/>
              </a:rPr>
              <a:t>قطع العلاقة التجارية لمجرد رفض المتعامل الخضوع لشروط تجارية غير مبررة</a:t>
            </a:r>
          </a:p>
          <a:p>
            <a:pPr algn="r" rtl="1"/>
            <a:r>
              <a:rPr lang="ar-DZ" sz="3200" b="1" dirty="0" smtClean="0">
                <a:solidFill>
                  <a:schemeClr val="bg1"/>
                </a:solidFill>
                <a:latin typeface="Arabic Typesetting" pitchFamily="66" charset="-78"/>
                <a:cs typeface="Arabic Typesetting" pitchFamily="66" charset="-78"/>
              </a:rPr>
              <a:t> - كل عمل أخر من شأنه أن يقلل أو يلغي منافع المنافسة داخل السوق.</a:t>
            </a:r>
          </a:p>
          <a:p>
            <a:pPr algn="r" rtl="1"/>
            <a:r>
              <a:rPr lang="ar-DZ" sz="3200" b="1" dirty="0" smtClean="0">
                <a:solidFill>
                  <a:schemeClr val="bg1"/>
                </a:solidFill>
                <a:latin typeface="Arabic Typesetting" pitchFamily="66" charset="-78"/>
                <a:cs typeface="Arabic Typesetting" pitchFamily="66" charset="-78"/>
              </a:rPr>
              <a:t>- </a:t>
            </a:r>
            <a:r>
              <a:rPr lang="ar-DZ" sz="3200" b="1" u="sng" dirty="0" err="1" smtClean="0">
                <a:solidFill>
                  <a:schemeClr val="bg1"/>
                </a:solidFill>
                <a:latin typeface="Arabic Typesetting" pitchFamily="66" charset="-78"/>
                <a:cs typeface="Arabic Typesetting" pitchFamily="66" charset="-78"/>
              </a:rPr>
              <a:t>التجميعات</a:t>
            </a:r>
            <a:r>
              <a:rPr lang="ar-DZ" sz="3200" u="sng" dirty="0" smtClean="0">
                <a:solidFill>
                  <a:schemeClr val="bg1"/>
                </a:solidFill>
                <a:latin typeface="Arabic Typesetting" pitchFamily="66" charset="-78"/>
                <a:cs typeface="Arabic Typesetting" pitchFamily="66" charset="-78"/>
              </a:rPr>
              <a:t> </a:t>
            </a:r>
            <a:r>
              <a:rPr lang="ar-DZ" sz="3200" b="1" dirty="0" smtClean="0">
                <a:solidFill>
                  <a:schemeClr val="bg1"/>
                </a:solidFill>
                <a:latin typeface="Arabic Typesetting" pitchFamily="66" charset="-78"/>
                <a:cs typeface="Arabic Typesetting" pitchFamily="66" charset="-78"/>
              </a:rPr>
              <a:t>: يعرف </a:t>
            </a:r>
            <a:r>
              <a:rPr lang="ar-DZ" sz="3200" b="1" dirty="0" smtClean="0">
                <a:solidFill>
                  <a:schemeClr val="bg1"/>
                </a:solidFill>
                <a:latin typeface="Arabic Typesetting" pitchFamily="66" charset="-78"/>
                <a:cs typeface="Arabic Typesetting" pitchFamily="66" charset="-78"/>
              </a:rPr>
              <a:t>التجميع </a:t>
            </a:r>
            <a:r>
              <a:rPr lang="ar-DZ" sz="3200" b="1" dirty="0" err="1" smtClean="0">
                <a:solidFill>
                  <a:schemeClr val="bg1"/>
                </a:solidFill>
                <a:latin typeface="Arabic Typesetting" pitchFamily="66" charset="-78"/>
                <a:cs typeface="Arabic Typesetting" pitchFamily="66" charset="-78"/>
              </a:rPr>
              <a:t>الإقتصادي</a:t>
            </a:r>
            <a:r>
              <a:rPr lang="ar-DZ" sz="3200" b="1" dirty="0" smtClean="0">
                <a:solidFill>
                  <a:schemeClr val="bg1"/>
                </a:solidFill>
                <a:latin typeface="Arabic Typesetting" pitchFamily="66" charset="-78"/>
                <a:cs typeface="Arabic Typesetting" pitchFamily="66" charset="-78"/>
              </a:rPr>
              <a:t> حسب المادة (15) من الأمر رقـم 03-03 المتعلق بالمنافسة ”يتم التجميع إذا </a:t>
            </a:r>
            <a:r>
              <a:rPr lang="ar-DZ" sz="3200" b="1" dirty="0" err="1" smtClean="0">
                <a:solidFill>
                  <a:schemeClr val="bg1"/>
                </a:solidFill>
                <a:latin typeface="Arabic Typesetting" pitchFamily="66" charset="-78"/>
                <a:cs typeface="Arabic Typesetting" pitchFamily="66" charset="-78"/>
              </a:rPr>
              <a:t>إندمجت</a:t>
            </a:r>
            <a:r>
              <a:rPr lang="ar-DZ" sz="3200" b="1" dirty="0" smtClean="0">
                <a:solidFill>
                  <a:schemeClr val="bg1"/>
                </a:solidFill>
                <a:latin typeface="Arabic Typesetting" pitchFamily="66" charset="-78"/>
                <a:cs typeface="Arabic Typesetting" pitchFamily="66" charset="-78"/>
              </a:rPr>
              <a:t> مؤسستان أو أكثر كانت مستقلة من قبل أو إذا حصل شخص أو عدة أشخاص طبيعيين لهم نفوذ على مؤسسة على الأقل </a:t>
            </a:r>
            <a:r>
              <a:rPr lang="ar-DZ" sz="3200" b="1" dirty="0" err="1" smtClean="0">
                <a:solidFill>
                  <a:schemeClr val="bg1"/>
                </a:solidFill>
                <a:latin typeface="Arabic Typesetting" pitchFamily="66" charset="-78"/>
                <a:cs typeface="Arabic Typesetting" pitchFamily="66" charset="-78"/>
              </a:rPr>
              <a:t>او</a:t>
            </a:r>
            <a:r>
              <a:rPr lang="ar-DZ" sz="3200" b="1" dirty="0" smtClean="0">
                <a:solidFill>
                  <a:schemeClr val="bg1"/>
                </a:solidFill>
                <a:latin typeface="Arabic Typesetting" pitchFamily="66" charset="-78"/>
                <a:cs typeface="Arabic Typesetting" pitchFamily="66" charset="-78"/>
              </a:rPr>
              <a:t> حصلت  مؤسسة </a:t>
            </a:r>
            <a:r>
              <a:rPr lang="ar-DZ" sz="3200" b="1" dirty="0" err="1" smtClean="0">
                <a:solidFill>
                  <a:schemeClr val="bg1"/>
                </a:solidFill>
                <a:latin typeface="Arabic Typesetting" pitchFamily="66" charset="-78"/>
                <a:cs typeface="Arabic Typesetting" pitchFamily="66" charset="-78"/>
              </a:rPr>
              <a:t>او</a:t>
            </a:r>
            <a:r>
              <a:rPr lang="ar-DZ" sz="3200" b="1" dirty="0" smtClean="0">
                <a:solidFill>
                  <a:schemeClr val="bg1"/>
                </a:solidFill>
                <a:latin typeface="Arabic Typesetting" pitchFamily="66" charset="-78"/>
                <a:cs typeface="Arabic Typesetting" pitchFamily="66" charset="-78"/>
              </a:rPr>
              <a:t> عدة مؤسسات على مراقبة مؤسسة </a:t>
            </a:r>
            <a:r>
              <a:rPr lang="ar-DZ" sz="3200" b="1" dirty="0" err="1" smtClean="0">
                <a:solidFill>
                  <a:schemeClr val="bg1"/>
                </a:solidFill>
                <a:latin typeface="Arabic Typesetting" pitchFamily="66" charset="-78"/>
                <a:cs typeface="Arabic Typesetting" pitchFamily="66" charset="-78"/>
              </a:rPr>
              <a:t>او</a:t>
            </a:r>
            <a:r>
              <a:rPr lang="ar-DZ" sz="3200" b="1" dirty="0" smtClean="0">
                <a:solidFill>
                  <a:schemeClr val="bg1"/>
                </a:solidFill>
                <a:latin typeface="Arabic Typesetting" pitchFamily="66" charset="-78"/>
                <a:cs typeface="Arabic Typesetting" pitchFamily="66" charset="-78"/>
              </a:rPr>
              <a:t> عدة مؤسسات أو جزء منها بصفة مباشرة </a:t>
            </a:r>
            <a:r>
              <a:rPr lang="ar-DZ" sz="3200" b="1" dirty="0" err="1" smtClean="0">
                <a:solidFill>
                  <a:schemeClr val="bg1"/>
                </a:solidFill>
                <a:latin typeface="Arabic Typesetting" pitchFamily="66" charset="-78"/>
                <a:cs typeface="Arabic Typesetting" pitchFamily="66" charset="-78"/>
              </a:rPr>
              <a:t>او</a:t>
            </a:r>
            <a:r>
              <a:rPr lang="ar-DZ" sz="3200" b="1" dirty="0" smtClean="0">
                <a:solidFill>
                  <a:schemeClr val="bg1"/>
                </a:solidFill>
                <a:latin typeface="Arabic Typesetting" pitchFamily="66" charset="-78"/>
                <a:cs typeface="Arabic Typesetting" pitchFamily="66" charset="-78"/>
              </a:rPr>
              <a:t> غير مباشرة، عن طريق أخذ ّأسهم في رأس المال أو عن طريق شراء عناصر من </a:t>
            </a:r>
            <a:r>
              <a:rPr lang="ar-DZ" sz="3200" b="1" dirty="0" err="1" smtClean="0">
                <a:solidFill>
                  <a:schemeClr val="bg1"/>
                </a:solidFill>
                <a:latin typeface="Arabic Typesetting" pitchFamily="66" charset="-78"/>
                <a:cs typeface="Arabic Typesetting" pitchFamily="66" charset="-78"/>
              </a:rPr>
              <a:t>اصول</a:t>
            </a:r>
            <a:r>
              <a:rPr lang="ar-DZ" sz="3200" b="1" dirty="0" smtClean="0">
                <a:solidFill>
                  <a:schemeClr val="bg1"/>
                </a:solidFill>
                <a:latin typeface="Arabic Typesetting" pitchFamily="66" charset="-78"/>
                <a:cs typeface="Arabic Typesetting" pitchFamily="66" charset="-78"/>
              </a:rPr>
              <a:t>  المؤسسة أو بموجب عقد أو بأي وسلة </a:t>
            </a:r>
            <a:r>
              <a:rPr lang="ar-DZ" sz="3200" b="1" dirty="0" err="1" smtClean="0">
                <a:solidFill>
                  <a:schemeClr val="bg1"/>
                </a:solidFill>
                <a:latin typeface="Arabic Typesetting" pitchFamily="66" charset="-78"/>
                <a:cs typeface="Arabic Typesetting" pitchFamily="66" charset="-78"/>
              </a:rPr>
              <a:t>اخرى</a:t>
            </a:r>
            <a:r>
              <a:rPr lang="ar-DZ" sz="3200" b="1" dirty="0" smtClean="0">
                <a:solidFill>
                  <a:schemeClr val="bg1"/>
                </a:solidFill>
                <a:latin typeface="Arabic Typesetting" pitchFamily="66" charset="-78"/>
                <a:cs typeface="Arabic Typesetting" pitchFamily="66" charset="-78"/>
              </a:rPr>
              <a:t>. </a:t>
            </a:r>
          </a:p>
          <a:p>
            <a:pPr algn="r" rtl="1"/>
            <a:r>
              <a:rPr lang="ar-DZ" sz="3200" b="1" dirty="0" smtClean="0">
                <a:solidFill>
                  <a:schemeClr val="bg1"/>
                </a:solidFill>
                <a:latin typeface="Arabic Typesetting" pitchFamily="66" charset="-78"/>
                <a:cs typeface="Arabic Typesetting" pitchFamily="66" charset="-78"/>
              </a:rPr>
              <a:t>- </a:t>
            </a:r>
            <a:r>
              <a:rPr lang="ar-DZ" sz="3200" b="1" dirty="0" err="1" smtClean="0">
                <a:solidFill>
                  <a:schemeClr val="bg1"/>
                </a:solidFill>
                <a:latin typeface="Arabic Typesetting" pitchFamily="66" charset="-78"/>
                <a:cs typeface="Arabic Typesetting" pitchFamily="66" charset="-78"/>
              </a:rPr>
              <a:t>إنشئت</a:t>
            </a:r>
            <a:r>
              <a:rPr lang="ar-DZ" sz="3200" b="1" dirty="0" smtClean="0">
                <a:solidFill>
                  <a:schemeClr val="bg1"/>
                </a:solidFill>
                <a:latin typeface="Arabic Typesetting" pitchFamily="66" charset="-78"/>
                <a:cs typeface="Arabic Typesetting" pitchFamily="66" charset="-78"/>
              </a:rPr>
              <a:t> مؤسسة مشتركة تؤدي بصفة دائمة جميع </a:t>
            </a:r>
            <a:r>
              <a:rPr lang="ar-DZ" sz="3200" b="1" dirty="0" err="1" smtClean="0">
                <a:solidFill>
                  <a:schemeClr val="bg1"/>
                </a:solidFill>
                <a:latin typeface="Arabic Typesetting" pitchFamily="66" charset="-78"/>
                <a:cs typeface="Arabic Typesetting" pitchFamily="66" charset="-78"/>
              </a:rPr>
              <a:t>وضائف</a:t>
            </a:r>
            <a:r>
              <a:rPr lang="ar-DZ" sz="3200" b="1" dirty="0" smtClean="0">
                <a:solidFill>
                  <a:schemeClr val="bg1"/>
                </a:solidFill>
                <a:latin typeface="Arabic Typesetting" pitchFamily="66" charset="-78"/>
                <a:cs typeface="Arabic Typesetting" pitchFamily="66" charset="-78"/>
              </a:rPr>
              <a:t> مؤسسة </a:t>
            </a:r>
            <a:r>
              <a:rPr lang="ar-DZ" sz="3200" b="1" dirty="0" err="1" smtClean="0">
                <a:solidFill>
                  <a:schemeClr val="bg1"/>
                </a:solidFill>
                <a:latin typeface="Arabic Typesetting" pitchFamily="66" charset="-78"/>
                <a:cs typeface="Arabic Typesetting" pitchFamily="66" charset="-78"/>
              </a:rPr>
              <a:t>إقتصادية</a:t>
            </a:r>
            <a:r>
              <a:rPr lang="ar-DZ" sz="3200" b="1" dirty="0" smtClean="0">
                <a:solidFill>
                  <a:schemeClr val="bg1"/>
                </a:solidFill>
                <a:latin typeface="Arabic Typesetting" pitchFamily="66" charset="-78"/>
                <a:cs typeface="Arabic Typesetting" pitchFamily="66" charset="-78"/>
              </a:rPr>
              <a:t> مستقلة.</a:t>
            </a:r>
          </a:p>
          <a:p>
            <a:pPr algn="r" rtl="1"/>
            <a:endParaRPr lang="fr-FR"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normAutofit/>
          </a:bodyPr>
          <a:lstStyle/>
          <a:p>
            <a:pPr algn="r" rtl="1"/>
            <a:endParaRPr lang="ar-DZ" sz="3600" b="1" dirty="0" smtClean="0">
              <a:solidFill>
                <a:schemeClr val="bg1"/>
              </a:solidFill>
              <a:latin typeface="Arabic Typesetting" pitchFamily="66" charset="-78"/>
              <a:cs typeface="Arabic Typesetting" pitchFamily="66" charset="-78"/>
            </a:endParaRPr>
          </a:p>
          <a:p>
            <a:pPr algn="r" rtl="1"/>
            <a:r>
              <a:rPr lang="ar-DZ" sz="3600" b="1" dirty="0" smtClean="0">
                <a:solidFill>
                  <a:schemeClr val="bg1"/>
                </a:solidFill>
                <a:latin typeface="Arabic Typesetting" pitchFamily="66" charset="-78"/>
                <a:cs typeface="Arabic Typesetting" pitchFamily="66" charset="-78"/>
              </a:rPr>
              <a:t>و كل تجميع من شأنه المساس بالمنافسة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لا </a:t>
            </a:r>
            <a:r>
              <a:rPr lang="ar-DZ" sz="3600" b="1" dirty="0" err="1" smtClean="0">
                <a:solidFill>
                  <a:schemeClr val="bg1"/>
                </a:solidFill>
                <a:latin typeface="Arabic Typesetting" pitchFamily="66" charset="-78"/>
                <a:cs typeface="Arabic Typesetting" pitchFamily="66" charset="-78"/>
              </a:rPr>
              <a:t>سيما</a:t>
            </a:r>
            <a:r>
              <a:rPr lang="ar-DZ" sz="3600" b="1" dirty="0" smtClean="0">
                <a:solidFill>
                  <a:schemeClr val="bg1"/>
                </a:solidFill>
                <a:latin typeface="Arabic Typesetting" pitchFamily="66" charset="-78"/>
                <a:cs typeface="Arabic Typesetting" pitchFamily="66" charset="-78"/>
              </a:rPr>
              <a:t> بتعزيز وضعية الهيمنة لمؤسسة ما على سوقا ما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حسب المادة (18) من الأمر رقم 03-03 ” كلما كان التجمع يرمي إلى تحقيق حد يفوق 40</a:t>
            </a:r>
            <a:r>
              <a:rPr lang="fr-FR" sz="3600" b="1"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 بالمائة من المبيعات أو المشتريات المنجزة في سوق معينة، كما أن مجلس المنافسة الجزائري هو الذي يتخذ قرار الترخيص          أو عدم الترخيص </a:t>
            </a:r>
            <a:r>
              <a:rPr lang="ar-DZ" sz="3600" b="1" dirty="0" err="1" smtClean="0">
                <a:solidFill>
                  <a:schemeClr val="bg1"/>
                </a:solidFill>
                <a:latin typeface="Arabic Typesetting" pitchFamily="66" charset="-78"/>
                <a:cs typeface="Arabic Typesetting" pitchFamily="66" charset="-78"/>
              </a:rPr>
              <a:t>بالتجميعات</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الإقتصادية</a:t>
            </a:r>
            <a:r>
              <a:rPr lang="ar-DZ" sz="3600" b="1" dirty="0" smtClean="0">
                <a:solidFill>
                  <a:schemeClr val="bg1"/>
                </a:solidFill>
                <a:latin typeface="Arabic Typesetting" pitchFamily="66" charset="-78"/>
                <a:cs typeface="Arabic Typesetting" pitchFamily="66" charset="-78"/>
              </a:rPr>
              <a:t> لكن بعد أخذ رأي الوزير المكلف بالتجارة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الهدف من ذلك ضبط السوق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تطبيق قواعد المنافسة لا </a:t>
            </a:r>
            <a:r>
              <a:rPr lang="ar-DZ" sz="3600" b="1" dirty="0" err="1" smtClean="0">
                <a:solidFill>
                  <a:schemeClr val="bg1"/>
                </a:solidFill>
                <a:latin typeface="Arabic Typesetting" pitchFamily="66" charset="-78"/>
                <a:cs typeface="Arabic Typesetting" pitchFamily="66" charset="-78"/>
              </a:rPr>
              <a:t>سيما</a:t>
            </a:r>
            <a:r>
              <a:rPr lang="ar-DZ" sz="3600" b="1" dirty="0" smtClean="0">
                <a:solidFill>
                  <a:schemeClr val="bg1"/>
                </a:solidFill>
                <a:latin typeface="Arabic Typesetting" pitchFamily="66" charset="-78"/>
                <a:cs typeface="Arabic Typesetting" pitchFamily="66" charset="-78"/>
              </a:rPr>
              <a:t> مراقبة </a:t>
            </a:r>
            <a:r>
              <a:rPr lang="ar-DZ" sz="3600" b="1" dirty="0" err="1" smtClean="0">
                <a:solidFill>
                  <a:schemeClr val="bg1"/>
                </a:solidFill>
                <a:latin typeface="Arabic Typesetting" pitchFamily="66" charset="-78"/>
                <a:cs typeface="Arabic Typesetting" pitchFamily="66" charset="-78"/>
              </a:rPr>
              <a:t>التجميعات</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الإقتصادية</a:t>
            </a:r>
            <a:r>
              <a:rPr lang="ar-DZ" sz="3600" b="1" dirty="0" smtClean="0">
                <a:solidFill>
                  <a:schemeClr val="bg1"/>
                </a:solidFill>
                <a:latin typeface="Arabic Typesetting" pitchFamily="66" charset="-78"/>
                <a:cs typeface="Arabic Typesetting" pitchFamily="66" charset="-78"/>
              </a:rPr>
              <a:t> و تنظيمهما. </a:t>
            </a:r>
            <a:endParaRPr lang="fr-FR"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80756"/>
          </a:xfrm>
        </p:spPr>
        <p:txBody>
          <a:bodyPr>
            <a:normAutofit lnSpcReduction="10000"/>
          </a:bodyPr>
          <a:lstStyle/>
          <a:p>
            <a:pPr algn="r" rtl="1"/>
            <a:endParaRPr lang="ar-DZ" sz="1200" b="1" u="sng" dirty="0" smtClean="0">
              <a:solidFill>
                <a:schemeClr val="bg1"/>
              </a:solidFill>
              <a:latin typeface="Arabic Typesetting" pitchFamily="66" charset="-78"/>
              <a:cs typeface="Arabic Typesetting" pitchFamily="66" charset="-78"/>
            </a:endParaRPr>
          </a:p>
          <a:p>
            <a:pPr algn="r" rtl="1"/>
            <a:r>
              <a:rPr lang="ar-DZ" sz="3600" b="1" u="sng" dirty="0" smtClean="0">
                <a:solidFill>
                  <a:schemeClr val="bg1"/>
                </a:solidFill>
                <a:latin typeface="Arabic Typesetting" pitchFamily="66" charset="-78"/>
                <a:cs typeface="Arabic Typesetting" pitchFamily="66" charset="-78"/>
              </a:rPr>
              <a:t>- </a:t>
            </a:r>
            <a:r>
              <a:rPr lang="ar-DZ" sz="3600" b="1" u="sng" dirty="0" err="1" smtClean="0">
                <a:solidFill>
                  <a:schemeClr val="bg1"/>
                </a:solidFill>
                <a:latin typeface="Arabic Typesetting" pitchFamily="66" charset="-78"/>
                <a:cs typeface="Arabic Typesetting" pitchFamily="66" charset="-78"/>
              </a:rPr>
              <a:t>الأليات</a:t>
            </a:r>
            <a:r>
              <a:rPr lang="ar-DZ" sz="3600" b="1" u="sng" dirty="0" smtClean="0">
                <a:solidFill>
                  <a:schemeClr val="bg1"/>
                </a:solidFill>
                <a:latin typeface="Arabic Typesetting" pitchFamily="66" charset="-78"/>
                <a:cs typeface="Arabic Typesetting" pitchFamily="66" charset="-78"/>
              </a:rPr>
              <a:t> المعتمدة لمواجهة الممارسات المضادة للمنافسة :</a:t>
            </a:r>
            <a:r>
              <a:rPr lang="ar-DZ" sz="3600" b="1" dirty="0" smtClean="0">
                <a:solidFill>
                  <a:schemeClr val="bg1"/>
                </a:solidFill>
                <a:latin typeface="Arabic Typesetting" pitchFamily="66" charset="-78"/>
                <a:cs typeface="Arabic Typesetting" pitchFamily="66" charset="-78"/>
              </a:rPr>
              <a:t/>
            </a:r>
            <a:br>
              <a:rPr lang="ar-DZ" sz="3600" b="1" dirty="0" smtClean="0">
                <a:solidFill>
                  <a:schemeClr val="bg1"/>
                </a:solidFill>
                <a:latin typeface="Arabic Typesetting" pitchFamily="66" charset="-78"/>
                <a:cs typeface="Arabic Typesetting" pitchFamily="66" charset="-78"/>
              </a:rPr>
            </a:br>
            <a:r>
              <a:rPr lang="ar-DZ" sz="3600" b="1" u="sng" dirty="0" smtClean="0">
                <a:solidFill>
                  <a:schemeClr val="bg1"/>
                </a:solidFill>
                <a:latin typeface="Arabic Typesetting" pitchFamily="66" charset="-78"/>
                <a:cs typeface="Arabic Typesetting" pitchFamily="66" charset="-78"/>
              </a:rPr>
              <a:t>1- مبدأ حرية الأسعار </a:t>
            </a:r>
            <a:r>
              <a:rPr lang="ar-DZ" sz="3600" b="1" dirty="0" smtClean="0">
                <a:solidFill>
                  <a:schemeClr val="bg1"/>
                </a:solidFill>
                <a:latin typeface="Arabic Typesetting" pitchFamily="66" charset="-78"/>
                <a:cs typeface="Arabic Typesetting" pitchFamily="66" charset="-78"/>
              </a:rPr>
              <a:t>: إذ جاء في نص المادة (03 ) من القانون رقم 10-05 المتعلق بالمنافسة ” تحدد أسعار السلع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الخدمات بصفة حرة وفقا لقواعد المنافسة الحرة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النزيهة.</a:t>
            </a:r>
          </a:p>
          <a:p>
            <a:pPr algn="r" rtl="1"/>
            <a:r>
              <a:rPr lang="ar-DZ" sz="3600" b="1" dirty="0" smtClean="0">
                <a:solidFill>
                  <a:schemeClr val="bg1"/>
                </a:solidFill>
                <a:latin typeface="Arabic Typesetting" pitchFamily="66" charset="-78"/>
                <a:cs typeface="Arabic Typesetting" pitchFamily="66" charset="-78"/>
              </a:rPr>
              <a:t>- تتم ممارسة حرية </a:t>
            </a:r>
            <a:r>
              <a:rPr lang="ar-DZ" sz="3600" b="1" dirty="0" err="1" smtClean="0">
                <a:solidFill>
                  <a:schemeClr val="bg1"/>
                </a:solidFill>
                <a:latin typeface="Arabic Typesetting" pitchFamily="66" charset="-78"/>
                <a:cs typeface="Arabic Typesetting" pitchFamily="66" charset="-78"/>
              </a:rPr>
              <a:t>الاسعار</a:t>
            </a:r>
            <a:r>
              <a:rPr lang="ar-DZ" sz="3600" b="1" dirty="0" smtClean="0">
                <a:solidFill>
                  <a:schemeClr val="bg1"/>
                </a:solidFill>
                <a:latin typeface="Arabic Typesetting" pitchFamily="66" charset="-78"/>
                <a:cs typeface="Arabic Typesetting" pitchFamily="66" charset="-78"/>
              </a:rPr>
              <a:t> في ظل </a:t>
            </a:r>
            <a:r>
              <a:rPr lang="ar-DZ" sz="3600" b="1" dirty="0" err="1" smtClean="0">
                <a:solidFill>
                  <a:schemeClr val="bg1"/>
                </a:solidFill>
                <a:latin typeface="Arabic Typesetting" pitchFamily="66" charset="-78"/>
                <a:cs typeface="Arabic Typesetting" pitchFamily="66" charset="-78"/>
              </a:rPr>
              <a:t>إحترام</a:t>
            </a:r>
            <a:r>
              <a:rPr lang="ar-DZ" sz="3600" b="1" dirty="0" smtClean="0">
                <a:solidFill>
                  <a:schemeClr val="bg1"/>
                </a:solidFill>
                <a:latin typeface="Arabic Typesetting" pitchFamily="66" charset="-78"/>
                <a:cs typeface="Arabic Typesetting" pitchFamily="66" charset="-78"/>
              </a:rPr>
              <a:t> أحكام التشريع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التنظيم المعمل </a:t>
            </a:r>
            <a:r>
              <a:rPr lang="ar-DZ" sz="3600" b="1" dirty="0" err="1" smtClean="0">
                <a:solidFill>
                  <a:schemeClr val="bg1"/>
                </a:solidFill>
                <a:latin typeface="Arabic Typesetting" pitchFamily="66" charset="-78"/>
                <a:cs typeface="Arabic Typesetting" pitchFamily="66" charset="-78"/>
              </a:rPr>
              <a:t>بهما</a:t>
            </a:r>
            <a:r>
              <a:rPr lang="ar-DZ" sz="3600" b="1" dirty="0" smtClean="0">
                <a:solidFill>
                  <a:schemeClr val="bg1"/>
                </a:solidFill>
                <a:latin typeface="Arabic Typesetting" pitchFamily="66" charset="-78"/>
                <a:cs typeface="Arabic Typesetting" pitchFamily="66" charset="-78"/>
              </a:rPr>
              <a:t> و كذا على أساس قواعد الإنصاف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الشفافية لا </a:t>
            </a:r>
            <a:r>
              <a:rPr lang="ar-DZ" sz="3600" b="1" dirty="0" err="1" smtClean="0">
                <a:solidFill>
                  <a:schemeClr val="bg1"/>
                </a:solidFill>
                <a:latin typeface="Arabic Typesetting" pitchFamily="66" charset="-78"/>
                <a:cs typeface="Arabic Typesetting" pitchFamily="66" charset="-78"/>
              </a:rPr>
              <a:t>سيما</a:t>
            </a:r>
            <a:r>
              <a:rPr lang="ar-DZ" sz="3600" b="1" dirty="0" smtClean="0">
                <a:solidFill>
                  <a:schemeClr val="bg1"/>
                </a:solidFill>
                <a:latin typeface="Arabic Typesetting" pitchFamily="66" charset="-78"/>
                <a:cs typeface="Arabic Typesetting" pitchFamily="66" charset="-78"/>
              </a:rPr>
              <a:t> تلك المتعلقة بما يلي :</a:t>
            </a:r>
          </a:p>
          <a:p>
            <a:pPr algn="r" rtl="1"/>
            <a:r>
              <a:rPr lang="ar-DZ" sz="3600" b="1" dirty="0" smtClean="0">
                <a:solidFill>
                  <a:schemeClr val="bg1"/>
                </a:solidFill>
                <a:latin typeface="Arabic Typesetting" pitchFamily="66" charset="-78"/>
                <a:cs typeface="Arabic Typesetting" pitchFamily="66" charset="-78"/>
              </a:rPr>
              <a:t>- تركيبة الأسعار لنشاطات الإنتاج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التوزيع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تأدية الخدمات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إستيراد</a:t>
            </a:r>
            <a:r>
              <a:rPr lang="ar-DZ" sz="3600" b="1" dirty="0" smtClean="0">
                <a:solidFill>
                  <a:schemeClr val="bg1"/>
                </a:solidFill>
                <a:latin typeface="Arabic Typesetting" pitchFamily="66" charset="-78"/>
                <a:cs typeface="Arabic Typesetting" pitchFamily="66" charset="-78"/>
              </a:rPr>
              <a:t> السلع لبيعها على حالها.</a:t>
            </a:r>
          </a:p>
          <a:p>
            <a:pPr algn="r" rtl="1"/>
            <a:r>
              <a:rPr lang="ar-DZ" sz="3600" b="1" dirty="0" smtClean="0">
                <a:solidFill>
                  <a:schemeClr val="bg1"/>
                </a:solidFill>
                <a:latin typeface="Arabic Typesetting" pitchFamily="66" charset="-78"/>
                <a:cs typeface="Arabic Typesetting" pitchFamily="66" charset="-78"/>
              </a:rPr>
              <a:t>- هوامش الربح فيما يخص إنتاج السلع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توزيعها أو تأدية الخدمات</a:t>
            </a:r>
          </a:p>
          <a:p>
            <a:pPr algn="r" rtl="1"/>
            <a:r>
              <a:rPr lang="ar-DZ" sz="3600" b="1" dirty="0" smtClean="0">
                <a:solidFill>
                  <a:schemeClr val="bg1"/>
                </a:solidFill>
                <a:latin typeface="Arabic Typesetting" pitchFamily="66" charset="-78"/>
                <a:cs typeface="Arabic Typesetting" pitchFamily="66" charset="-78"/>
              </a:rPr>
              <a:t>- شفافية الممارسات التجارية.</a:t>
            </a:r>
            <a:endParaRPr lang="fr-FR" sz="3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normAutofit/>
          </a:bodyPr>
          <a:lstStyle/>
          <a:p>
            <a:pPr algn="r" rtl="1"/>
            <a:r>
              <a:rPr lang="ar-DZ" sz="3600" b="1" u="sng" dirty="0" smtClean="0">
                <a:solidFill>
                  <a:schemeClr val="bg1"/>
                </a:solidFill>
                <a:latin typeface="Arabic Typesetting" pitchFamily="66" charset="-78"/>
                <a:cs typeface="Arabic Typesetting" pitchFamily="66" charset="-78"/>
              </a:rPr>
              <a:t>2- تقنين الأسعار من طرف الدولة</a:t>
            </a:r>
            <a:r>
              <a:rPr lang="ar-DZ" sz="3600" u="sng"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يمكن للدولة تقييد المبدأ العام لحرية المنافسة إذ جاء في نص المادة (04) من القانون 10- 05 المتعلق بالمنافسة                ”تتخذ تدابير تحديد هوامش الربح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الأسعار السلع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الخدمات أو تسقيفها أو التصديق عليها على </a:t>
            </a:r>
            <a:r>
              <a:rPr lang="ar-DZ" sz="3600" b="1" dirty="0" err="1" smtClean="0">
                <a:solidFill>
                  <a:schemeClr val="bg1"/>
                </a:solidFill>
                <a:latin typeface="Arabic Typesetting" pitchFamily="66" charset="-78"/>
                <a:cs typeface="Arabic Typesetting" pitchFamily="66" charset="-78"/>
              </a:rPr>
              <a:t>إقترحات</a:t>
            </a:r>
            <a:r>
              <a:rPr lang="ar-DZ" sz="3600" b="1" dirty="0" smtClean="0">
                <a:solidFill>
                  <a:schemeClr val="bg1"/>
                </a:solidFill>
                <a:latin typeface="Arabic Typesetting" pitchFamily="66" charset="-78"/>
                <a:cs typeface="Arabic Typesetting" pitchFamily="66" charset="-78"/>
              </a:rPr>
              <a:t> القطاعات المعنية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ذلك للأسباب الرئيسية </a:t>
            </a:r>
            <a:r>
              <a:rPr lang="ar-DZ" sz="3600" b="1" dirty="0" err="1" smtClean="0">
                <a:solidFill>
                  <a:schemeClr val="bg1"/>
                </a:solidFill>
                <a:latin typeface="Arabic Typesetting" pitchFamily="66" charset="-78"/>
                <a:cs typeface="Arabic Typesetting" pitchFamily="66" charset="-78"/>
              </a:rPr>
              <a:t>الأتية</a:t>
            </a:r>
            <a:r>
              <a:rPr lang="ar-DZ" sz="3600" b="1" dirty="0" smtClean="0">
                <a:solidFill>
                  <a:schemeClr val="bg1"/>
                </a:solidFill>
                <a:latin typeface="Arabic Typesetting" pitchFamily="66" charset="-78"/>
                <a:cs typeface="Arabic Typesetting" pitchFamily="66" charset="-78"/>
              </a:rPr>
              <a:t>:</a:t>
            </a:r>
          </a:p>
          <a:p>
            <a:pPr algn="r" rtl="1"/>
            <a:r>
              <a:rPr lang="ar-DZ" sz="3600" b="1" dirty="0" smtClean="0">
                <a:solidFill>
                  <a:schemeClr val="bg1"/>
                </a:solidFill>
                <a:latin typeface="Arabic Typesetting" pitchFamily="66" charset="-78"/>
                <a:cs typeface="Arabic Typesetting" pitchFamily="66" charset="-78"/>
              </a:rPr>
              <a:t>- تثبيت </a:t>
            </a:r>
            <a:r>
              <a:rPr lang="ar-DZ" sz="3600" b="1" dirty="0" err="1" smtClean="0">
                <a:solidFill>
                  <a:schemeClr val="bg1"/>
                </a:solidFill>
                <a:latin typeface="Arabic Typesetting" pitchFamily="66" charset="-78"/>
                <a:cs typeface="Arabic Typesetting" pitchFamily="66" charset="-78"/>
              </a:rPr>
              <a:t>إستقرار</a:t>
            </a:r>
            <a:r>
              <a:rPr lang="ar-DZ" sz="3600" b="1" dirty="0" smtClean="0">
                <a:solidFill>
                  <a:schemeClr val="bg1"/>
                </a:solidFill>
                <a:latin typeface="Arabic Typesetting" pitchFamily="66" charset="-78"/>
                <a:cs typeface="Arabic Typesetting" pitchFamily="66" charset="-78"/>
              </a:rPr>
              <a:t> مستويات أسعار السلع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الخدمات الضرورية أو ذات </a:t>
            </a:r>
            <a:r>
              <a:rPr lang="ar-DZ" sz="3600" b="1" dirty="0" err="1" smtClean="0">
                <a:solidFill>
                  <a:schemeClr val="bg1"/>
                </a:solidFill>
                <a:latin typeface="Arabic Typesetting" pitchFamily="66" charset="-78"/>
                <a:cs typeface="Arabic Typesetting" pitchFamily="66" charset="-78"/>
              </a:rPr>
              <a:t>الإستهلاك</a:t>
            </a:r>
            <a:r>
              <a:rPr lang="ar-DZ" sz="3600" b="1" dirty="0" smtClean="0">
                <a:solidFill>
                  <a:schemeClr val="bg1"/>
                </a:solidFill>
                <a:latin typeface="Arabic Typesetting" pitchFamily="66" charset="-78"/>
                <a:cs typeface="Arabic Typesetting" pitchFamily="66" charset="-78"/>
              </a:rPr>
              <a:t> الواسع في حالة </a:t>
            </a:r>
            <a:r>
              <a:rPr lang="ar-DZ" sz="3600" b="1" dirty="0" err="1" smtClean="0">
                <a:solidFill>
                  <a:schemeClr val="bg1"/>
                </a:solidFill>
                <a:latin typeface="Arabic Typesetting" pitchFamily="66" charset="-78"/>
                <a:cs typeface="Arabic Typesetting" pitchFamily="66" charset="-78"/>
              </a:rPr>
              <a:t>إضطراب</a:t>
            </a:r>
            <a:r>
              <a:rPr lang="ar-DZ" sz="3600" b="1" dirty="0" smtClean="0">
                <a:solidFill>
                  <a:schemeClr val="bg1"/>
                </a:solidFill>
                <a:latin typeface="Arabic Typesetting" pitchFamily="66" charset="-78"/>
                <a:cs typeface="Arabic Typesetting" pitchFamily="66" charset="-78"/>
              </a:rPr>
              <a:t> محسوس في السوق.</a:t>
            </a:r>
          </a:p>
          <a:p>
            <a:pPr algn="r" rtl="1"/>
            <a:r>
              <a:rPr lang="ar-DZ" sz="3600" b="1" dirty="0" smtClean="0">
                <a:solidFill>
                  <a:schemeClr val="bg1"/>
                </a:solidFill>
                <a:latin typeface="Arabic Typesetting" pitchFamily="66" charset="-78"/>
                <a:cs typeface="Arabic Typesetting" pitchFamily="66" charset="-78"/>
              </a:rPr>
              <a:t>- مكافحة المضاربة بجميع </a:t>
            </a:r>
            <a:r>
              <a:rPr lang="ar-DZ" sz="3600" b="1" dirty="0" err="1" smtClean="0">
                <a:solidFill>
                  <a:schemeClr val="bg1"/>
                </a:solidFill>
                <a:latin typeface="Arabic Typesetting" pitchFamily="66" charset="-78"/>
                <a:cs typeface="Arabic Typesetting" pitchFamily="66" charset="-78"/>
              </a:rPr>
              <a:t>اشكالها</a:t>
            </a:r>
            <a:r>
              <a:rPr lang="ar-DZ" sz="3600" b="1" dirty="0" smtClean="0">
                <a:solidFill>
                  <a:schemeClr val="bg1"/>
                </a:solidFill>
                <a:latin typeface="Arabic Typesetting" pitchFamily="66" charset="-78"/>
                <a:cs typeface="Arabic Typesetting" pitchFamily="66" charset="-78"/>
              </a:rPr>
              <a:t> و الحفاظ على القدرة الشرائية للمستهلك.</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09318"/>
          </a:xfrm>
        </p:spPr>
        <p:txBody>
          <a:bodyPr>
            <a:normAutofit/>
          </a:bodyPr>
          <a:lstStyle/>
          <a:p>
            <a:pPr algn="just" rtl="1"/>
            <a:endParaRPr lang="ar-DZ" sz="3600" u="sng" dirty="0" smtClean="0">
              <a:solidFill>
                <a:schemeClr val="bg1"/>
              </a:solidFill>
              <a:latin typeface="Arabic Typesetting" pitchFamily="66" charset="-78"/>
              <a:cs typeface="Arabic Typesetting" pitchFamily="66" charset="-78"/>
            </a:endParaRPr>
          </a:p>
          <a:p>
            <a:pPr algn="just" rtl="1"/>
            <a:r>
              <a:rPr lang="ar-DZ" sz="3600" b="1" dirty="0" smtClean="0">
                <a:solidFill>
                  <a:schemeClr val="bg1"/>
                </a:solidFill>
                <a:latin typeface="Arabic Typesetting" pitchFamily="66" charset="-78"/>
                <a:cs typeface="Arabic Typesetting" pitchFamily="66" charset="-78"/>
              </a:rPr>
              <a:t>- كما يمكن </a:t>
            </a:r>
            <a:r>
              <a:rPr lang="ar-DZ" sz="3600" b="1" dirty="0" err="1" smtClean="0">
                <a:solidFill>
                  <a:schemeClr val="bg1"/>
                </a:solidFill>
                <a:latin typeface="Arabic Typesetting" pitchFamily="66" charset="-78"/>
                <a:cs typeface="Arabic Typesetting" pitchFamily="66" charset="-78"/>
              </a:rPr>
              <a:t>إتخاذ</a:t>
            </a:r>
            <a:r>
              <a:rPr lang="ar-DZ" sz="3600" b="1" dirty="0" smtClean="0">
                <a:solidFill>
                  <a:schemeClr val="bg1"/>
                </a:solidFill>
                <a:latin typeface="Arabic Typesetting" pitchFamily="66" charset="-78"/>
                <a:cs typeface="Arabic Typesetting" pitchFamily="66" charset="-78"/>
              </a:rPr>
              <a:t> تدابير مؤقتة لتحديد هوامش الربح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اسعار</a:t>
            </a:r>
            <a:r>
              <a:rPr lang="ar-DZ" sz="3600" b="1" dirty="0" smtClean="0">
                <a:solidFill>
                  <a:schemeClr val="bg1"/>
                </a:solidFill>
                <a:latin typeface="Arabic Typesetting" pitchFamily="66" charset="-78"/>
                <a:cs typeface="Arabic Typesetting" pitchFamily="66" charset="-78"/>
              </a:rPr>
              <a:t> السلع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الخدمات أو تسقيفها حسب الأشكال نفسها في حالة </a:t>
            </a:r>
            <a:r>
              <a:rPr lang="ar-DZ" sz="3600" b="1" dirty="0" err="1" smtClean="0">
                <a:solidFill>
                  <a:schemeClr val="bg1"/>
                </a:solidFill>
                <a:latin typeface="Arabic Typesetting" pitchFamily="66" charset="-78"/>
                <a:cs typeface="Arabic Typesetting" pitchFamily="66" charset="-78"/>
              </a:rPr>
              <a:t>إرتفاعها</a:t>
            </a:r>
            <a:r>
              <a:rPr lang="ar-DZ" sz="3600" b="1" dirty="0" smtClean="0">
                <a:solidFill>
                  <a:schemeClr val="bg1"/>
                </a:solidFill>
                <a:latin typeface="Arabic Typesetting" pitchFamily="66" charset="-78"/>
                <a:cs typeface="Arabic Typesetting" pitchFamily="66" charset="-78"/>
              </a:rPr>
              <a:t> المفرط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غير المبرر لا </a:t>
            </a:r>
            <a:r>
              <a:rPr lang="ar-DZ" sz="3600" b="1" dirty="0" err="1" smtClean="0">
                <a:solidFill>
                  <a:schemeClr val="bg1"/>
                </a:solidFill>
                <a:latin typeface="Arabic Typesetting" pitchFamily="66" charset="-78"/>
                <a:cs typeface="Arabic Typesetting" pitchFamily="66" charset="-78"/>
              </a:rPr>
              <a:t>سيما</a:t>
            </a:r>
            <a:r>
              <a:rPr lang="ar-DZ" sz="3600" b="1" dirty="0" smtClean="0">
                <a:solidFill>
                  <a:schemeClr val="bg1"/>
                </a:solidFill>
                <a:latin typeface="Arabic Typesetting" pitchFamily="66" charset="-78"/>
                <a:cs typeface="Arabic Typesetting" pitchFamily="66" charset="-78"/>
              </a:rPr>
              <a:t> بسبب </a:t>
            </a:r>
            <a:r>
              <a:rPr lang="ar-DZ" sz="3600" b="1" dirty="0" err="1" smtClean="0">
                <a:solidFill>
                  <a:schemeClr val="bg1"/>
                </a:solidFill>
                <a:latin typeface="Arabic Typesetting" pitchFamily="66" charset="-78"/>
                <a:cs typeface="Arabic Typesetting" pitchFamily="66" charset="-78"/>
              </a:rPr>
              <a:t>إضطراب</a:t>
            </a:r>
            <a:r>
              <a:rPr lang="ar-DZ" sz="3600" b="1" dirty="0" smtClean="0">
                <a:solidFill>
                  <a:schemeClr val="bg1"/>
                </a:solidFill>
                <a:latin typeface="Arabic Typesetting" pitchFamily="66" charset="-78"/>
                <a:cs typeface="Arabic Typesetting" pitchFamily="66" charset="-78"/>
              </a:rPr>
              <a:t> خطير في السوق أو كارثة أو صعوبات مزمنة في التموين داخل قطاع نشاط معين أو في منطقة جغرافية معينة أو في حالة </a:t>
            </a:r>
            <a:r>
              <a:rPr lang="ar-DZ" sz="3600" b="1" dirty="0" err="1" smtClean="0">
                <a:solidFill>
                  <a:schemeClr val="bg1"/>
                </a:solidFill>
                <a:latin typeface="Arabic Typesetting" pitchFamily="66" charset="-78"/>
                <a:cs typeface="Arabic Typesetting" pitchFamily="66" charset="-78"/>
              </a:rPr>
              <a:t>الإحتكار</a:t>
            </a:r>
            <a:r>
              <a:rPr lang="ar-DZ" sz="3600" b="1" dirty="0" smtClean="0">
                <a:solidFill>
                  <a:schemeClr val="bg1"/>
                </a:solidFill>
                <a:latin typeface="Arabic Typesetting" pitchFamily="66" charset="-78"/>
                <a:cs typeface="Arabic Typesetting" pitchFamily="66" charset="-78"/>
              </a:rPr>
              <a:t> الطبيعية.  </a:t>
            </a:r>
            <a:endParaRPr lang="fr-FR" sz="36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214290"/>
            <a:ext cx="6929487" cy="1000132"/>
          </a:xfrm>
        </p:spPr>
        <p:txBody>
          <a:bodyPr>
            <a:normAutofit/>
          </a:bodyPr>
          <a:lstStyle/>
          <a:p>
            <a:r>
              <a:rPr lang="ar-DZ" sz="4800" dirty="0" smtClean="0">
                <a:solidFill>
                  <a:srgbClr val="FF0000"/>
                </a:solidFill>
                <a:latin typeface="+mn-lt"/>
                <a:ea typeface="+mn-ea"/>
                <a:cs typeface="+mn-cs"/>
              </a:rPr>
              <a:t>خطة الدراسة</a:t>
            </a:r>
            <a:endParaRPr lang="fr-FR" sz="4800" dirty="0">
              <a:solidFill>
                <a:srgbClr val="FF0000"/>
              </a:solidFill>
              <a:latin typeface="+mn-lt"/>
              <a:ea typeface="+mn-ea"/>
              <a:cs typeface="+mn-cs"/>
            </a:endParaRPr>
          </a:p>
        </p:txBody>
      </p:sp>
      <p:sp>
        <p:nvSpPr>
          <p:cNvPr id="3" name="Espace réservé du contenu 2"/>
          <p:cNvSpPr>
            <a:spLocks noGrp="1"/>
          </p:cNvSpPr>
          <p:nvPr>
            <p:ph idx="1"/>
          </p:nvPr>
        </p:nvSpPr>
        <p:spPr>
          <a:xfrm>
            <a:off x="0" y="692696"/>
            <a:ext cx="9144000" cy="5904656"/>
          </a:xfrm>
        </p:spPr>
        <p:txBody>
          <a:bodyPr>
            <a:normAutofit/>
          </a:bodyPr>
          <a:lstStyle/>
          <a:p>
            <a:pPr algn="r" rtl="1">
              <a:buNone/>
            </a:pPr>
            <a:r>
              <a:rPr lang="ar-DZ" sz="3600" b="1" dirty="0" smtClean="0">
                <a:solidFill>
                  <a:schemeClr val="bg1"/>
                </a:solidFill>
                <a:latin typeface="Traditional Arabic" pitchFamily="18" charset="-78"/>
                <a:cs typeface="Traditional Arabic" pitchFamily="18" charset="-78"/>
              </a:rPr>
              <a:t> </a:t>
            </a:r>
          </a:p>
          <a:p>
            <a:pPr algn="r" rtl="1">
              <a:buNone/>
            </a:pPr>
            <a:r>
              <a:rPr lang="ar-DZ" sz="3600" b="1" dirty="0" smtClean="0">
                <a:solidFill>
                  <a:schemeClr val="bg1"/>
                </a:solidFill>
                <a:latin typeface="Traditional Arabic" pitchFamily="18" charset="-78"/>
                <a:cs typeface="Traditional Arabic" pitchFamily="18" charset="-78"/>
              </a:rPr>
              <a:t>     1-المقـدمة .</a:t>
            </a:r>
          </a:p>
          <a:p>
            <a:pPr algn="r" rtl="1">
              <a:buFontTx/>
              <a:buChar char="-"/>
            </a:pPr>
            <a:r>
              <a:rPr lang="ar-DZ" sz="3600" b="1" dirty="0" smtClean="0">
                <a:solidFill>
                  <a:schemeClr val="bg1"/>
                </a:solidFill>
                <a:latin typeface="Traditional Arabic" pitchFamily="18" charset="-78"/>
                <a:cs typeface="Traditional Arabic" pitchFamily="18" charset="-78"/>
              </a:rPr>
              <a:t> 2-</a:t>
            </a:r>
            <a:r>
              <a:rPr lang="ar-DZ" sz="3600" b="1" dirty="0" err="1" smtClean="0">
                <a:solidFill>
                  <a:schemeClr val="bg1"/>
                </a:solidFill>
                <a:latin typeface="Traditional Arabic" pitchFamily="18" charset="-78"/>
                <a:cs typeface="Traditional Arabic" pitchFamily="18" charset="-78"/>
              </a:rPr>
              <a:t>ماهي</a:t>
            </a:r>
            <a:r>
              <a:rPr lang="ar-DZ" sz="3600" b="1" dirty="0" smtClean="0">
                <a:solidFill>
                  <a:schemeClr val="bg1"/>
                </a:solidFill>
                <a:latin typeface="Traditional Arabic" pitchFamily="18" charset="-78"/>
                <a:cs typeface="Traditional Arabic" pitchFamily="18" charset="-78"/>
              </a:rPr>
              <a:t> المنافسة</a:t>
            </a:r>
          </a:p>
          <a:p>
            <a:pPr algn="r" rtl="1">
              <a:buFontTx/>
              <a:buChar char="-"/>
            </a:pPr>
            <a:r>
              <a:rPr lang="ar-DZ" sz="3600" b="1" dirty="0" smtClean="0">
                <a:solidFill>
                  <a:schemeClr val="bg1"/>
                </a:solidFill>
                <a:latin typeface="Traditional Arabic" pitchFamily="18" charset="-78"/>
                <a:cs typeface="Traditional Arabic" pitchFamily="18" charset="-78"/>
              </a:rPr>
              <a:t> 3-المنافسة </a:t>
            </a:r>
            <a:r>
              <a:rPr lang="ar-DZ" sz="3600" b="1" dirty="0" err="1" smtClean="0">
                <a:solidFill>
                  <a:schemeClr val="bg1"/>
                </a:solidFill>
                <a:latin typeface="Traditional Arabic" pitchFamily="18" charset="-78"/>
                <a:cs typeface="Traditional Arabic" pitchFamily="18" charset="-78"/>
              </a:rPr>
              <a:t>و</a:t>
            </a:r>
            <a:r>
              <a:rPr lang="ar-DZ" sz="3600" b="1" dirty="0" smtClean="0">
                <a:solidFill>
                  <a:schemeClr val="bg1"/>
                </a:solidFill>
                <a:latin typeface="Traditional Arabic" pitchFamily="18" charset="-78"/>
                <a:cs typeface="Traditional Arabic" pitchFamily="18" charset="-78"/>
              </a:rPr>
              <a:t> السـوق </a:t>
            </a:r>
          </a:p>
          <a:p>
            <a:pPr algn="r" rtl="1">
              <a:buNone/>
            </a:pPr>
            <a:r>
              <a:rPr lang="ar-DZ" sz="3600" b="1" dirty="0" smtClean="0">
                <a:solidFill>
                  <a:schemeClr val="bg1"/>
                </a:solidFill>
                <a:latin typeface="Traditional Arabic" pitchFamily="18" charset="-78"/>
                <a:cs typeface="Traditional Arabic" pitchFamily="18" charset="-78"/>
              </a:rPr>
              <a:t>     4-الأسواق المختلفة بالنظر إلى درجة المنافسة. </a:t>
            </a:r>
          </a:p>
          <a:p>
            <a:pPr algn="r" rtl="1">
              <a:buNone/>
            </a:pPr>
            <a:r>
              <a:rPr lang="ar-DZ" sz="3600" b="1" dirty="0" smtClean="0">
                <a:solidFill>
                  <a:schemeClr val="bg1"/>
                </a:solidFill>
                <a:latin typeface="Traditional Arabic" pitchFamily="18" charset="-78"/>
                <a:cs typeface="Traditional Arabic" pitchFamily="18" charset="-78"/>
              </a:rPr>
              <a:t>     5-الممارسات المنافية للمنافسة.</a:t>
            </a:r>
          </a:p>
          <a:p>
            <a:pPr algn="r" rtl="1">
              <a:buNone/>
            </a:pPr>
            <a:r>
              <a:rPr lang="ar-DZ" sz="3600" b="1" dirty="0" smtClean="0">
                <a:solidFill>
                  <a:schemeClr val="bg1"/>
                </a:solidFill>
                <a:latin typeface="Traditional Arabic" pitchFamily="18" charset="-78"/>
                <a:cs typeface="Traditional Arabic" pitchFamily="18" charset="-78"/>
              </a:rPr>
              <a:t>     6-</a:t>
            </a:r>
            <a:r>
              <a:rPr lang="ar-DZ" sz="3600" b="1" dirty="0" err="1" smtClean="0">
                <a:solidFill>
                  <a:schemeClr val="bg1"/>
                </a:solidFill>
                <a:latin typeface="Traditional Arabic" pitchFamily="18" charset="-78"/>
                <a:cs typeface="Traditional Arabic" pitchFamily="18" charset="-78"/>
              </a:rPr>
              <a:t>الأليات</a:t>
            </a:r>
            <a:r>
              <a:rPr lang="ar-DZ" sz="3600" b="1" dirty="0" smtClean="0">
                <a:solidFill>
                  <a:schemeClr val="bg1"/>
                </a:solidFill>
                <a:latin typeface="Traditional Arabic" pitchFamily="18" charset="-78"/>
                <a:cs typeface="Traditional Arabic" pitchFamily="18" charset="-78"/>
              </a:rPr>
              <a:t> المعتمدة لمواجهة الممارسات المضادة للمنافسة. </a:t>
            </a:r>
          </a:p>
          <a:p>
            <a:pPr algn="r" rtl="1">
              <a:buNone/>
            </a:pPr>
            <a:r>
              <a:rPr lang="ar-DZ" sz="3600" b="1" dirty="0" smtClean="0">
                <a:solidFill>
                  <a:schemeClr val="bg1"/>
                </a:solidFill>
                <a:latin typeface="Traditional Arabic" pitchFamily="18" charset="-78"/>
                <a:cs typeface="Traditional Arabic" pitchFamily="18" charset="-78"/>
              </a:rPr>
              <a:t>     7- العقـــوبــات</a:t>
            </a:r>
            <a:endParaRPr lang="fr-FR" sz="3600" b="1" dirty="0" smtClean="0">
              <a:solidFill>
                <a:schemeClr val="bg1"/>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714356"/>
            <a:ext cx="8329642" cy="5595004"/>
          </a:xfrm>
        </p:spPr>
        <p:txBody>
          <a:bodyPr/>
          <a:lstStyle/>
          <a:p>
            <a:endParaRPr lang="ar-DZ" sz="3600" b="1" u="sng" dirty="0" smtClean="0">
              <a:solidFill>
                <a:schemeClr val="bg1"/>
              </a:solidFill>
              <a:latin typeface="Arabic Typesetting" pitchFamily="66" charset="-78"/>
              <a:cs typeface="Arabic Typesetting" pitchFamily="66" charset="-78"/>
            </a:endParaRPr>
          </a:p>
          <a:p>
            <a:r>
              <a:rPr lang="ar-DZ" sz="3600" b="1" u="sng" dirty="0" smtClean="0">
                <a:solidFill>
                  <a:schemeClr val="bg1"/>
                </a:solidFill>
                <a:latin typeface="Arabic Typesetting" pitchFamily="66" charset="-78"/>
                <a:cs typeface="Arabic Typesetting" pitchFamily="66" charset="-78"/>
              </a:rPr>
              <a:t>حظر </a:t>
            </a:r>
            <a:r>
              <a:rPr lang="ar-DZ" sz="3600" b="1" u="sng" dirty="0" smtClean="0">
                <a:solidFill>
                  <a:schemeClr val="bg1"/>
                </a:solidFill>
                <a:latin typeface="Arabic Typesetting" pitchFamily="66" charset="-78"/>
                <a:cs typeface="Arabic Typesetting" pitchFamily="66" charset="-78"/>
              </a:rPr>
              <a:t>البيع بأسعار مخفضة تعسفيا: </a:t>
            </a:r>
            <a:r>
              <a:rPr lang="ar-DZ" sz="3600" b="1" dirty="0" smtClean="0">
                <a:solidFill>
                  <a:schemeClr val="bg1"/>
                </a:solidFill>
                <a:latin typeface="Arabic Typesetting" pitchFamily="66" charset="-78"/>
                <a:cs typeface="Arabic Typesetting" pitchFamily="66" charset="-78"/>
              </a:rPr>
              <a:t>حيث جاء في نص المادة (12 ) من الأمـر   </a:t>
            </a:r>
            <a:r>
              <a:rPr lang="ar-DZ" sz="3600" b="1"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03-03 يحظر عرض الأسعار أو ممارسة أسعار بيع مخفضة بشكل تعسفي للمستهلكين مقارنة بتكاليف الإنتاج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التحويل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التسويق، إذا كانت هذه العروض أو الممارسات تهدف أو يمكن أن تؤدي إلى إبعاد مؤسسة أو عرقلة أحد </a:t>
            </a:r>
            <a:r>
              <a:rPr lang="ar-DZ" sz="3600" b="1" dirty="0" err="1" smtClean="0">
                <a:solidFill>
                  <a:schemeClr val="bg1"/>
                </a:solidFill>
                <a:latin typeface="Arabic Typesetting" pitchFamily="66" charset="-78"/>
                <a:cs typeface="Arabic Typesetting" pitchFamily="66" charset="-78"/>
              </a:rPr>
              <a:t>منتوجاتها</a:t>
            </a:r>
            <a:r>
              <a:rPr lang="ar-DZ" sz="3600" b="1" dirty="0" smtClean="0">
                <a:solidFill>
                  <a:schemeClr val="bg1"/>
                </a:solidFill>
                <a:latin typeface="Arabic Typesetting" pitchFamily="66" charset="-78"/>
                <a:cs typeface="Arabic Typesetting" pitchFamily="66" charset="-78"/>
              </a:rPr>
              <a:t> من الدخول إلى السوق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هذا لمواجهة أي بيع بالخسارة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التعسف   </a:t>
            </a:r>
            <a:r>
              <a:rPr lang="ar-DZ" sz="3600" b="1"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في تخفيض الأسعار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عرقلة دخول أي متعامل </a:t>
            </a:r>
            <a:r>
              <a:rPr lang="ar-DZ" sz="3600" b="1" dirty="0" err="1" smtClean="0">
                <a:solidFill>
                  <a:schemeClr val="bg1"/>
                </a:solidFill>
                <a:latin typeface="Arabic Typesetting" pitchFamily="66" charset="-78"/>
                <a:cs typeface="Arabic Typesetting" pitchFamily="66" charset="-78"/>
              </a:rPr>
              <a:t>إقتصادي</a:t>
            </a:r>
            <a:r>
              <a:rPr lang="ar-DZ" sz="3600" b="1" dirty="0" smtClean="0">
                <a:solidFill>
                  <a:schemeClr val="bg1"/>
                </a:solidFill>
                <a:latin typeface="Arabic Typesetting" pitchFamily="66" charset="-78"/>
                <a:cs typeface="Arabic Typesetting" pitchFamily="66" charset="-78"/>
              </a:rPr>
              <a:t> للسوق</a:t>
            </a:r>
            <a:r>
              <a:rPr lang="ar-DZ" sz="3600" b="1" dirty="0" smtClean="0">
                <a:solidFill>
                  <a:schemeClr val="bg1"/>
                </a:solidFill>
                <a:latin typeface="Arabic Typesetting" pitchFamily="66" charset="-78"/>
                <a:cs typeface="Arabic Typesetting" pitchFamily="66" charset="-78"/>
              </a:rPr>
              <a:t>.</a:t>
            </a:r>
            <a:endParaRPr lang="fr-FR"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595004"/>
          </a:xfrm>
        </p:spPr>
        <p:txBody>
          <a:bodyPr>
            <a:normAutofit/>
          </a:bodyPr>
          <a:lstStyle/>
          <a:p>
            <a:pPr algn="just" rtl="1"/>
            <a:endParaRPr lang="ar-DZ" sz="3600" b="1" u="sng" dirty="0" smtClean="0">
              <a:solidFill>
                <a:schemeClr val="bg1"/>
              </a:solidFill>
              <a:latin typeface="Arabic Typesetting" pitchFamily="66" charset="-78"/>
              <a:cs typeface="Arabic Typesetting" pitchFamily="66" charset="-78"/>
            </a:endParaRPr>
          </a:p>
          <a:p>
            <a:pPr algn="just" rtl="1"/>
            <a:r>
              <a:rPr lang="ar-DZ" sz="3600" b="1" u="sng" dirty="0" smtClean="0">
                <a:solidFill>
                  <a:schemeClr val="bg1"/>
                </a:solidFill>
                <a:latin typeface="Arabic Typesetting" pitchFamily="66" charset="-78"/>
                <a:cs typeface="Arabic Typesetting" pitchFamily="66" charset="-78"/>
              </a:rPr>
              <a:t>- 4- حظر الممارسات المقيـدة للمنافسـة : </a:t>
            </a:r>
          </a:p>
          <a:p>
            <a:pPr algn="just" rtl="1"/>
            <a:r>
              <a:rPr lang="ar-DZ" sz="3600" b="1" dirty="0" smtClean="0">
                <a:solidFill>
                  <a:schemeClr val="bg1"/>
                </a:solidFill>
                <a:latin typeface="Arabic Typesetting" pitchFamily="66" charset="-78"/>
                <a:cs typeface="Arabic Typesetting" pitchFamily="66" charset="-78"/>
              </a:rPr>
              <a:t>- الممارسات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الأعمال المدبرة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الإتفاقات</a:t>
            </a:r>
            <a:r>
              <a:rPr lang="ar-DZ" sz="3600" b="1" dirty="0" smtClean="0">
                <a:solidFill>
                  <a:schemeClr val="bg1"/>
                </a:solidFill>
                <a:latin typeface="Arabic Typesetting" pitchFamily="66" charset="-78"/>
                <a:cs typeface="Arabic Typesetting" pitchFamily="66" charset="-78"/>
              </a:rPr>
              <a:t>.</a:t>
            </a:r>
          </a:p>
          <a:p>
            <a:pPr algn="just" rtl="1"/>
            <a:r>
              <a:rPr lang="ar-DZ" sz="3600" b="1" dirty="0" smtClean="0">
                <a:solidFill>
                  <a:schemeClr val="bg1"/>
                </a:solidFill>
                <a:latin typeface="Arabic Typesetting" pitchFamily="66" charset="-78"/>
                <a:cs typeface="Arabic Typesetting" pitchFamily="66" charset="-78"/>
              </a:rPr>
              <a:t>- التعسف في وضعية الهيمنة.</a:t>
            </a:r>
          </a:p>
          <a:p>
            <a:pPr algn="just" rtl="1"/>
            <a:r>
              <a:rPr lang="ar-DZ" sz="3600" b="1" dirty="0" smtClean="0">
                <a:solidFill>
                  <a:schemeClr val="bg1"/>
                </a:solidFill>
                <a:latin typeface="Arabic Typesetting" pitchFamily="66" charset="-78"/>
                <a:cs typeface="Arabic Typesetting" pitchFamily="66" charset="-78"/>
              </a:rPr>
              <a:t>- التعسف في وضعية التبعية </a:t>
            </a:r>
            <a:r>
              <a:rPr lang="ar-DZ" sz="3600" b="1" dirty="0" err="1" smtClean="0">
                <a:solidFill>
                  <a:schemeClr val="bg1"/>
                </a:solidFill>
                <a:latin typeface="Arabic Typesetting" pitchFamily="66" charset="-78"/>
                <a:cs typeface="Arabic Typesetting" pitchFamily="66" charset="-78"/>
              </a:rPr>
              <a:t>الإقتصادية</a:t>
            </a:r>
            <a:r>
              <a:rPr lang="ar-DZ" sz="3600" b="1" dirty="0" smtClean="0">
                <a:solidFill>
                  <a:schemeClr val="bg1"/>
                </a:solidFill>
                <a:latin typeface="Arabic Typesetting" pitchFamily="66" charset="-78"/>
                <a:cs typeface="Arabic Typesetting" pitchFamily="66" charset="-78"/>
              </a:rPr>
              <a:t>.</a:t>
            </a:r>
          </a:p>
          <a:p>
            <a:pPr algn="just" rtl="1"/>
            <a:r>
              <a:rPr lang="ar-DZ" sz="3600" b="1" dirty="0" smtClean="0">
                <a:solidFill>
                  <a:schemeClr val="bg1"/>
                </a:solidFill>
                <a:latin typeface="Arabic Typesetting" pitchFamily="66" charset="-78"/>
                <a:cs typeface="Arabic Typesetting" pitchFamily="66" charset="-78"/>
              </a:rPr>
              <a:t>- حظر </a:t>
            </a:r>
            <a:r>
              <a:rPr lang="ar-DZ" sz="3600" b="1" dirty="0" err="1" smtClean="0">
                <a:solidFill>
                  <a:schemeClr val="bg1"/>
                </a:solidFill>
                <a:latin typeface="Arabic Typesetting" pitchFamily="66" charset="-78"/>
                <a:cs typeface="Arabic Typesetting" pitchFamily="66" charset="-78"/>
              </a:rPr>
              <a:t>التجميعات</a:t>
            </a:r>
            <a:r>
              <a:rPr lang="ar-DZ" sz="3600" b="1" dirty="0" smtClean="0">
                <a:solidFill>
                  <a:schemeClr val="bg1"/>
                </a:solidFill>
                <a:latin typeface="Arabic Typesetting" pitchFamily="66" charset="-78"/>
                <a:cs typeface="Arabic Typesetting" pitchFamily="66" charset="-78"/>
              </a:rPr>
              <a:t> المخالفة للقانون.</a:t>
            </a:r>
            <a:endParaRPr lang="fr-FR" sz="3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normAutofit/>
          </a:bodyPr>
          <a:lstStyle/>
          <a:p>
            <a:pPr algn="just" rtl="1"/>
            <a:endParaRPr lang="ar-DZ" sz="1000" b="1" u="sng" dirty="0" smtClean="0">
              <a:solidFill>
                <a:schemeClr val="bg1"/>
              </a:solidFill>
              <a:latin typeface="Arabic Typesetting" pitchFamily="66" charset="-78"/>
              <a:cs typeface="Arabic Typesetting" pitchFamily="66" charset="-78"/>
            </a:endParaRPr>
          </a:p>
          <a:p>
            <a:pPr algn="just" rtl="1"/>
            <a:r>
              <a:rPr lang="ar-DZ" sz="3600" b="1" u="sng" dirty="0" smtClean="0">
                <a:solidFill>
                  <a:schemeClr val="bg1"/>
                </a:solidFill>
                <a:latin typeface="Arabic Typesetting" pitchFamily="66" charset="-78"/>
                <a:cs typeface="Arabic Typesetting" pitchFamily="66" charset="-78"/>
              </a:rPr>
              <a:t>العقوبات المترتبة عن الممارسات المقيدة للمنافسـة : </a:t>
            </a:r>
          </a:p>
          <a:p>
            <a:pPr algn="just" rtl="1"/>
            <a:r>
              <a:rPr lang="ar-DZ" sz="3600" b="1" dirty="0" smtClean="0">
                <a:solidFill>
                  <a:schemeClr val="bg1"/>
                </a:solidFill>
                <a:latin typeface="Arabic Typesetting" pitchFamily="66" charset="-78"/>
                <a:cs typeface="Arabic Typesetting" pitchFamily="66" charset="-78"/>
              </a:rPr>
              <a:t>- يعاقب على الممارسات المضادة للمنافسة حسب نص المادة 26 من القانون رقم 08/12 المؤرخ في 25/06/2008 المتعلق بالمنافسة ”كل الممارسات المنصوص عليها في المادة 14 من الأمر رقم 03/03 بغرامة لا تفوق 12 بالمائة من مبلغ                 رقم الّأعمال من غير الرسوم المحقق في الجزائر خلال أخر سنة مالية مختتمة                 أو بغرامة تساوي على الأقل ضعفي الربح المحقق بواسطة هذه الممارسات على   ألا تتجاوز هذه الغرامة أربعة أضعاف هذا الربح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إذا كان مرتكب المخالفة لا يملك رقم الأعمال محدد، فالغرامة لا تتجاوز ستة ملايين دينار                      (6000.000 </a:t>
            </a:r>
            <a:r>
              <a:rPr lang="ar-DZ" sz="3600" b="1" dirty="0" err="1" smtClean="0">
                <a:solidFill>
                  <a:schemeClr val="bg1"/>
                </a:solidFill>
                <a:latin typeface="Arabic Typesetting" pitchFamily="66" charset="-78"/>
                <a:cs typeface="Arabic Typesetting" pitchFamily="66" charset="-78"/>
              </a:rPr>
              <a:t>دج</a:t>
            </a:r>
            <a:r>
              <a:rPr lang="ar-DZ" sz="3600" b="1" dirty="0" smtClean="0">
                <a:solidFill>
                  <a:schemeClr val="bg1"/>
                </a:solidFill>
                <a:latin typeface="Arabic Typesetting" pitchFamily="66" charset="-78"/>
                <a:cs typeface="Arabic Typesetting" pitchFamily="66" charset="-78"/>
              </a:rPr>
              <a:t>) </a:t>
            </a:r>
          </a:p>
          <a:p>
            <a:pPr algn="just" rtl="1">
              <a:buNone/>
            </a:pPr>
            <a:endParaRPr lang="fr-FR"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normAutofit fontScale="70000" lnSpcReduction="20000"/>
          </a:bodyPr>
          <a:lstStyle/>
          <a:p>
            <a:pPr algn="just" rtl="1"/>
            <a:endParaRPr lang="ar-DZ" dirty="0" smtClean="0">
              <a:solidFill>
                <a:schemeClr val="bg1"/>
              </a:solidFill>
              <a:latin typeface="Arabic Typesetting" pitchFamily="66" charset="-78"/>
              <a:cs typeface="Arabic Typesetting" pitchFamily="66" charset="-78"/>
            </a:endParaRPr>
          </a:p>
          <a:p>
            <a:pPr algn="just" rtl="1"/>
            <a:r>
              <a:rPr lang="ar-DZ" sz="3900" dirty="0" smtClean="0">
                <a:solidFill>
                  <a:schemeClr val="bg1"/>
                </a:solidFill>
                <a:latin typeface="Arabic Typesetting" pitchFamily="66" charset="-78"/>
                <a:cs typeface="Arabic Typesetting" pitchFamily="66" charset="-78"/>
              </a:rPr>
              <a:t>* </a:t>
            </a:r>
            <a:r>
              <a:rPr lang="ar-DZ" sz="5100" b="1" dirty="0" smtClean="0">
                <a:solidFill>
                  <a:schemeClr val="bg1"/>
                </a:solidFill>
                <a:latin typeface="Arabic Typesetting" pitchFamily="66" charset="-78"/>
                <a:cs typeface="Arabic Typesetting" pitchFamily="66" charset="-78"/>
              </a:rPr>
              <a:t>يعاقب على عمليات التجميع المنصوص عليها في أحكام المادة (17) من نفس الأمر </a:t>
            </a:r>
            <a:r>
              <a:rPr lang="ar-DZ" sz="5100" b="1" dirty="0" err="1" smtClean="0">
                <a:solidFill>
                  <a:schemeClr val="bg1"/>
                </a:solidFill>
                <a:latin typeface="Arabic Typesetting" pitchFamily="66" charset="-78"/>
                <a:cs typeface="Arabic Typesetting" pitchFamily="66" charset="-78"/>
              </a:rPr>
              <a:t>و</a:t>
            </a:r>
            <a:r>
              <a:rPr lang="ar-DZ" sz="5100" b="1" dirty="0" smtClean="0">
                <a:solidFill>
                  <a:schemeClr val="bg1"/>
                </a:solidFill>
                <a:latin typeface="Arabic Typesetting" pitchFamily="66" charset="-78"/>
                <a:cs typeface="Arabic Typesetting" pitchFamily="66" charset="-78"/>
              </a:rPr>
              <a:t> التي أنجزت بدون ترخيص من مجلس المنافسة بغرامة مالية أن تصل إلى 7 </a:t>
            </a:r>
            <a:r>
              <a:rPr lang="fr-FR" sz="5100" b="1" dirty="0" smtClean="0">
                <a:solidFill>
                  <a:schemeClr val="bg1"/>
                </a:solidFill>
              </a:rPr>
              <a:t>%</a:t>
            </a:r>
            <a:r>
              <a:rPr lang="ar-DZ" sz="5100" b="1" dirty="0" smtClean="0">
                <a:solidFill>
                  <a:schemeClr val="bg1"/>
                </a:solidFill>
                <a:latin typeface="Arabic Typesetting" pitchFamily="66" charset="-78"/>
                <a:cs typeface="Arabic Typesetting" pitchFamily="66" charset="-78"/>
              </a:rPr>
              <a:t> من رقم الأعمال من غير الرسوم المحققة في الجزائر خلال أخر سنة مالية مختتمة ضد كل مؤسسة هي طرف في التجميع أو ضد المؤسسة التي تكونت من عملية التجميع.</a:t>
            </a:r>
          </a:p>
          <a:p>
            <a:pPr algn="just" rtl="1"/>
            <a:r>
              <a:rPr lang="ar-DZ" sz="5100" b="1" dirty="0" smtClean="0">
                <a:solidFill>
                  <a:schemeClr val="bg1"/>
                </a:solidFill>
                <a:latin typeface="Arabic Typesetting" pitchFamily="66" charset="-78"/>
                <a:cs typeface="Arabic Typesetting" pitchFamily="66" charset="-78"/>
              </a:rPr>
              <a:t>* كما جاء في المادة ( 62) ما يلي: ”يمكن مجلس المنافسة في حالة عدم </a:t>
            </a:r>
            <a:r>
              <a:rPr lang="ar-DZ" sz="5100" b="1" dirty="0" err="1" smtClean="0">
                <a:solidFill>
                  <a:schemeClr val="bg1"/>
                </a:solidFill>
                <a:latin typeface="Arabic Typesetting" pitchFamily="66" charset="-78"/>
                <a:cs typeface="Arabic Typesetting" pitchFamily="66" charset="-78"/>
              </a:rPr>
              <a:t>إحترام</a:t>
            </a:r>
            <a:r>
              <a:rPr lang="ar-DZ" sz="5100" b="1" dirty="0" smtClean="0">
                <a:solidFill>
                  <a:schemeClr val="bg1"/>
                </a:solidFill>
                <a:latin typeface="Arabic Typesetting" pitchFamily="66" charset="-78"/>
                <a:cs typeface="Arabic Typesetting" pitchFamily="66" charset="-78"/>
              </a:rPr>
              <a:t> الشروط أو </a:t>
            </a:r>
            <a:r>
              <a:rPr lang="ar-DZ" sz="5100" b="1" dirty="0" err="1" smtClean="0">
                <a:solidFill>
                  <a:schemeClr val="bg1"/>
                </a:solidFill>
                <a:latin typeface="Arabic Typesetting" pitchFamily="66" charset="-78"/>
                <a:cs typeface="Arabic Typesetting" pitchFamily="66" charset="-78"/>
              </a:rPr>
              <a:t>الإلتزامات</a:t>
            </a:r>
            <a:r>
              <a:rPr lang="ar-DZ" sz="5100" b="1" dirty="0" smtClean="0">
                <a:solidFill>
                  <a:schemeClr val="bg1"/>
                </a:solidFill>
                <a:latin typeface="Arabic Typesetting" pitchFamily="66" charset="-78"/>
                <a:cs typeface="Arabic Typesetting" pitchFamily="66" charset="-78"/>
              </a:rPr>
              <a:t> المنصوص عليها في المادة (19 ) أعلاه، إقرار عقوبة مالية يمكن أن تصل إلى 5</a:t>
            </a:r>
            <a:r>
              <a:rPr lang="fr-FR" sz="5100" b="1" dirty="0" smtClean="0">
                <a:solidFill>
                  <a:schemeClr val="bg1"/>
                </a:solidFill>
              </a:rPr>
              <a:t>%</a:t>
            </a:r>
            <a:r>
              <a:rPr lang="fr-FR" sz="5400" b="1" dirty="0" smtClean="0">
                <a:solidFill>
                  <a:schemeClr val="bg1"/>
                </a:solidFill>
              </a:rPr>
              <a:t> </a:t>
            </a:r>
            <a:r>
              <a:rPr lang="ar-DZ" sz="5100" b="1" dirty="0" smtClean="0">
                <a:solidFill>
                  <a:schemeClr val="bg1"/>
                </a:solidFill>
                <a:latin typeface="Arabic Typesetting" pitchFamily="66" charset="-78"/>
                <a:cs typeface="Arabic Typesetting" pitchFamily="66" charset="-78"/>
              </a:rPr>
              <a:t>من رقم الأعمال من غير الرسوم المحققة في الجزائر خلال أخر سنة مختتمة ضد كل مؤسسة هي طرف في التجميع أو المؤسسة التي تكونت من عملية التجميع“.</a:t>
            </a:r>
          </a:p>
          <a:p>
            <a:pPr algn="just" rtl="1"/>
            <a:endParaRPr lang="ar-DZ" sz="3900" b="1" dirty="0" smtClean="0">
              <a:solidFill>
                <a:schemeClr val="bg1"/>
              </a:solidFill>
              <a:latin typeface="Arabic Typesetting" pitchFamily="66" charset="-78"/>
              <a:cs typeface="Arabic Typesetting" pitchFamily="66" charset="-78"/>
            </a:endParaRPr>
          </a:p>
          <a:p>
            <a:pPr algn="just" rtl="1"/>
            <a:r>
              <a:rPr lang="ar-DZ" dirty="0" smtClean="0">
                <a:solidFill>
                  <a:schemeClr val="bg1"/>
                </a:solidFill>
                <a:latin typeface="Arabic Typesetting" pitchFamily="66" charset="-78"/>
                <a:cs typeface="Arabic Typesetting" pitchFamily="66" charset="-78"/>
              </a:rPr>
              <a:t> </a:t>
            </a:r>
            <a:endParaRPr lang="fr-FR" dirty="0">
              <a:latin typeface="Arabic Typesetting" pitchFamily="66" charset="-78"/>
              <a:cs typeface="Arabic Typesetting" pitchFamily="66"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714356"/>
            <a:ext cx="8229600" cy="5595004"/>
          </a:xfrm>
        </p:spPr>
        <p:txBody>
          <a:bodyPr/>
          <a:lstStyle/>
          <a:p>
            <a:pPr algn="r" rtl="1"/>
            <a:endParaRPr lang="ar-DZ" dirty="0" smtClean="0">
              <a:solidFill>
                <a:schemeClr val="bg1"/>
              </a:solidFill>
              <a:latin typeface="Arabic Typesetting" pitchFamily="66" charset="-78"/>
              <a:cs typeface="Arabic Typesetting" pitchFamily="66" charset="-78"/>
            </a:endParaRPr>
          </a:p>
          <a:p>
            <a:pPr algn="r" rtl="1"/>
            <a:r>
              <a:rPr lang="ar-DZ" sz="3600" b="1" dirty="0" smtClean="0">
                <a:solidFill>
                  <a:schemeClr val="bg1"/>
                </a:solidFill>
                <a:latin typeface="Arabic Typesetting" pitchFamily="66" charset="-78"/>
                <a:cs typeface="Arabic Typesetting" pitchFamily="66" charset="-78"/>
              </a:rPr>
              <a:t>* </a:t>
            </a:r>
            <a:r>
              <a:rPr lang="ar-DZ" sz="3600" b="1" u="sng" dirty="0" smtClean="0">
                <a:solidFill>
                  <a:schemeClr val="bg1"/>
                </a:solidFill>
                <a:latin typeface="Arabic Typesetting" pitchFamily="66" charset="-78"/>
                <a:cs typeface="Arabic Typesetting" pitchFamily="66" charset="-78"/>
              </a:rPr>
              <a:t>ملاحظــة: </a:t>
            </a:r>
          </a:p>
          <a:p>
            <a:pPr algn="just" rtl="1"/>
            <a:r>
              <a:rPr lang="ar-DZ" sz="3600" b="1" dirty="0" smtClean="0">
                <a:solidFill>
                  <a:schemeClr val="bg1"/>
                </a:solidFill>
                <a:latin typeface="Arabic Typesetting" pitchFamily="66" charset="-78"/>
                <a:cs typeface="Arabic Typesetting" pitchFamily="66" charset="-78"/>
              </a:rPr>
              <a:t>إن مجلس المنافسة الجزائري هو الذي يتخذ قرار الترخيص </a:t>
            </a:r>
            <a:r>
              <a:rPr lang="ar-DZ" sz="3600" b="1" dirty="0" err="1" smtClean="0">
                <a:solidFill>
                  <a:schemeClr val="bg1"/>
                </a:solidFill>
                <a:latin typeface="Arabic Typesetting" pitchFamily="66" charset="-78"/>
                <a:cs typeface="Arabic Typesetting" pitchFamily="66" charset="-78"/>
              </a:rPr>
              <a:t>بالتجميعات</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الإقتصادية</a:t>
            </a:r>
            <a:r>
              <a:rPr lang="ar-DZ" sz="3600" b="1" dirty="0" smtClean="0">
                <a:solidFill>
                  <a:schemeClr val="bg1"/>
                </a:solidFill>
                <a:latin typeface="Arabic Typesetting" pitchFamily="66" charset="-78"/>
                <a:cs typeface="Arabic Typesetting" pitchFamily="66" charset="-78"/>
              </a:rPr>
              <a:t> لكن بعد أخذ رأي الوزير المكلف بالتجارة </a:t>
            </a:r>
            <a:r>
              <a:rPr lang="ar-DZ" sz="3600" b="1" dirty="0" smtClean="0">
                <a:solidFill>
                  <a:schemeClr val="bg1"/>
                </a:solidFill>
                <a:latin typeface="Arabic Typesetting" pitchFamily="66" charset="-78"/>
                <a:cs typeface="Arabic Typesetting" pitchFamily="66" charset="-78"/>
              </a:rPr>
              <a:t>الهدف </a:t>
            </a:r>
            <a:r>
              <a:rPr lang="ar-DZ" sz="3600" b="1" dirty="0" smtClean="0">
                <a:solidFill>
                  <a:schemeClr val="bg1"/>
                </a:solidFill>
                <a:latin typeface="Arabic Typesetting" pitchFamily="66" charset="-78"/>
                <a:cs typeface="Arabic Typesetting" pitchFamily="66" charset="-78"/>
              </a:rPr>
              <a:t>من ذلك ضبط السوق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تطبيق قواعد المنافسة لا </a:t>
            </a:r>
            <a:r>
              <a:rPr lang="ar-DZ" sz="3600" b="1" dirty="0" err="1" smtClean="0">
                <a:solidFill>
                  <a:schemeClr val="bg1"/>
                </a:solidFill>
                <a:latin typeface="Arabic Typesetting" pitchFamily="66" charset="-78"/>
                <a:cs typeface="Arabic Typesetting" pitchFamily="66" charset="-78"/>
              </a:rPr>
              <a:t>سيما</a:t>
            </a:r>
            <a:r>
              <a:rPr lang="ar-DZ" sz="3600" b="1" dirty="0" smtClean="0">
                <a:solidFill>
                  <a:schemeClr val="bg1"/>
                </a:solidFill>
                <a:latin typeface="Arabic Typesetting" pitchFamily="66" charset="-78"/>
                <a:cs typeface="Arabic Typesetting" pitchFamily="66" charset="-78"/>
              </a:rPr>
              <a:t> مراقبة </a:t>
            </a:r>
            <a:r>
              <a:rPr lang="ar-DZ" sz="3600" b="1" dirty="0" err="1" smtClean="0">
                <a:solidFill>
                  <a:schemeClr val="bg1"/>
                </a:solidFill>
                <a:latin typeface="Arabic Typesetting" pitchFamily="66" charset="-78"/>
                <a:cs typeface="Arabic Typesetting" pitchFamily="66" charset="-78"/>
              </a:rPr>
              <a:t>التجميعات</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الإقتصادية</a:t>
            </a:r>
            <a:r>
              <a:rPr lang="ar-DZ" sz="3600" b="1" dirty="0" smtClean="0">
                <a:solidFill>
                  <a:schemeClr val="bg1"/>
                </a:solidFill>
                <a:latin typeface="Arabic Typesetting" pitchFamily="66" charset="-78"/>
                <a:cs typeface="Arabic Typesetting" pitchFamily="66" charset="-78"/>
              </a:rPr>
              <a:t>                   و تنظيمها.</a:t>
            </a:r>
            <a:endParaRPr lang="fr-FR" sz="3600" b="1" dirty="0">
              <a:latin typeface="Arabic Typesetting" pitchFamily="66" charset="-78"/>
              <a:cs typeface="Arabic Typesetting" pitchFamily="66"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normAutofit/>
          </a:bodyPr>
          <a:lstStyle/>
          <a:p>
            <a:pPr algn="just" rtl="1"/>
            <a:endParaRPr lang="ar-DZ" sz="3600" dirty="0" smtClean="0">
              <a:solidFill>
                <a:schemeClr val="bg1"/>
              </a:solidFill>
              <a:latin typeface="Arabic Typesetting" pitchFamily="66" charset="-78"/>
              <a:cs typeface="Arabic Typesetting" pitchFamily="66" charset="-78"/>
            </a:endParaRPr>
          </a:p>
          <a:p>
            <a:pPr algn="just" rtl="1"/>
            <a:r>
              <a:rPr lang="ar-DZ" sz="3600"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كما يعاقب حسب نص المادة (57) من الأمر 03/03 المتعلق بالمنافسة بغرامة قدرها (2000.000 </a:t>
            </a:r>
            <a:r>
              <a:rPr lang="ar-DZ" sz="3600" b="1" dirty="0" err="1" smtClean="0">
                <a:solidFill>
                  <a:schemeClr val="bg1"/>
                </a:solidFill>
                <a:latin typeface="Arabic Typesetting" pitchFamily="66" charset="-78"/>
                <a:cs typeface="Arabic Typesetting" pitchFamily="66" charset="-78"/>
              </a:rPr>
              <a:t>دج</a:t>
            </a:r>
            <a:r>
              <a:rPr lang="ar-DZ" sz="3600" b="1" dirty="0" smtClean="0">
                <a:solidFill>
                  <a:schemeClr val="bg1"/>
                </a:solidFill>
                <a:latin typeface="Arabic Typesetting" pitchFamily="66" charset="-78"/>
                <a:cs typeface="Arabic Typesetting" pitchFamily="66" charset="-78"/>
              </a:rPr>
              <a:t>) على كل شخص طبيعي ساهم شخصيا بصفة </a:t>
            </a:r>
            <a:r>
              <a:rPr lang="ar-DZ" sz="3600" b="1" dirty="0" err="1" smtClean="0">
                <a:solidFill>
                  <a:schemeClr val="bg1"/>
                </a:solidFill>
                <a:latin typeface="Arabic Typesetting" pitchFamily="66" charset="-78"/>
                <a:cs typeface="Arabic Typesetting" pitchFamily="66" charset="-78"/>
              </a:rPr>
              <a:t>إحتيالية</a:t>
            </a:r>
            <a:r>
              <a:rPr lang="ar-DZ" sz="3600" b="1" dirty="0" smtClean="0">
                <a:solidFill>
                  <a:schemeClr val="bg1"/>
                </a:solidFill>
                <a:latin typeface="Arabic Typesetting" pitchFamily="66" charset="-78"/>
                <a:cs typeface="Arabic Typesetting" pitchFamily="66" charset="-78"/>
              </a:rPr>
              <a:t> في تنظيم الممارسات المقيدة للمنافسة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في تنفيذها كما هي محددة في هذا الأمر .</a:t>
            </a:r>
          </a:p>
          <a:p>
            <a:pPr algn="just" rtl="1"/>
            <a:r>
              <a:rPr lang="ar-DZ" sz="3600" b="1" dirty="0" smtClean="0">
                <a:solidFill>
                  <a:schemeClr val="bg1"/>
                </a:solidFill>
                <a:latin typeface="Arabic Typesetting" pitchFamily="66" charset="-78"/>
                <a:cs typeface="Arabic Typesetting" pitchFamily="66" charset="-78"/>
              </a:rPr>
              <a:t>- يمكن لمجلس المنافسة حسب المادة (27) من القانون رقم 08/12 المتعلق بالمنافسة المعدل للمادة (58) من الأمر 03/03 إذا لم تنفذ الأوامر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الإجراءات المؤقتة المنصوص عليها في المادتين (45)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(46) من نفس الأمر في </a:t>
            </a:r>
            <a:r>
              <a:rPr lang="ar-DZ" sz="3600" b="1" dirty="0" err="1" smtClean="0">
                <a:solidFill>
                  <a:schemeClr val="bg1"/>
                </a:solidFill>
                <a:latin typeface="Arabic Typesetting" pitchFamily="66" charset="-78"/>
                <a:cs typeface="Arabic Typesetting" pitchFamily="66" charset="-78"/>
              </a:rPr>
              <a:t>الأجال</a:t>
            </a:r>
            <a:r>
              <a:rPr lang="ar-DZ" sz="3600" b="1" dirty="0" smtClean="0">
                <a:solidFill>
                  <a:schemeClr val="bg1"/>
                </a:solidFill>
                <a:latin typeface="Arabic Typesetting" pitchFamily="66" charset="-78"/>
                <a:cs typeface="Arabic Typesetting" pitchFamily="66" charset="-78"/>
              </a:rPr>
              <a:t> المحددة أن يحكم بغرامات </a:t>
            </a:r>
            <a:r>
              <a:rPr lang="ar-DZ" sz="3600" b="1" dirty="0" err="1" smtClean="0">
                <a:solidFill>
                  <a:schemeClr val="bg1"/>
                </a:solidFill>
                <a:latin typeface="Arabic Typesetting" pitchFamily="66" charset="-78"/>
                <a:cs typeface="Arabic Typesetting" pitchFamily="66" charset="-78"/>
              </a:rPr>
              <a:t>تهديدية</a:t>
            </a:r>
            <a:r>
              <a:rPr lang="ar-DZ" sz="3600" b="1" dirty="0" smtClean="0">
                <a:solidFill>
                  <a:schemeClr val="bg1"/>
                </a:solidFill>
                <a:latin typeface="Arabic Typesetting" pitchFamily="66" charset="-78"/>
                <a:cs typeface="Arabic Typesetting" pitchFamily="66" charset="-78"/>
              </a:rPr>
              <a:t> لا تقل عن مبلغ مائة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خمسين ألف دينار (</a:t>
            </a:r>
            <a:r>
              <a:rPr lang="ar-DZ" sz="3600" b="1" dirty="0" smtClean="0">
                <a:solidFill>
                  <a:schemeClr val="bg1"/>
                </a:solidFill>
                <a:latin typeface="Arabic Typesetting" pitchFamily="66" charset="-78"/>
                <a:cs typeface="Arabic Typesetting" pitchFamily="66" charset="-78"/>
              </a:rPr>
              <a:t>150.000,00 </a:t>
            </a:r>
            <a:r>
              <a:rPr lang="ar-DZ" sz="3600" b="1" dirty="0" err="1" smtClean="0">
                <a:solidFill>
                  <a:schemeClr val="bg1"/>
                </a:solidFill>
                <a:latin typeface="Arabic Typesetting" pitchFamily="66" charset="-78"/>
                <a:cs typeface="Arabic Typesetting" pitchFamily="66" charset="-78"/>
              </a:rPr>
              <a:t>دج</a:t>
            </a:r>
            <a:r>
              <a:rPr lang="ar-DZ" sz="3600" b="1" dirty="0" smtClean="0">
                <a:solidFill>
                  <a:schemeClr val="bg1"/>
                </a:solidFill>
                <a:latin typeface="Arabic Typesetting" pitchFamily="66" charset="-78"/>
                <a:cs typeface="Arabic Typesetting" pitchFamily="66" charset="-78"/>
              </a:rPr>
              <a:t>) عن كل تأخير.</a:t>
            </a:r>
          </a:p>
          <a:p>
            <a:pPr algn="r" rtl="1"/>
            <a:endParaRPr lang="fr-FR" sz="3600" dirty="0">
              <a:latin typeface="Arabic Typesetting" pitchFamily="66" charset="-78"/>
              <a:cs typeface="Arabic Typesetting" pitchFamily="66"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style>
          <a:lnRef idx="0">
            <a:scrgbClr r="0" g="0" b="0"/>
          </a:lnRef>
          <a:fillRef idx="1003">
            <a:schemeClr val="lt2"/>
          </a:fillRef>
          <a:effectRef idx="0">
            <a:scrgbClr r="0" g="0" b="0"/>
          </a:effectRef>
          <a:fontRef idx="major"/>
        </p:style>
        <p:txBody>
          <a:bodyPr>
            <a:normAutofit/>
          </a:bodyPr>
          <a:lstStyle/>
          <a:p>
            <a:r>
              <a:rPr lang="ar-DZ" sz="7200" dirty="0" smtClean="0">
                <a:solidFill>
                  <a:schemeClr val="bg1"/>
                </a:solidFill>
                <a:effectLst>
                  <a:outerShdw blurRad="38100" dist="38100" dir="2700000" algn="tl">
                    <a:srgbClr val="000000">
                      <a:alpha val="43137"/>
                    </a:srgbClr>
                  </a:outerShdw>
                </a:effectLst>
                <a:latin typeface="Arabic Typesetting" pitchFamily="66" charset="-78"/>
                <a:cs typeface="Arabic Typesetting" pitchFamily="66" charset="-78"/>
              </a:rPr>
              <a:t>شكرا لحسن إصغائكم</a:t>
            </a:r>
            <a:endParaRPr lang="fr-FR" sz="72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440510"/>
          </a:xfrm>
        </p:spPr>
        <p:txBody>
          <a:bodyPr>
            <a:normAutofit/>
          </a:bodyPr>
          <a:lstStyle/>
          <a:p>
            <a:pPr algn="r" rtl="1"/>
            <a:r>
              <a:rPr lang="ar-DZ" sz="4800" u="sng"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مقدمــــــة</a:t>
            </a:r>
            <a:r>
              <a:rPr lang="ar-DZ" sz="4800" u="sng" dirty="0" smtClean="0">
                <a:solidFill>
                  <a:schemeClr val="accent6">
                    <a:lumMod val="50000"/>
                  </a:schemeClr>
                </a:solidFill>
                <a:latin typeface="Arabic Typesetting" pitchFamily="66" charset="-78"/>
                <a:cs typeface="Arabic Typesetting" pitchFamily="66" charset="-78"/>
              </a:rPr>
              <a:t>:</a:t>
            </a:r>
            <a:r>
              <a:rPr lang="ar-DZ" sz="4800" dirty="0" smtClean="0">
                <a:solidFill>
                  <a:schemeClr val="accent6">
                    <a:lumMod val="50000"/>
                  </a:schemeClr>
                </a:solidFill>
                <a:latin typeface="Arabic Typesetting" pitchFamily="66" charset="-78"/>
                <a:cs typeface="Arabic Typesetting" pitchFamily="66" charset="-78"/>
              </a:rPr>
              <a:t> </a:t>
            </a:r>
            <a:br>
              <a:rPr lang="ar-DZ" sz="4800" dirty="0" smtClean="0">
                <a:solidFill>
                  <a:schemeClr val="accent6">
                    <a:lumMod val="50000"/>
                  </a:schemeClr>
                </a:solidFill>
                <a:latin typeface="Arabic Typesetting" pitchFamily="66" charset="-78"/>
                <a:cs typeface="Arabic Typesetting" pitchFamily="66" charset="-78"/>
              </a:rPr>
            </a:br>
            <a:r>
              <a:rPr lang="fr-FR" sz="4000" dirty="0" smtClean="0">
                <a:solidFill>
                  <a:schemeClr val="bg1"/>
                </a:solidFill>
                <a:latin typeface="Arabic Typesetting" pitchFamily="66" charset="-78"/>
                <a:cs typeface="Arabic Typesetting" pitchFamily="66" charset="-78"/>
              </a:rPr>
              <a:t>      </a:t>
            </a:r>
            <a:r>
              <a:rPr lang="ar-DZ" sz="4000" dirty="0" smtClean="0">
                <a:solidFill>
                  <a:schemeClr val="bg1"/>
                </a:solidFill>
                <a:latin typeface="Arabic Typesetting" pitchFamily="66" charset="-78"/>
                <a:cs typeface="Arabic Typesetting" pitchFamily="66" charset="-78"/>
              </a:rPr>
              <a:t>   </a:t>
            </a:r>
            <a:r>
              <a:rPr lang="ar-DZ" sz="4000" dirty="0" smtClean="0">
                <a:solidFill>
                  <a:schemeClr val="bg1"/>
                </a:solidFill>
                <a:effectLst/>
                <a:latin typeface="Arabic Typesetting" pitchFamily="66" charset="-78"/>
                <a:cs typeface="Arabic Typesetting" pitchFamily="66" charset="-78"/>
              </a:rPr>
              <a:t>ترتبط المنافسة </a:t>
            </a:r>
            <a:r>
              <a:rPr lang="ar-DZ" sz="4000" dirty="0" err="1" smtClean="0">
                <a:solidFill>
                  <a:schemeClr val="bg1"/>
                </a:solidFill>
                <a:effectLst/>
                <a:latin typeface="Arabic Typesetting" pitchFamily="66" charset="-78"/>
                <a:cs typeface="Arabic Typesetting" pitchFamily="66" charset="-78"/>
              </a:rPr>
              <a:t>إرتباطا</a:t>
            </a:r>
            <a:r>
              <a:rPr lang="ar-DZ" sz="4000" dirty="0" smtClean="0">
                <a:solidFill>
                  <a:schemeClr val="bg1"/>
                </a:solidFill>
                <a:effectLst/>
                <a:latin typeface="Arabic Typesetting" pitchFamily="66" charset="-78"/>
                <a:cs typeface="Arabic Typesetting" pitchFamily="66" charset="-78"/>
              </a:rPr>
              <a:t> وثيقا بالتجارة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الصناعة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حرية المؤسسات في ممارسة أنشطتها داخل السوق في إطار قانوني منظم يعمل على ترسيخ شفافية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نزاهة المعاملات </a:t>
            </a:r>
            <a:r>
              <a:rPr lang="ar-DZ" sz="4000" dirty="0" err="1" smtClean="0">
                <a:solidFill>
                  <a:schemeClr val="bg1"/>
                </a:solidFill>
                <a:effectLst/>
                <a:latin typeface="Arabic Typesetting" pitchFamily="66" charset="-78"/>
                <a:cs typeface="Arabic Typesetting" pitchFamily="66" charset="-78"/>
              </a:rPr>
              <a:t>والممارساتالتجارية</a:t>
            </a:r>
            <a:r>
              <a:rPr lang="ar-DZ" sz="4000" dirty="0" smtClean="0">
                <a:solidFill>
                  <a:schemeClr val="bg1"/>
                </a:solidFill>
                <a:effectLst/>
                <a:latin typeface="Arabic Typesetting" pitchFamily="66" charset="-78"/>
                <a:cs typeface="Arabic Typesetting" pitchFamily="66" charset="-78"/>
              </a:rPr>
              <a:t>.</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فلا يتحقق </a:t>
            </a:r>
            <a:r>
              <a:rPr lang="ar-DZ" sz="4000" dirty="0" err="1" smtClean="0">
                <a:solidFill>
                  <a:schemeClr val="bg1"/>
                </a:solidFill>
                <a:effectLst/>
                <a:latin typeface="Arabic Typesetting" pitchFamily="66" charset="-78"/>
                <a:cs typeface="Arabic Typesetting" pitchFamily="66" charset="-78"/>
              </a:rPr>
              <a:t>الإعتراف</a:t>
            </a:r>
            <a:r>
              <a:rPr lang="ar-DZ" sz="4000" dirty="0" smtClean="0">
                <a:solidFill>
                  <a:schemeClr val="bg1"/>
                </a:solidFill>
                <a:effectLst/>
                <a:latin typeface="Arabic Typesetting" pitchFamily="66" charset="-78"/>
                <a:cs typeface="Arabic Typesetting" pitchFamily="66" charset="-78"/>
              </a:rPr>
              <a:t> بحرية الأنشطة التجارية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الصناعية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a:t>
            </a:r>
            <a:r>
              <a:rPr lang="ar-DZ" sz="4000" dirty="0" err="1" smtClean="0">
                <a:solidFill>
                  <a:schemeClr val="bg1"/>
                </a:solidFill>
                <a:effectLst/>
                <a:latin typeface="Arabic Typesetting" pitchFamily="66" charset="-78"/>
                <a:cs typeface="Arabic Typesetting" pitchFamily="66" charset="-78"/>
              </a:rPr>
              <a:t>الخدماتية</a:t>
            </a:r>
            <a:r>
              <a:rPr lang="ar-DZ" sz="4000" dirty="0" smtClean="0">
                <a:solidFill>
                  <a:schemeClr val="bg1"/>
                </a:solidFill>
                <a:effectLst/>
                <a:latin typeface="Arabic Typesetting" pitchFamily="66" charset="-78"/>
                <a:cs typeface="Arabic Typesetting" pitchFamily="66" charset="-78"/>
              </a:rPr>
              <a:t> </a:t>
            </a:r>
            <a:r>
              <a:rPr lang="ar-DZ" sz="4000" dirty="0" err="1" smtClean="0">
                <a:solidFill>
                  <a:schemeClr val="bg1"/>
                </a:solidFill>
                <a:effectLst/>
                <a:latin typeface="Arabic Typesetting" pitchFamily="66" charset="-78"/>
                <a:cs typeface="Arabic Typesetting" pitchFamily="66" charset="-78"/>
              </a:rPr>
              <a:t>مالم</a:t>
            </a:r>
            <a:r>
              <a:rPr lang="ar-DZ" sz="4000" dirty="0" smtClean="0">
                <a:solidFill>
                  <a:schemeClr val="bg1"/>
                </a:solidFill>
                <a:effectLst/>
                <a:latin typeface="Arabic Typesetting" pitchFamily="66" charset="-78"/>
                <a:cs typeface="Arabic Typesetting" pitchFamily="66" charset="-78"/>
              </a:rPr>
              <a:t> يضمن حق القيام بهذه الأنشطة في نظام يسوده المزاحمة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التنافس،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هذا ما نص عليه المشرع الجزائري بوضع قوانين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أنظمة تعمل على تنظيم السوق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حماية </a:t>
            </a:r>
            <a:r>
              <a:rPr lang="ar-DZ" sz="4000" dirty="0" err="1" smtClean="0">
                <a:solidFill>
                  <a:schemeClr val="bg1"/>
                </a:solidFill>
                <a:effectLst/>
                <a:latin typeface="Arabic Typesetting" pitchFamily="66" charset="-78"/>
                <a:cs typeface="Arabic Typesetting" pitchFamily="66" charset="-78"/>
              </a:rPr>
              <a:t>المتعامليين</a:t>
            </a:r>
            <a:r>
              <a:rPr lang="ar-DZ" sz="4000" dirty="0" smtClean="0">
                <a:solidFill>
                  <a:schemeClr val="bg1"/>
                </a:solidFill>
                <a:effectLst/>
                <a:latin typeface="Arabic Typesetting" pitchFamily="66" charset="-78"/>
                <a:cs typeface="Arabic Typesetting" pitchFamily="66" charset="-78"/>
              </a:rPr>
              <a:t> </a:t>
            </a:r>
            <a:r>
              <a:rPr lang="ar-DZ" sz="4000" dirty="0" err="1" smtClean="0">
                <a:solidFill>
                  <a:schemeClr val="bg1"/>
                </a:solidFill>
                <a:effectLst/>
                <a:latin typeface="Arabic Typesetting" pitchFamily="66" charset="-78"/>
                <a:cs typeface="Arabic Typesetting" pitchFamily="66" charset="-78"/>
              </a:rPr>
              <a:t>الإقتصاديين</a:t>
            </a:r>
            <a:r>
              <a:rPr lang="ar-DZ" sz="4000" dirty="0" smtClean="0">
                <a:solidFill>
                  <a:schemeClr val="bg1"/>
                </a:solidFill>
                <a:effectLst/>
                <a:latin typeface="Arabic Typesetting" pitchFamily="66" charset="-78"/>
                <a:cs typeface="Arabic Typesetting" pitchFamily="66" charset="-78"/>
              </a:rPr>
              <a:t> فيما بينهم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حماية المستهلك. </a:t>
            </a:r>
            <a:endParaRPr lang="fr-FR"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952194"/>
          </a:xfrm>
        </p:spPr>
        <p:txBody>
          <a:bodyPr>
            <a:normAutofit/>
          </a:bodyPr>
          <a:lstStyle/>
          <a:p>
            <a:pPr algn="r" rtl="1">
              <a:buNone/>
            </a:pPr>
            <a:r>
              <a:rPr lang="ar-DZ" sz="3600" b="1" u="sng" dirty="0" smtClean="0">
                <a:ln w="6350">
                  <a:noFill/>
                </a:ln>
                <a:solidFill>
                  <a:srgbClr val="C00000"/>
                </a:solidFill>
                <a:latin typeface="Arabic Typesetting" pitchFamily="66" charset="-78"/>
                <a:ea typeface="+mj-ea"/>
                <a:cs typeface="Arabic Typesetting" pitchFamily="66" charset="-78"/>
              </a:rPr>
              <a:t>2- ماهية المنافسة:</a:t>
            </a:r>
          </a:p>
          <a:p>
            <a:pPr algn="just" rtl="1">
              <a:buNone/>
            </a:pPr>
            <a:r>
              <a:rPr lang="ar-DZ" sz="3600" b="1" dirty="0" smtClean="0">
                <a:solidFill>
                  <a:schemeClr val="bg1"/>
                </a:solidFill>
                <a:latin typeface="Arabic Typesetting" pitchFamily="66" charset="-78"/>
                <a:cs typeface="Arabic Typesetting" pitchFamily="66" charset="-78"/>
              </a:rPr>
              <a:t> المنافسة هي الوضعية التي يقوم فيها </a:t>
            </a:r>
            <a:r>
              <a:rPr lang="ar-DZ" sz="3600" b="1" dirty="0" err="1" smtClean="0">
                <a:solidFill>
                  <a:schemeClr val="bg1"/>
                </a:solidFill>
                <a:latin typeface="Arabic Typesetting" pitchFamily="66" charset="-78"/>
                <a:cs typeface="Arabic Typesetting" pitchFamily="66" charset="-78"/>
              </a:rPr>
              <a:t>بائعوا</a:t>
            </a:r>
            <a:r>
              <a:rPr lang="ar-DZ" sz="3600" b="1" dirty="0" smtClean="0">
                <a:solidFill>
                  <a:schemeClr val="bg1"/>
                </a:solidFill>
                <a:latin typeface="Arabic Typesetting" pitchFamily="66" charset="-78"/>
                <a:cs typeface="Arabic Typesetting" pitchFamily="66" charset="-78"/>
              </a:rPr>
              <a:t> السلعة أو الخدمة إلى تقديم لزبائنهم أسعارا أفضل من منافسيهم أو منتجاتهم أو خدماتهم ذات أفضل جودة وهذا من أجل زيادة أرباحهم في حالة المنافسة، عندما ترفع مؤسسة أسعارها </a:t>
            </a:r>
            <a:r>
              <a:rPr lang="ar-DZ" sz="3600" b="1" smtClean="0">
                <a:solidFill>
                  <a:schemeClr val="bg1"/>
                </a:solidFill>
                <a:latin typeface="Arabic Typesetting" pitchFamily="66" charset="-78"/>
                <a:cs typeface="Arabic Typesetting" pitchFamily="66" charset="-78"/>
              </a:rPr>
              <a:t>دون </a:t>
            </a:r>
            <a:r>
              <a:rPr lang="ar-DZ" sz="3600" b="1" smtClean="0">
                <a:solidFill>
                  <a:schemeClr val="bg1"/>
                </a:solidFill>
                <a:latin typeface="Arabic Typesetting" pitchFamily="66" charset="-78"/>
                <a:cs typeface="Arabic Typesetting" pitchFamily="66" charset="-78"/>
              </a:rPr>
              <a:t>أن </a:t>
            </a:r>
            <a:r>
              <a:rPr lang="ar-DZ" sz="3600" b="1" dirty="0" smtClean="0">
                <a:solidFill>
                  <a:schemeClr val="bg1"/>
                </a:solidFill>
                <a:latin typeface="Arabic Typesetting" pitchFamily="66" charset="-78"/>
                <a:cs typeface="Arabic Typesetting" pitchFamily="66" charset="-78"/>
              </a:rPr>
              <a:t>تكون هذه الزيادة مبررة </a:t>
            </a:r>
            <a:r>
              <a:rPr lang="ar-DZ" sz="3600" b="1" dirty="0" err="1" smtClean="0">
                <a:solidFill>
                  <a:schemeClr val="bg1"/>
                </a:solidFill>
                <a:latin typeface="Arabic Typesetting" pitchFamily="66" charset="-78"/>
                <a:cs typeface="Arabic Typesetting" pitchFamily="66" charset="-78"/>
              </a:rPr>
              <a:t>بإرتفاع</a:t>
            </a:r>
            <a:r>
              <a:rPr lang="ar-DZ" sz="3600" b="1" dirty="0" smtClean="0">
                <a:solidFill>
                  <a:schemeClr val="bg1"/>
                </a:solidFill>
                <a:latin typeface="Arabic Typesetting" pitchFamily="66" charset="-78"/>
                <a:cs typeface="Arabic Typesetting" pitchFamily="66" charset="-78"/>
              </a:rPr>
              <a:t> سعر التكلفة أو تحسين في نوعية أو في كمية </a:t>
            </a:r>
            <a:r>
              <a:rPr lang="ar-DZ" sz="3600" b="1" dirty="0" err="1" smtClean="0">
                <a:solidFill>
                  <a:schemeClr val="bg1"/>
                </a:solidFill>
                <a:latin typeface="Arabic Typesetting" pitchFamily="66" charset="-78"/>
                <a:cs typeface="Arabic Typesetting" pitchFamily="66" charset="-78"/>
              </a:rPr>
              <a:t>المنتوج</a:t>
            </a:r>
            <a:r>
              <a:rPr lang="ar-DZ" sz="3600" b="1" dirty="0" smtClean="0">
                <a:solidFill>
                  <a:schemeClr val="bg1"/>
                </a:solidFill>
                <a:latin typeface="Arabic Typesetting" pitchFamily="66" charset="-78"/>
                <a:cs typeface="Arabic Typesetting" pitchFamily="66" charset="-78"/>
              </a:rPr>
              <a:t> يتوجه المستهلك نحو مؤسسة أخرى لم تغير أسعارها فإذا </a:t>
            </a:r>
            <a:r>
              <a:rPr lang="ar-DZ" sz="3600" b="1" dirty="0" err="1" smtClean="0">
                <a:solidFill>
                  <a:schemeClr val="bg1"/>
                </a:solidFill>
                <a:latin typeface="Arabic Typesetting" pitchFamily="66" charset="-78"/>
                <a:cs typeface="Arabic Typesetting" pitchFamily="66" charset="-78"/>
              </a:rPr>
              <a:t>أرات</a:t>
            </a:r>
            <a:r>
              <a:rPr lang="ar-DZ" sz="3600" b="1" dirty="0" smtClean="0">
                <a:solidFill>
                  <a:schemeClr val="bg1"/>
                </a:solidFill>
                <a:latin typeface="Arabic Typesetting" pitchFamily="66" charset="-78"/>
                <a:cs typeface="Arabic Typesetting" pitchFamily="66" charset="-78"/>
              </a:rPr>
              <a:t> المؤسسة الأولى مواصلة نشاطها، عليها إعادة أسعارها إلى حالتها الأولى.</a:t>
            </a:r>
          </a:p>
          <a:p>
            <a:pPr algn="just" rtl="1">
              <a:buNone/>
            </a:pPr>
            <a:r>
              <a:rPr lang="ar-DZ" sz="3600" b="1" dirty="0" smtClean="0">
                <a:solidFill>
                  <a:schemeClr val="bg1"/>
                </a:solidFill>
                <a:latin typeface="Arabic Typesetting" pitchFamily="66" charset="-78"/>
                <a:cs typeface="Arabic Typesetting" pitchFamily="66" charset="-78"/>
              </a:rPr>
              <a:t>- تسمح المنافسة للمستهلك من </a:t>
            </a:r>
            <a:r>
              <a:rPr lang="ar-DZ" sz="3600" b="1" dirty="0" err="1" smtClean="0">
                <a:solidFill>
                  <a:schemeClr val="bg1"/>
                </a:solidFill>
                <a:latin typeface="Arabic Typesetting" pitchFamily="66" charset="-78"/>
                <a:cs typeface="Arabic Typesetting" pitchFamily="66" charset="-78"/>
              </a:rPr>
              <a:t>الإستفادة</a:t>
            </a:r>
            <a:r>
              <a:rPr lang="ar-DZ" sz="3600" b="1" dirty="0" smtClean="0">
                <a:solidFill>
                  <a:schemeClr val="bg1"/>
                </a:solidFill>
                <a:latin typeface="Arabic Typesetting" pitchFamily="66" charset="-78"/>
                <a:cs typeface="Arabic Typesetting" pitchFamily="66" charset="-78"/>
              </a:rPr>
              <a:t> من الأسعار الأقرب من تكاليف الإنتاج التي يمكن أن تتحملها المؤسسات بالإضافة إلى هامش الربح المعقول، حتى تؤدى المنافسة دورها بشكل فعال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تكون مفيدة للمستهلكين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80756"/>
          </a:xfrm>
        </p:spPr>
        <p:txBody>
          <a:bodyPr>
            <a:normAutofit/>
          </a:bodyPr>
          <a:lstStyle/>
          <a:p>
            <a:pPr algn="just" rtl="1">
              <a:buNone/>
            </a:pPr>
            <a:r>
              <a:rPr lang="ar-DZ" sz="3600" b="1" dirty="0" smtClean="0">
                <a:solidFill>
                  <a:schemeClr val="bg1"/>
                </a:solidFill>
                <a:latin typeface="Arabic Typesetting" pitchFamily="66" charset="-78"/>
                <a:cs typeface="Arabic Typesetting" pitchFamily="66" charset="-78"/>
              </a:rPr>
              <a:t> </a:t>
            </a:r>
          </a:p>
          <a:p>
            <a:pPr algn="just" rtl="1">
              <a:buNone/>
            </a:pPr>
            <a:r>
              <a:rPr lang="ar-DZ" sz="3600" b="1" dirty="0" smtClean="0">
                <a:solidFill>
                  <a:schemeClr val="bg1"/>
                </a:solidFill>
                <a:latin typeface="Arabic Typesetting" pitchFamily="66" charset="-78"/>
                <a:cs typeface="Arabic Typesetting" pitchFamily="66" charset="-78"/>
              </a:rPr>
              <a:t>- على </a:t>
            </a:r>
            <a:r>
              <a:rPr lang="ar-DZ" sz="3600" b="1" dirty="0" err="1" smtClean="0">
                <a:solidFill>
                  <a:schemeClr val="bg1"/>
                </a:solidFill>
                <a:latin typeface="Arabic Typesetting" pitchFamily="66" charset="-78"/>
                <a:cs typeface="Arabic Typesetting" pitchFamily="66" charset="-78"/>
              </a:rPr>
              <a:t>الشاركات</a:t>
            </a:r>
            <a:r>
              <a:rPr lang="ar-DZ" sz="3600" b="1" dirty="0" smtClean="0">
                <a:solidFill>
                  <a:schemeClr val="bg1"/>
                </a:solidFill>
                <a:latin typeface="Arabic Typesetting" pitchFamily="66" charset="-78"/>
                <a:cs typeface="Arabic Typesetting" pitchFamily="66" charset="-78"/>
              </a:rPr>
              <a:t> تفادى الممارسات التي تمكنها من حماية أو زيادة حصتها في السوق دون القيام </a:t>
            </a:r>
            <a:r>
              <a:rPr lang="ar-DZ" sz="3600" b="1" dirty="0" err="1" smtClean="0">
                <a:solidFill>
                  <a:schemeClr val="bg1"/>
                </a:solidFill>
                <a:latin typeface="Arabic Typesetting" pitchFamily="66" charset="-78"/>
                <a:cs typeface="Arabic Typesetting" pitchFamily="66" charset="-78"/>
              </a:rPr>
              <a:t>بالمجهودات</a:t>
            </a:r>
            <a:r>
              <a:rPr lang="ar-DZ" sz="3600" b="1" dirty="0" smtClean="0">
                <a:solidFill>
                  <a:schemeClr val="bg1"/>
                </a:solidFill>
                <a:latin typeface="Arabic Typesetting" pitchFamily="66" charset="-78"/>
                <a:cs typeface="Arabic Typesetting" pitchFamily="66" charset="-78"/>
              </a:rPr>
              <a:t> اللازمة لخفض أسعارها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تحسين نوعية سلعها أو خدماتها </a:t>
            </a:r>
            <a:r>
              <a:rPr lang="ar-DZ" sz="3600" b="1" dirty="0" err="1" smtClean="0">
                <a:solidFill>
                  <a:schemeClr val="bg1"/>
                </a:solidFill>
                <a:latin typeface="Arabic Typesetting" pitchFamily="66" charset="-78"/>
                <a:cs typeface="Arabic Typesetting" pitchFamily="66" charset="-78"/>
              </a:rPr>
              <a:t>او</a:t>
            </a:r>
            <a:r>
              <a:rPr lang="ar-DZ" sz="3600" b="1" dirty="0" smtClean="0">
                <a:solidFill>
                  <a:schemeClr val="bg1"/>
                </a:solidFill>
                <a:latin typeface="Arabic Typesetting" pitchFamily="66" charset="-78"/>
                <a:cs typeface="Arabic Typesetting" pitchFamily="66" charset="-78"/>
              </a:rPr>
              <a:t> تحسين العلاقات مع زبائنها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عندما تمارس المنافسة بين موردي السلع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الجدمات</a:t>
            </a:r>
            <a:r>
              <a:rPr lang="ar-DZ" sz="3600" b="1" dirty="0" smtClean="0">
                <a:solidFill>
                  <a:schemeClr val="bg1"/>
                </a:solidFill>
                <a:latin typeface="Arabic Typesetting" pitchFamily="66" charset="-78"/>
                <a:cs typeface="Arabic Typesetting" pitchFamily="66" charset="-78"/>
              </a:rPr>
              <a:t> بشكل فعال فإنها تؤدي إلى تخفيض الأسعار، تحسين النوعية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الخدمات المعروضة في السوق .</a:t>
            </a:r>
            <a:endParaRPr lang="fr-FR"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3"/>
          <p:cNvSpPr>
            <a:spLocks noGrp="1"/>
          </p:cNvSpPr>
          <p:nvPr>
            <p:ph type="title"/>
          </p:nvPr>
        </p:nvSpPr>
        <p:spPr>
          <a:xfrm>
            <a:off x="179512" y="214290"/>
            <a:ext cx="8784976" cy="6429420"/>
          </a:xfrm>
        </p:spPr>
        <p:txBody>
          <a:bodyPr>
            <a:normAutofit fontScale="90000"/>
          </a:bodyPr>
          <a:lstStyle/>
          <a:p>
            <a:pPr algn="r" rtl="1"/>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3- المنافسة </a:t>
            </a:r>
            <a:r>
              <a:rPr lang="ar-DZ" sz="4000" u="sng" dirty="0" err="1" smtClean="0">
                <a:solidFill>
                  <a:srgbClr val="C00000"/>
                </a:solidFill>
                <a:effectLst/>
                <a:latin typeface="Arabic Typesetting" pitchFamily="66" charset="-78"/>
                <a:cs typeface="Arabic Typesetting" pitchFamily="66" charset="-78"/>
              </a:rPr>
              <a:t>و</a:t>
            </a:r>
            <a:r>
              <a:rPr lang="ar-DZ" sz="4000" u="sng" dirty="0" smtClean="0">
                <a:solidFill>
                  <a:srgbClr val="C00000"/>
                </a:solidFill>
                <a:effectLst/>
                <a:latin typeface="Arabic Typesetting" pitchFamily="66" charset="-78"/>
                <a:cs typeface="Arabic Typesetting" pitchFamily="66" charset="-78"/>
              </a:rPr>
              <a:t> السوق</a:t>
            </a:r>
            <a:r>
              <a:rPr lang="fr-FR" sz="3600" dirty="0" smtClean="0">
                <a:solidFill>
                  <a:srgbClr val="C00000"/>
                </a:solidFill>
                <a:effectLst/>
              </a:rPr>
              <a:t/>
            </a:r>
            <a:br>
              <a:rPr lang="fr-FR" sz="3600" dirty="0" smtClean="0">
                <a:solidFill>
                  <a:srgbClr val="C00000"/>
                </a:solidFill>
                <a:effectLst/>
              </a:rPr>
            </a:br>
            <a:r>
              <a:rPr lang="ar-DZ" sz="3600" u="sng" dirty="0" smtClean="0">
                <a:solidFill>
                  <a:srgbClr val="C00000"/>
                </a:solidFill>
                <a:effectLst/>
                <a:latin typeface="Arabic Typesetting" pitchFamily="66" charset="-78"/>
                <a:cs typeface="Arabic Typesetting" pitchFamily="66" charset="-78"/>
              </a:rPr>
              <a:t> تعريف السوق </a:t>
            </a:r>
            <a:r>
              <a:rPr lang="ar-DZ" sz="3600" dirty="0" smtClean="0">
                <a:solidFill>
                  <a:srgbClr val="C00000"/>
                </a:solidFill>
                <a:effectLst/>
              </a:rPr>
              <a:t/>
            </a:r>
            <a:br>
              <a:rPr lang="ar-DZ" sz="3600" dirty="0" smtClean="0">
                <a:solidFill>
                  <a:srgbClr val="C00000"/>
                </a:solidFill>
                <a:effectLst/>
              </a:rPr>
            </a:br>
            <a:r>
              <a:rPr lang="fr-FR" sz="4000" dirty="0" smtClean="0">
                <a:solidFill>
                  <a:schemeClr val="bg1"/>
                </a:solidFill>
                <a:effectLst/>
                <a:latin typeface="Arabic Typesetting" pitchFamily="66" charset="-78"/>
                <a:cs typeface="Arabic Typesetting" pitchFamily="66" charset="-78"/>
              </a:rPr>
              <a:t>     </a:t>
            </a:r>
            <a:r>
              <a:rPr lang="ar-DZ" sz="4000" dirty="0" smtClean="0">
                <a:solidFill>
                  <a:schemeClr val="bg1"/>
                </a:solidFill>
                <a:effectLst/>
                <a:latin typeface="Arabic Typesetting" pitchFamily="66" charset="-78"/>
                <a:cs typeface="Arabic Typesetting" pitchFamily="66" charset="-78"/>
              </a:rPr>
              <a:t>السوق مفهوم معنوي </a:t>
            </a:r>
            <a:r>
              <a:rPr lang="ar-DZ" sz="4000" dirty="0" err="1" smtClean="0">
                <a:solidFill>
                  <a:schemeClr val="bg1"/>
                </a:solidFill>
                <a:effectLst/>
                <a:latin typeface="Arabic Typesetting" pitchFamily="66" charset="-78"/>
                <a:cs typeface="Arabic Typesetting" pitchFamily="66" charset="-78"/>
              </a:rPr>
              <a:t>يلتقى</a:t>
            </a:r>
            <a:r>
              <a:rPr lang="ar-DZ" sz="4000" dirty="0" smtClean="0">
                <a:solidFill>
                  <a:schemeClr val="bg1"/>
                </a:solidFill>
                <a:effectLst/>
                <a:latin typeface="Arabic Typesetting" pitchFamily="66" charset="-78"/>
                <a:cs typeface="Arabic Typesetting" pitchFamily="66" charset="-78"/>
              </a:rPr>
              <a:t> </a:t>
            </a:r>
            <a:r>
              <a:rPr lang="ar-DZ" sz="4000" dirty="0" smtClean="0">
                <a:solidFill>
                  <a:schemeClr val="bg1"/>
                </a:solidFill>
                <a:effectLst/>
                <a:latin typeface="Arabic Typesetting" pitchFamily="66" charset="-78"/>
                <a:cs typeface="Arabic Typesetting" pitchFamily="66" charset="-78"/>
              </a:rPr>
              <a:t>فيه عارضوا عوامل الإنتاج المختلفة فكل سلعة تنتج لسوق معني يتعامل </a:t>
            </a:r>
            <a:r>
              <a:rPr lang="ar-DZ" sz="4000" dirty="0" err="1" smtClean="0">
                <a:solidFill>
                  <a:schemeClr val="bg1"/>
                </a:solidFill>
                <a:effectLst/>
                <a:latin typeface="Arabic Typesetting" pitchFamily="66" charset="-78"/>
                <a:cs typeface="Arabic Typesetting" pitchFamily="66" charset="-78"/>
              </a:rPr>
              <a:t>بها</a:t>
            </a:r>
            <a:r>
              <a:rPr lang="ar-DZ" sz="4000" dirty="0" smtClean="0">
                <a:solidFill>
                  <a:schemeClr val="bg1"/>
                </a:solidFill>
                <a:effectLst/>
                <a:latin typeface="Arabic Typesetting" pitchFamily="66" charset="-78"/>
                <a:cs typeface="Arabic Typesetting" pitchFamily="66" charset="-78"/>
              </a:rPr>
              <a:t> بائعون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مشترون في السوق المعني أي هناك مشتري يرغب في </a:t>
            </a:r>
            <a:r>
              <a:rPr lang="ar-DZ" sz="4000" dirty="0" err="1" smtClean="0">
                <a:solidFill>
                  <a:schemeClr val="bg1"/>
                </a:solidFill>
                <a:effectLst/>
                <a:latin typeface="Arabic Typesetting" pitchFamily="66" charset="-78"/>
                <a:cs typeface="Arabic Typesetting" pitchFamily="66" charset="-78"/>
              </a:rPr>
              <a:t>إقتناء</a:t>
            </a:r>
            <a:r>
              <a:rPr lang="ar-DZ" sz="4000" dirty="0" smtClean="0">
                <a:solidFill>
                  <a:schemeClr val="bg1"/>
                </a:solidFill>
                <a:effectLst/>
                <a:latin typeface="Arabic Typesetting" pitchFamily="66" charset="-78"/>
                <a:cs typeface="Arabic Typesetting" pitchFamily="66" charset="-78"/>
              </a:rPr>
              <a:t> السلع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الخدمات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البائع الذي يعمل على تصريفها، إذ عرف المشرع الجزائري حسب المادة</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(03 ) من الأمر رقم 03-03 المتعلق بالمنافسة الفقرة (ب) ”هو كل سوق للسلع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لخدمات المعينة بممارسات المقيدة للمنافسة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كذا تلك التي يعتبرها المستهلك مماثلة أو تعويضه لا </a:t>
            </a:r>
            <a:r>
              <a:rPr lang="ar-DZ" sz="4000" dirty="0" err="1" smtClean="0">
                <a:solidFill>
                  <a:schemeClr val="bg1"/>
                </a:solidFill>
                <a:effectLst/>
                <a:latin typeface="Arabic Typesetting" pitchFamily="66" charset="-78"/>
                <a:cs typeface="Arabic Typesetting" pitchFamily="66" charset="-78"/>
              </a:rPr>
              <a:t>سيما</a:t>
            </a:r>
            <a:r>
              <a:rPr lang="ar-DZ" sz="4000" dirty="0" smtClean="0">
                <a:solidFill>
                  <a:schemeClr val="bg1"/>
                </a:solidFill>
                <a:effectLst/>
                <a:latin typeface="Arabic Typesetting" pitchFamily="66" charset="-78"/>
                <a:cs typeface="Arabic Typesetting" pitchFamily="66" charset="-78"/>
              </a:rPr>
              <a:t> بسبب مميزاتها أو أسعارها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a:t>
            </a:r>
            <a:r>
              <a:rPr lang="ar-DZ" sz="4000" dirty="0" err="1" smtClean="0">
                <a:solidFill>
                  <a:schemeClr val="bg1"/>
                </a:solidFill>
                <a:effectLst/>
                <a:latin typeface="Arabic Typesetting" pitchFamily="66" charset="-78"/>
                <a:cs typeface="Arabic Typesetting" pitchFamily="66" charset="-78"/>
              </a:rPr>
              <a:t>الإستعمال</a:t>
            </a:r>
            <a:r>
              <a:rPr lang="ar-DZ" sz="4000" dirty="0" smtClean="0">
                <a:solidFill>
                  <a:schemeClr val="bg1"/>
                </a:solidFill>
                <a:effectLst/>
                <a:latin typeface="Arabic Typesetting" pitchFamily="66" charset="-78"/>
                <a:cs typeface="Arabic Typesetting" pitchFamily="66" charset="-78"/>
              </a:rPr>
              <a:t> الذي خصصت له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المنطقة الجغرافية التي تعرض المؤسسات فيها السلع أو الخدمات المعنية فهذه المادة عرفت السوق على أساس طبيعة السلع المعروضة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على أساس هدف المستهلك منها:</a:t>
            </a:r>
            <a:br>
              <a:rPr lang="ar-DZ"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t>
            </a:r>
            <a:r>
              <a:rPr lang="ar-DZ" sz="3600" u="sng" dirty="0" smtClean="0">
                <a:solidFill>
                  <a:schemeClr val="bg1"/>
                </a:solidFill>
                <a:effectLst/>
                <a:latin typeface="Arabic Typesetting" pitchFamily="66" charset="-78"/>
                <a:cs typeface="Arabic Typesetting" pitchFamily="66" charset="-78"/>
              </a:rPr>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t>
            </a: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t>
            </a:r>
            <a:r>
              <a:rPr lang="fr-FR" sz="3600" dirty="0" smtClean="0">
                <a:solidFill>
                  <a:srgbClr val="C00000"/>
                </a:solidFill>
                <a:effectLst/>
              </a:rPr>
              <a:t/>
            </a:r>
            <a:br>
              <a:rPr lang="fr-FR" sz="3600" dirty="0" smtClean="0">
                <a:solidFill>
                  <a:srgbClr val="C00000"/>
                </a:solidFill>
                <a:effectLst/>
              </a:rPr>
            </a:br>
            <a:r>
              <a:rPr lang="ar-DZ" sz="3600" dirty="0" smtClean="0">
                <a:solidFill>
                  <a:srgbClr val="C00000"/>
                </a:solidFill>
                <a:effectLst/>
              </a:rPr>
              <a:t> </a:t>
            </a:r>
            <a:r>
              <a:rPr lang="fr-FR" sz="3600" dirty="0" smtClean="0">
                <a:solidFill>
                  <a:srgbClr val="C00000"/>
                </a:solidFill>
                <a:effectLst/>
              </a:rPr>
              <a:t/>
            </a:r>
            <a:br>
              <a:rPr lang="fr-FR" sz="3600" dirty="0" smtClean="0">
                <a:solidFill>
                  <a:srgbClr val="C00000"/>
                </a:solidFill>
                <a:effectLst/>
              </a:rPr>
            </a:br>
            <a:r>
              <a:rPr lang="fr-FR" sz="3600" dirty="0" smtClean="0">
                <a:solidFill>
                  <a:srgbClr val="C00000"/>
                </a:solidFill>
                <a:effectLst/>
              </a:rPr>
              <a:t>  </a:t>
            </a:r>
            <a:endParaRPr lang="fr-FR" sz="3600" dirty="0">
              <a:solidFill>
                <a:srgbClr val="C00000"/>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r>
              <a:rPr lang="ar-DZ" dirty="0" smtClean="0"/>
              <a:t/>
            </a:r>
            <a:br>
              <a:rPr lang="ar-DZ" dirty="0" smtClean="0"/>
            </a:br>
            <a:r>
              <a:rPr lang="ar-DZ" dirty="0" smtClean="0"/>
              <a:t/>
            </a:r>
            <a:br>
              <a:rPr lang="ar-DZ" dirty="0" smtClean="0"/>
            </a:br>
            <a:r>
              <a:rPr lang="ar-DZ" dirty="0" smtClean="0"/>
              <a:t/>
            </a:r>
            <a:br>
              <a:rPr lang="ar-DZ" dirty="0" smtClean="0"/>
            </a:br>
            <a:r>
              <a:rPr lang="ar-DZ" dirty="0" smtClean="0"/>
              <a:t/>
            </a:r>
            <a:br>
              <a:rPr lang="ar-DZ" dirty="0" smtClean="0"/>
            </a:br>
            <a:endParaRPr lang="fr-FR" dirty="0"/>
          </a:p>
        </p:txBody>
      </p:sp>
      <p:sp>
        <p:nvSpPr>
          <p:cNvPr id="3" name="Rectangle 2"/>
          <p:cNvSpPr/>
          <p:nvPr/>
        </p:nvSpPr>
        <p:spPr>
          <a:xfrm>
            <a:off x="571472" y="571480"/>
            <a:ext cx="8143932" cy="8679299"/>
          </a:xfrm>
          <a:prstGeom prst="rect">
            <a:avLst/>
          </a:prstGeom>
        </p:spPr>
        <p:txBody>
          <a:bodyPr wrap="square">
            <a:spAutoFit/>
          </a:bodyPr>
          <a:lstStyle/>
          <a:p>
            <a:pPr algn="r" rtl="1"/>
            <a:endParaRPr lang="ar-DZ" sz="3600" b="1" u="sng" dirty="0" smtClean="0">
              <a:solidFill>
                <a:schemeClr val="bg1"/>
              </a:solidFill>
              <a:latin typeface="Arabic Typesetting" pitchFamily="66" charset="-78"/>
              <a:cs typeface="Arabic Typesetting" pitchFamily="66" charset="-78"/>
            </a:endParaRPr>
          </a:p>
          <a:p>
            <a:pPr algn="r" rtl="1"/>
            <a:r>
              <a:rPr lang="ar-DZ" sz="3600" b="1" u="sng" dirty="0" smtClean="0">
                <a:solidFill>
                  <a:schemeClr val="bg1"/>
                </a:solidFill>
                <a:latin typeface="Arabic Typesetting" pitchFamily="66" charset="-78"/>
                <a:cs typeface="Arabic Typesetting" pitchFamily="66" charset="-78"/>
              </a:rPr>
              <a:t>من حيث </a:t>
            </a:r>
            <a:r>
              <a:rPr lang="ar-DZ" sz="3600" b="1" u="sng" dirty="0" err="1" smtClean="0">
                <a:solidFill>
                  <a:schemeClr val="bg1"/>
                </a:solidFill>
                <a:latin typeface="Arabic Typesetting" pitchFamily="66" charset="-78"/>
                <a:cs typeface="Arabic Typesetting" pitchFamily="66" charset="-78"/>
              </a:rPr>
              <a:t>المنتوجات</a:t>
            </a:r>
            <a:r>
              <a:rPr lang="ar-DZ" sz="3600" b="1" u="sng" dirty="0" smtClean="0">
                <a:solidFill>
                  <a:schemeClr val="bg1"/>
                </a:solidFill>
                <a:latin typeface="Arabic Typesetting" pitchFamily="66" charset="-78"/>
                <a:cs typeface="Arabic Typesetting" pitchFamily="66" charset="-78"/>
              </a:rPr>
              <a:t>:</a:t>
            </a:r>
          </a:p>
          <a:p>
            <a:pPr algn="r" rtl="1"/>
            <a:r>
              <a:rPr lang="ar-DZ" sz="3600" b="1" dirty="0" smtClean="0">
                <a:solidFill>
                  <a:schemeClr val="bg1"/>
                </a:solidFill>
                <a:latin typeface="Arabic Typesetting" pitchFamily="66" charset="-78"/>
                <a:cs typeface="Arabic Typesetting" pitchFamily="66" charset="-78"/>
              </a:rPr>
              <a:t> - السوق يشمل المنتجات المتماثلة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المنتجات التي يعتبرها المستهلك تبادلية بالنظر إلى ميزاتها أو خصائصها أو </a:t>
            </a:r>
            <a:r>
              <a:rPr lang="ar-DZ" sz="3600" b="1" dirty="0" err="1" smtClean="0">
                <a:solidFill>
                  <a:schemeClr val="bg1"/>
                </a:solidFill>
                <a:latin typeface="Arabic Typesetting" pitchFamily="66" charset="-78"/>
                <a:cs typeface="Arabic Typesetting" pitchFamily="66" charset="-78"/>
              </a:rPr>
              <a:t>إستعمالاتها</a:t>
            </a:r>
            <a:r>
              <a:rPr lang="ar-DZ" sz="3600" b="1" dirty="0" smtClean="0">
                <a:solidFill>
                  <a:schemeClr val="bg1"/>
                </a:solidFill>
                <a:latin typeface="Arabic Typesetting" pitchFamily="66" charset="-78"/>
                <a:cs typeface="Arabic Typesetting" pitchFamily="66" charset="-78"/>
              </a:rPr>
              <a:t> . </a:t>
            </a:r>
          </a:p>
          <a:p>
            <a:pPr algn="r" rtl="1">
              <a:buFontTx/>
              <a:buChar char="-"/>
            </a:pPr>
            <a:r>
              <a:rPr lang="ar-DZ" sz="3600" b="1" u="sng" dirty="0" smtClean="0">
                <a:solidFill>
                  <a:schemeClr val="bg1"/>
                </a:solidFill>
                <a:latin typeface="Arabic Typesetting" pitchFamily="66" charset="-78"/>
                <a:cs typeface="Arabic Typesetting" pitchFamily="66" charset="-78"/>
              </a:rPr>
              <a:t>من حيث النطاق الجغرافي</a:t>
            </a:r>
            <a:r>
              <a:rPr lang="ar-DZ" sz="3600" b="1" dirty="0" smtClean="0">
                <a:solidFill>
                  <a:schemeClr val="bg1"/>
                </a:solidFill>
                <a:latin typeface="Arabic Typesetting" pitchFamily="66" charset="-78"/>
                <a:cs typeface="Arabic Typesetting" pitchFamily="66" charset="-78"/>
              </a:rPr>
              <a:t>: </a:t>
            </a:r>
          </a:p>
          <a:p>
            <a:pPr algn="r" rtl="1">
              <a:buFontTx/>
              <a:buChar char="-"/>
            </a:pPr>
            <a:r>
              <a:rPr lang="ar-DZ" sz="3600" b="1" dirty="0" smtClean="0">
                <a:solidFill>
                  <a:schemeClr val="bg1"/>
                </a:solidFill>
                <a:latin typeface="Arabic Typesetting" pitchFamily="66" charset="-78"/>
                <a:cs typeface="Arabic Typesetting" pitchFamily="66" charset="-78"/>
              </a:rPr>
              <a:t>  هو مجال الإقليمي الذي يتم فيه عرض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توزيع المنتجات المعينة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تتدخل فيه  المؤسسات المعنية بالممارسات المقيدة بالمنافسة.</a:t>
            </a: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ar-DZ" dirty="0" smtClean="0">
              <a:solidFill>
                <a:schemeClr val="bg1"/>
              </a:solidFill>
              <a:latin typeface="Arabic Typesetting" pitchFamily="66" charset="-78"/>
              <a:cs typeface="Arabic Typesetting" pitchFamily="66" charset="-78"/>
            </a:endParaRP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85728"/>
            <a:ext cx="8821644" cy="6239616"/>
          </a:xfrm>
        </p:spPr>
        <p:txBody>
          <a:bodyPr>
            <a:normAutofit fontScale="90000"/>
          </a:bodyPr>
          <a:lstStyle/>
          <a:p>
            <a:pPr algn="r" rtl="1"/>
            <a:r>
              <a:rPr lang="ar-DZ" sz="3600" dirty="0" smtClean="0">
                <a:solidFill>
                  <a:srgbClr val="C00000"/>
                </a:solidFill>
                <a:latin typeface="Arabic Typesetting" pitchFamily="66" charset="-78"/>
                <a:cs typeface="Arabic Typesetting" pitchFamily="66" charset="-78"/>
              </a:rPr>
              <a:t> </a:t>
            </a:r>
            <a:br>
              <a:rPr lang="ar-DZ" sz="3600" dirty="0" smtClean="0">
                <a:solidFill>
                  <a:srgbClr val="C00000"/>
                </a:solidFill>
                <a:latin typeface="Arabic Typesetting" pitchFamily="66" charset="-78"/>
                <a:cs typeface="Arabic Typesetting" pitchFamily="66" charset="-78"/>
              </a:rPr>
            </a:br>
            <a:r>
              <a:rPr lang="ar-DZ" sz="3600" dirty="0" smtClean="0">
                <a:solidFill>
                  <a:srgbClr val="C00000"/>
                </a:solidFill>
                <a:latin typeface="Arabic Typesetting" pitchFamily="66" charset="-78"/>
                <a:cs typeface="Arabic Typesetting" pitchFamily="66" charset="-78"/>
              </a:rPr>
              <a:t/>
            </a:r>
            <a:br>
              <a:rPr lang="ar-DZ" sz="3600" dirty="0" smtClean="0">
                <a:solidFill>
                  <a:srgbClr val="C00000"/>
                </a:solidFill>
                <a:latin typeface="Arabic Typesetting" pitchFamily="66" charset="-78"/>
                <a:cs typeface="Arabic Typesetting" pitchFamily="66" charset="-78"/>
              </a:rPr>
            </a:br>
            <a:r>
              <a:rPr lang="ar-DZ" sz="4000" dirty="0" smtClean="0">
                <a:solidFill>
                  <a:srgbClr val="C00000"/>
                </a:solidFill>
                <a:latin typeface="Arabic Typesetting" pitchFamily="66" charset="-78"/>
                <a:cs typeface="Arabic Typesetting" pitchFamily="66" charset="-78"/>
              </a:rPr>
              <a:t>ب- </a:t>
            </a:r>
            <a:r>
              <a:rPr lang="ar-DZ" sz="4000" u="sng" dirty="0" smtClean="0">
                <a:solidFill>
                  <a:srgbClr val="C00000"/>
                </a:solidFill>
                <a:latin typeface="Arabic Typesetting" pitchFamily="66" charset="-78"/>
                <a:cs typeface="Arabic Typesetting" pitchFamily="66" charset="-78"/>
              </a:rPr>
              <a:t>الأسواق المختلفة بالنظر إلى درجة المنافسة:</a:t>
            </a:r>
            <a:br>
              <a:rPr lang="ar-DZ" sz="4000" u="sng" dirty="0" smtClean="0">
                <a:solidFill>
                  <a:srgbClr val="C00000"/>
                </a:solidFill>
                <a:latin typeface="Arabic Typesetting" pitchFamily="66" charset="-78"/>
                <a:cs typeface="Arabic Typesetting" pitchFamily="66" charset="-78"/>
              </a:rPr>
            </a:br>
            <a:r>
              <a:rPr lang="ar-DZ" sz="4000" dirty="0" smtClean="0">
                <a:solidFill>
                  <a:srgbClr val="C00000"/>
                </a:solidFill>
                <a:latin typeface="Arabic Typesetting" pitchFamily="66" charset="-78"/>
                <a:cs typeface="Arabic Typesetting" pitchFamily="66" charset="-78"/>
              </a:rPr>
              <a:t>1</a:t>
            </a:r>
            <a:r>
              <a:rPr lang="ar-DZ" sz="4000" dirty="0" smtClean="0">
                <a:solidFill>
                  <a:srgbClr val="C00000"/>
                </a:solidFill>
                <a:effectLst/>
                <a:latin typeface="Arabic Typesetting" pitchFamily="66" charset="-78"/>
                <a:cs typeface="Arabic Typesetting" pitchFamily="66" charset="-78"/>
              </a:rPr>
              <a:t>-</a:t>
            </a:r>
            <a:r>
              <a:rPr lang="ar-DZ" sz="4000" u="sng" dirty="0" smtClean="0">
                <a:solidFill>
                  <a:srgbClr val="C00000"/>
                </a:solidFill>
                <a:latin typeface="Arabic Typesetting" pitchFamily="66" charset="-78"/>
                <a:cs typeface="Arabic Typesetting" pitchFamily="66" charset="-78"/>
              </a:rPr>
              <a:t> </a:t>
            </a:r>
            <a:r>
              <a:rPr lang="ar-DZ" sz="4000" dirty="0" smtClean="0">
                <a:solidFill>
                  <a:schemeClr val="bg1"/>
                </a:solidFill>
                <a:effectLst/>
                <a:latin typeface="Arabic Typesetting" pitchFamily="66" charset="-78"/>
                <a:cs typeface="Arabic Typesetting" pitchFamily="66" charset="-78"/>
              </a:rPr>
              <a:t>سوق المنافسة الكاملة:تتميز بكثرة عدد العارضين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طالبي السلع مع التجانس في منتجات المباعة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بهذا لا يمكن التأثير في العرض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الطلب.</a:t>
            </a:r>
            <a:r>
              <a:rPr lang="ar-DZ" sz="4000" dirty="0" smtClean="0">
                <a:solidFill>
                  <a:srgbClr val="C00000"/>
                </a:solidFill>
                <a:latin typeface="Arabic Typesetting" pitchFamily="66" charset="-78"/>
                <a:cs typeface="Arabic Typesetting" pitchFamily="66" charset="-78"/>
              </a:rPr>
              <a:t/>
            </a:r>
            <a:br>
              <a:rPr lang="ar-DZ" sz="4000" dirty="0" smtClean="0">
                <a:solidFill>
                  <a:srgbClr val="C00000"/>
                </a:solidFill>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2- </a:t>
            </a:r>
            <a:r>
              <a:rPr lang="ar-DZ" sz="4000" u="sng" dirty="0" smtClean="0">
                <a:solidFill>
                  <a:schemeClr val="bg1"/>
                </a:solidFill>
                <a:effectLst/>
                <a:latin typeface="Arabic Typesetting" pitchFamily="66" charset="-78"/>
                <a:cs typeface="Arabic Typesetting" pitchFamily="66" charset="-78"/>
              </a:rPr>
              <a:t>سوق المنافسة </a:t>
            </a:r>
            <a:r>
              <a:rPr lang="ar-DZ" sz="4000" u="sng" dirty="0" err="1" smtClean="0">
                <a:solidFill>
                  <a:schemeClr val="bg1"/>
                </a:solidFill>
                <a:effectLst/>
                <a:latin typeface="Arabic Typesetting" pitchFamily="66" charset="-78"/>
                <a:cs typeface="Arabic Typesetting" pitchFamily="66" charset="-78"/>
              </a:rPr>
              <a:t>الإحتكارية</a:t>
            </a:r>
            <a:r>
              <a:rPr lang="ar-DZ" sz="4000" dirty="0" smtClean="0">
                <a:solidFill>
                  <a:schemeClr val="bg1"/>
                </a:solidFill>
                <a:effectLst/>
                <a:latin typeface="Arabic Typesetting" pitchFamily="66" charset="-78"/>
                <a:cs typeface="Arabic Typesetting" pitchFamily="66" charset="-78"/>
              </a:rPr>
              <a:t>: تتميز بكثرة عدد العارضين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طالبي السلع إذ يتعاملون بسلع غير متجانسة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هذا بوجود تخصص </a:t>
            </a:r>
            <a:r>
              <a:rPr lang="ar-DZ" sz="4000" dirty="0" err="1" smtClean="0">
                <a:solidFill>
                  <a:schemeClr val="bg1"/>
                </a:solidFill>
                <a:effectLst/>
                <a:latin typeface="Arabic Typesetting" pitchFamily="66" charset="-78"/>
                <a:cs typeface="Arabic Typesetting" pitchFamily="66" charset="-78"/>
              </a:rPr>
              <a:t>المنشأت</a:t>
            </a:r>
            <a:r>
              <a:rPr lang="ar-DZ" sz="4000" dirty="0" smtClean="0">
                <a:solidFill>
                  <a:schemeClr val="bg1"/>
                </a:solidFill>
                <a:effectLst/>
                <a:latin typeface="Arabic Typesetting" pitchFamily="66" charset="-78"/>
                <a:cs typeface="Arabic Typesetting" pitchFamily="66" charset="-78"/>
              </a:rPr>
              <a:t> في مجال معين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تنوع </a:t>
            </a:r>
            <a:r>
              <a:rPr lang="ar-DZ" sz="4000" dirty="0" err="1" smtClean="0">
                <a:solidFill>
                  <a:schemeClr val="bg1"/>
                </a:solidFill>
                <a:effectLst/>
                <a:latin typeface="Arabic Typesetting" pitchFamily="66" charset="-78"/>
                <a:cs typeface="Arabic Typesetting" pitchFamily="66" charset="-78"/>
              </a:rPr>
              <a:t>المنتوج</a:t>
            </a:r>
            <a:r>
              <a:rPr lang="ar-DZ" sz="4000" dirty="0" smtClean="0">
                <a:solidFill>
                  <a:schemeClr val="bg1"/>
                </a:solidFill>
                <a:effectLst/>
                <a:latin typeface="Arabic Typesetting" pitchFamily="66" charset="-78"/>
                <a:cs typeface="Arabic Typesetting" pitchFamily="66" charset="-78"/>
              </a:rPr>
              <a:t> و كثرة المنتجين إذ يصبح للمستهلك تأثير في السوق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حق في تفضيل منتجات بعض المؤسسات عن منتجات مؤسسات أخرى.</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3- </a:t>
            </a:r>
            <a:r>
              <a:rPr lang="ar-DZ" sz="4000" u="sng" dirty="0" smtClean="0">
                <a:solidFill>
                  <a:schemeClr val="bg1"/>
                </a:solidFill>
                <a:effectLst/>
                <a:latin typeface="Arabic Typesetting" pitchFamily="66" charset="-78"/>
                <a:cs typeface="Arabic Typesetting" pitchFamily="66" charset="-78"/>
              </a:rPr>
              <a:t>سوق </a:t>
            </a:r>
            <a:r>
              <a:rPr lang="ar-DZ" sz="4000" u="sng" dirty="0" err="1" smtClean="0">
                <a:solidFill>
                  <a:schemeClr val="bg1"/>
                </a:solidFill>
                <a:effectLst/>
                <a:latin typeface="Arabic Typesetting" pitchFamily="66" charset="-78"/>
                <a:cs typeface="Arabic Typesetting" pitchFamily="66" charset="-78"/>
              </a:rPr>
              <a:t>إحتكار</a:t>
            </a:r>
            <a:r>
              <a:rPr lang="ar-DZ" sz="4000" u="sng" dirty="0" smtClean="0">
                <a:solidFill>
                  <a:schemeClr val="bg1"/>
                </a:solidFill>
                <a:effectLst/>
                <a:latin typeface="Arabic Typesetting" pitchFamily="66" charset="-78"/>
                <a:cs typeface="Arabic Typesetting" pitchFamily="66" charset="-78"/>
              </a:rPr>
              <a:t> القلة:</a:t>
            </a: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يتميز بعدد قليل من العارضين لسلع متجانسة أي هناك </a:t>
            </a:r>
            <a:r>
              <a:rPr lang="ar-DZ" sz="4000" dirty="0" err="1" smtClean="0">
                <a:solidFill>
                  <a:schemeClr val="bg1"/>
                </a:solidFill>
                <a:effectLst/>
                <a:latin typeface="Arabic Typesetting" pitchFamily="66" charset="-78"/>
                <a:cs typeface="Arabic Typesetting" pitchFamily="66" charset="-78"/>
              </a:rPr>
              <a:t>إرتباط</a:t>
            </a:r>
            <a:r>
              <a:rPr lang="ar-DZ" sz="4000" dirty="0" smtClean="0">
                <a:solidFill>
                  <a:schemeClr val="bg1"/>
                </a:solidFill>
                <a:effectLst/>
                <a:latin typeface="Arabic Typesetting" pitchFamily="66" charset="-78"/>
                <a:cs typeface="Arabic Typesetting" pitchFamily="66" charset="-78"/>
              </a:rPr>
              <a:t> في سلوك </a:t>
            </a:r>
            <a:r>
              <a:rPr lang="ar-DZ" sz="4000" dirty="0" err="1" smtClean="0">
                <a:solidFill>
                  <a:schemeClr val="bg1"/>
                </a:solidFill>
                <a:effectLst/>
                <a:latin typeface="Arabic Typesetting" pitchFamily="66" charset="-78"/>
                <a:cs typeface="Arabic Typesetting" pitchFamily="66" charset="-78"/>
              </a:rPr>
              <a:t>منشأت</a:t>
            </a:r>
            <a:r>
              <a:rPr lang="ar-DZ" sz="4000" dirty="0" smtClean="0">
                <a:solidFill>
                  <a:schemeClr val="bg1"/>
                </a:solidFill>
                <a:effectLst/>
                <a:latin typeface="Arabic Typesetting" pitchFamily="66" charset="-78"/>
                <a:cs typeface="Arabic Typesetting" pitchFamily="66" charset="-78"/>
              </a:rPr>
              <a:t> فيما بينها لممارسة نفس الصناعة أو الإنتاج  .</a:t>
            </a:r>
            <a:br>
              <a:rPr lang="ar-DZ" sz="40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endParaRPr lang="fr-FR" sz="3600" dirty="0">
              <a:solidFill>
                <a:schemeClr val="bg1"/>
              </a:solidFill>
              <a:effectLst/>
              <a:latin typeface="Traditional Arabic" pitchFamily="18" charset="-78"/>
              <a:cs typeface="Traditional Arabic" pitchFamily="18" charset="-78"/>
            </a:endParaRPr>
          </a:p>
        </p:txBody>
      </p:sp>
      <p:sp>
        <p:nvSpPr>
          <p:cNvPr id="20481" name="Rectangle 1"/>
          <p:cNvSpPr>
            <a:spLocks noChangeArrowheads="1"/>
          </p:cNvSpPr>
          <p:nvPr/>
        </p:nvSpPr>
        <p:spPr bwMode="auto">
          <a:xfrm>
            <a:off x="0" y="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tab pos="319088" algn="l"/>
                <a:tab pos="430213" algn="l"/>
                <a:tab pos="3060700" algn="ctr"/>
              </a:tabLst>
            </a:pPr>
            <a:r>
              <a:rPr kumimoji="0" lang="ar-DZ" sz="2400" b="1" i="0" u="sng" strike="noStrike" cap="none" normalizeH="0" baseline="0" smtClean="0">
                <a:ln>
                  <a:noFill/>
                </a:ln>
                <a:solidFill>
                  <a:schemeClr val="tx1"/>
                </a:solidFill>
                <a:effectLst/>
                <a:latin typeface="Arabic Typesetting" pitchFamily="66" charset="-78"/>
                <a:ea typeface="Calibri" pitchFamily="34" charset="0"/>
                <a:cs typeface="Arabic Typesetting" pitchFamily="66" charset="-78"/>
              </a:rPr>
              <a:t>التجـــــارة غيــــر الشرعــــية بالأرقـــام:</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9088" algn="l"/>
                <a:tab pos="430213" algn="l"/>
                <a:tab pos="3060700" algn="ctr"/>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357166"/>
            <a:ext cx="8821644" cy="6250706"/>
          </a:xfrm>
        </p:spPr>
        <p:txBody>
          <a:bodyPr>
            <a:normAutofit/>
          </a:bodyPr>
          <a:lstStyle/>
          <a:p>
            <a:pPr algn="r" rtl="1"/>
            <a:r>
              <a:rPr lang="ar-DZ" sz="4400" u="sng" dirty="0" smtClean="0">
                <a:solidFill>
                  <a:srgbClr val="C00000"/>
                </a:solidFill>
                <a:effectLst/>
                <a:latin typeface="Arabic Typesetting" pitchFamily="66" charset="-78"/>
                <a:cs typeface="Arabic Typesetting" pitchFamily="66" charset="-78"/>
              </a:rPr>
              <a:t>4- سوق </a:t>
            </a:r>
            <a:r>
              <a:rPr lang="ar-DZ" sz="4400" u="sng" dirty="0" err="1" smtClean="0">
                <a:solidFill>
                  <a:srgbClr val="C00000"/>
                </a:solidFill>
                <a:effectLst/>
                <a:latin typeface="Arabic Typesetting" pitchFamily="66" charset="-78"/>
                <a:cs typeface="Arabic Typesetting" pitchFamily="66" charset="-78"/>
              </a:rPr>
              <a:t>إحتكار</a:t>
            </a:r>
            <a:r>
              <a:rPr lang="ar-DZ" sz="4400" u="sng" dirty="0" smtClean="0">
                <a:solidFill>
                  <a:srgbClr val="C00000"/>
                </a:solidFill>
                <a:effectLst/>
                <a:latin typeface="Arabic Typesetting" pitchFamily="66" charset="-78"/>
                <a:cs typeface="Arabic Typesetting" pitchFamily="66" charset="-78"/>
              </a:rPr>
              <a:t> القلة الغير منظم:</a:t>
            </a: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t>
            </a:r>
            <a:r>
              <a:rPr lang="ar-DZ" sz="3600" dirty="0" smtClean="0">
                <a:solidFill>
                  <a:schemeClr val="bg1"/>
                </a:solidFill>
                <a:effectLst/>
                <a:latin typeface="Arabic Typesetting" pitchFamily="66" charset="-78"/>
                <a:cs typeface="Arabic Typesetting" pitchFamily="66" charset="-78"/>
              </a:rPr>
              <a:t>يتميز بوجود عدد قليل من العارضين لا يبرمون </a:t>
            </a:r>
            <a:r>
              <a:rPr lang="ar-DZ" sz="3600" dirty="0" err="1" smtClean="0">
                <a:solidFill>
                  <a:schemeClr val="bg1"/>
                </a:solidFill>
                <a:effectLst/>
                <a:latin typeface="Arabic Typesetting" pitchFamily="66" charset="-78"/>
                <a:cs typeface="Arabic Typesetting" pitchFamily="66" charset="-78"/>
              </a:rPr>
              <a:t>إتفاق</a:t>
            </a:r>
            <a:r>
              <a:rPr lang="ar-DZ" sz="3600" dirty="0" smtClean="0">
                <a:solidFill>
                  <a:schemeClr val="bg1"/>
                </a:solidFill>
                <a:effectLst/>
                <a:latin typeface="Arabic Typesetting" pitchFamily="66" charset="-78"/>
                <a:cs typeface="Arabic Typesetting" pitchFamily="66" charset="-78"/>
              </a:rPr>
              <a:t> لتنظيم المنافسة بينهم إذ يسعى كل منتج إلى رفع السعر الذي يحقق له الأرباح المرجوة إذ هناك سوق </a:t>
            </a:r>
            <a:r>
              <a:rPr lang="ar-DZ" sz="3600" dirty="0" err="1" smtClean="0">
                <a:solidFill>
                  <a:schemeClr val="bg1"/>
                </a:solidFill>
                <a:effectLst/>
                <a:latin typeface="Arabic Typesetting" pitchFamily="66" charset="-78"/>
                <a:cs typeface="Arabic Typesetting" pitchFamily="66" charset="-78"/>
              </a:rPr>
              <a:t>الإحتكار</a:t>
            </a:r>
            <a:r>
              <a:rPr lang="ar-DZ" sz="3600" dirty="0" smtClean="0">
                <a:solidFill>
                  <a:schemeClr val="bg1"/>
                </a:solidFill>
                <a:effectLst/>
                <a:latin typeface="Arabic Typesetting" pitchFamily="66" charset="-78"/>
                <a:cs typeface="Arabic Typesetting" pitchFamily="66" charset="-78"/>
              </a:rPr>
              <a:t> الثنائي الذي يتميز بوجود منشأتين تتوليان إنتاج نوع واحد من السلع أو يكون كل منهما بديل الأخر.</a:t>
            </a:r>
            <a:r>
              <a:rPr lang="fr-FR" sz="3600" u="sng" dirty="0" smtClean="0">
                <a:solidFill>
                  <a:srgbClr val="C00000"/>
                </a:solidFill>
                <a:effectLst/>
                <a:latin typeface="Arabic Typesetting" pitchFamily="66" charset="-78"/>
                <a:cs typeface="Arabic Typesetting" pitchFamily="66" charset="-78"/>
              </a:rPr>
              <a:t/>
            </a:r>
            <a:br>
              <a:rPr lang="fr-FR" sz="3600" u="sng" dirty="0" smtClean="0">
                <a:solidFill>
                  <a:srgbClr val="C00000"/>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ســــوق </a:t>
            </a:r>
            <a:r>
              <a:rPr lang="ar-DZ" sz="3600" u="sng" dirty="0" err="1" smtClean="0">
                <a:solidFill>
                  <a:schemeClr val="bg1"/>
                </a:solidFill>
                <a:effectLst/>
                <a:latin typeface="Arabic Typesetting" pitchFamily="66" charset="-78"/>
                <a:cs typeface="Arabic Typesetting" pitchFamily="66" charset="-78"/>
              </a:rPr>
              <a:t>الإحتكار</a:t>
            </a:r>
            <a:r>
              <a:rPr lang="ar-DZ" sz="3600" u="sng" dirty="0" smtClean="0">
                <a:solidFill>
                  <a:schemeClr val="bg1"/>
                </a:solidFill>
                <a:effectLst/>
                <a:latin typeface="Arabic Typesetting" pitchFamily="66" charset="-78"/>
                <a:cs typeface="Arabic Typesetting" pitchFamily="66" charset="-78"/>
              </a:rPr>
              <a:t> التام</a:t>
            </a: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الذي يتميز بوجود عارض واحد للسلعة أي وجود </a:t>
            </a:r>
            <a:r>
              <a:rPr lang="ar-DZ" sz="3600" dirty="0" smtClean="0">
                <a:solidFill>
                  <a:srgbClr val="FF0000"/>
                </a:solidFill>
                <a:effectLst/>
                <a:latin typeface="Arabic Typesetting" pitchFamily="66" charset="-78"/>
                <a:cs typeface="Arabic Typesetting" pitchFamily="66" charset="-78"/>
              </a:rPr>
              <a:t>متدخل</a:t>
            </a:r>
            <a:r>
              <a:rPr lang="ar-DZ" sz="3600" dirty="0" smtClean="0">
                <a:solidFill>
                  <a:schemeClr val="bg1"/>
                </a:solidFill>
                <a:effectLst/>
                <a:latin typeface="Arabic Typesetting" pitchFamily="66" charset="-78"/>
                <a:cs typeface="Arabic Typesetting" pitchFamily="66" charset="-78"/>
              </a:rPr>
              <a:t> </a:t>
            </a:r>
            <a:r>
              <a:rPr lang="ar-DZ" sz="3600" dirty="0" err="1" smtClean="0">
                <a:solidFill>
                  <a:schemeClr val="bg1"/>
                </a:solidFill>
                <a:effectLst/>
                <a:latin typeface="Arabic Typesetting" pitchFamily="66" charset="-78"/>
                <a:cs typeface="Arabic Typesetting" pitchFamily="66" charset="-78"/>
              </a:rPr>
              <a:t>إقتصادي</a:t>
            </a:r>
            <a:r>
              <a:rPr lang="ar-DZ" sz="3600" dirty="0" smtClean="0">
                <a:solidFill>
                  <a:schemeClr val="bg1"/>
                </a:solidFill>
                <a:effectLst/>
                <a:latin typeface="Arabic Typesetting" pitchFamily="66" charset="-78"/>
                <a:cs typeface="Arabic Typesetting" pitchFamily="66" charset="-78"/>
              </a:rPr>
              <a:t> واحد في السوق عدم وجود بديل للسلع التي يتجنبها وجود عوائق تمنع من دخول مؤسسات جديدة للسوق. </a:t>
            </a:r>
            <a:r>
              <a:rPr lang="ar-DZ" sz="3200" dirty="0" smtClean="0">
                <a:solidFill>
                  <a:schemeClr val="bg1"/>
                </a:solidFill>
                <a:effectLst/>
                <a:latin typeface="Arabic Typesetting" pitchFamily="66" charset="-78"/>
                <a:cs typeface="Arabic Typesetting" pitchFamily="66" charset="-78"/>
              </a:rPr>
              <a:t/>
            </a:r>
            <a:br>
              <a:rPr lang="ar-DZ" sz="3200" dirty="0" smtClean="0">
                <a:solidFill>
                  <a:schemeClr val="bg1"/>
                </a:solidFill>
                <a:effectLst/>
                <a:latin typeface="Arabic Typesetting" pitchFamily="66" charset="-78"/>
                <a:cs typeface="Arabic Typesetting" pitchFamily="66" charset="-78"/>
              </a:rPr>
            </a:br>
            <a:endParaRPr lang="fr-FR" sz="3600" u="sng" dirty="0">
              <a:solidFill>
                <a:srgbClr val="C00000"/>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ersonnalisé 4">
      <a:dk1>
        <a:sysClr val="windowText" lastClr="000000"/>
      </a:dk1>
      <a:lt1>
        <a:sysClr val="window" lastClr="FFFFFF"/>
      </a:lt1>
      <a:dk2>
        <a:srgbClr val="1F497D"/>
      </a:dk2>
      <a:lt2>
        <a:srgbClr val="EEECE1"/>
      </a:lt2>
      <a:accent1>
        <a:srgbClr val="00B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13004</TotalTime>
  <Words>1667</Words>
  <Application>Microsoft Office PowerPoint</Application>
  <PresentationFormat>Affichage à l'écran (4:3)</PresentationFormat>
  <Paragraphs>116</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Apex</vt:lpstr>
      <vt:lpstr>الجمهورية الجزائرية الديمقراطية الشعبية وزارة التجارة مديرية التجارة لولاية مستغانم   </vt:lpstr>
      <vt:lpstr>خطة الدراسة</vt:lpstr>
      <vt:lpstr>مقدمــــــة:           ترتبط المنافسة إرتباطا وثيقا بالتجارة و الصناعة و حرية المؤسسات في ممارسة أنشطتها داخل السوق في إطار قانوني منظم يعمل على ترسيخ شفافية و نزاهة المعاملات والممارساتالتجارية.  فلا يتحقق الإعتراف بحرية الأنشطة التجارية و الصناعية و الخدماتية مالم يضمن حق القيام بهذه الأنشطة في نظام يسوده المزاحمة و التنافس، و هذا ما نص عليه المشرع الجزائري بوضع قوانين و أنظمة تعمل على تنظيم السوق و حماية المتعامليين الإقتصاديين فيما بينهم و حماية المستهلك. </vt:lpstr>
      <vt:lpstr>Diapositive 4</vt:lpstr>
      <vt:lpstr>Diapositive 5</vt:lpstr>
      <vt:lpstr>                                       3- المنافسة و السوق  تعريف السوق       السوق مفهوم معنوي يلتقى فيه عارضوا عوامل الإنتاج المختلفة فكل سلعة تنتج لسوق معني يتعامل بها بائعون و مشترون في السوق المعني أي هناك مشتري يرغب في إقتناء السلع و الخدمات و البائع الذي يعمل على تصريفها، إذ عرف المشرع الجزائري حسب المادة  (03 ) من الأمر رقم 03-03 المتعلق بالمنافسة الفقرة (ب) ”هو كل سوق للسلع و لخدمات المعينة بممارسات المقيدة للمنافسة و كذا تلك التي يعتبرها المستهلك مماثلة أو تعويضه لا سيما بسبب مميزاتها أو أسعارها و الإستعمال الذي خصصت له و المنطقة الجغرافية التي تعرض المؤسسات فيها السلع أو الخدمات المعنية فهذه المادة عرفت السوق على أساس طبيعة السلع المعروضة و على أساس هدف المستهلك منها:                                                   </vt:lpstr>
      <vt:lpstr>    </vt:lpstr>
      <vt:lpstr>   ب- الأسواق المختلفة بالنظر إلى درجة المنافسة: 1- سوق المنافسة الكاملة:تتميز بكثرة عدد العارضين و طالبي السلع مع التجانس في منتجات المباعة و بهذا لا يمكن التأثير في العرض و الطلب. 2- سوق المنافسة الإحتكارية: تتميز بكثرة عدد العارضين و طالبي السلع إذ يتعاملون بسلع غير متجانسة و هذا بوجود تخصص المنشأت في مجال معين و تنوع المنتوج و كثرة المنتجين إذ يصبح للمستهلك تأثير في السوق و حق في تفضيل منتجات بعض المؤسسات عن منتجات مؤسسات أخرى.     3- سوق إحتكار القلة:    يتميز بعدد قليل من العارضين لسلع متجانسة أي هناك إرتباط في سلوك منشأت فيما بينها لممارسة نفس الصناعة أو الإنتاج  .  </vt:lpstr>
      <vt:lpstr>4- سوق إحتكار القلة الغير منظم:   يتميز بوجود عدد قليل من العارضين لا يبرمون إتفاق لتنظيم المنافسة بينهم إذ يسعى كل منتج إلى رفع السعر الذي يحقق له الأرباح المرجوة إذ هناك سوق الإحتكار الثنائي الذي يتميز بوجود منشأتين تتوليان إنتاج نوع واحد من السلع أو يكون كل منهما بديل الأخر. - ســــوق الإحتكار التام    الذي يتميز بوجود عارض واحد للسلعة أي وجود متدخل إقتصادي واحد في السوق عدم وجود بديل للسلع التي يتجنبها وجود عوائق تمنع من دخول مؤسسات جديدة للسوق.  </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شكرا لحسن 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pc</cp:lastModifiedBy>
  <cp:revision>1083</cp:revision>
  <dcterms:created xsi:type="dcterms:W3CDTF">2014-09-13T16:51:51Z</dcterms:created>
  <dcterms:modified xsi:type="dcterms:W3CDTF">2018-12-25T08:13:01Z</dcterms:modified>
</cp:coreProperties>
</file>