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29"/>
  </p:notesMasterIdLst>
  <p:sldIdLst>
    <p:sldId id="306" r:id="rId2"/>
    <p:sldId id="307" r:id="rId3"/>
    <p:sldId id="390" r:id="rId4"/>
    <p:sldId id="427" r:id="rId5"/>
    <p:sldId id="428" r:id="rId6"/>
    <p:sldId id="429" r:id="rId7"/>
    <p:sldId id="430" r:id="rId8"/>
    <p:sldId id="431" r:id="rId9"/>
    <p:sldId id="432" r:id="rId10"/>
    <p:sldId id="338" r:id="rId11"/>
    <p:sldId id="365" r:id="rId12"/>
    <p:sldId id="418" r:id="rId13"/>
    <p:sldId id="419" r:id="rId14"/>
    <p:sldId id="420" r:id="rId15"/>
    <p:sldId id="421" r:id="rId16"/>
    <p:sldId id="422" r:id="rId17"/>
    <p:sldId id="433" r:id="rId18"/>
    <p:sldId id="423" r:id="rId19"/>
    <p:sldId id="426" r:id="rId20"/>
    <p:sldId id="434" r:id="rId21"/>
    <p:sldId id="435" r:id="rId22"/>
    <p:sldId id="424" r:id="rId23"/>
    <p:sldId id="409" r:id="rId24"/>
    <p:sldId id="406" r:id="rId25"/>
    <p:sldId id="417" r:id="rId26"/>
    <p:sldId id="407" r:id="rId27"/>
    <p:sldId id="387"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85" autoAdjust="0"/>
    <p:restoredTop sz="86022" autoAdjust="0"/>
  </p:normalViewPr>
  <p:slideViewPr>
    <p:cSldViewPr>
      <p:cViewPr varScale="1">
        <p:scale>
          <a:sx n="62" d="100"/>
          <a:sy n="62" d="100"/>
        </p:scale>
        <p:origin x="-1638" y="-90"/>
      </p:cViewPr>
      <p:guideLst>
        <p:guide orient="horz" pos="2160"/>
        <p:guide pos="2880"/>
      </p:guideLst>
    </p:cSldViewPr>
  </p:slideViewPr>
  <p:outlineViewPr>
    <p:cViewPr>
      <p:scale>
        <a:sx n="33" d="100"/>
        <a:sy n="33" d="100"/>
      </p:scale>
      <p:origin x="0" y="33054"/>
    </p:cViewPr>
  </p:outlineViewPr>
  <p:notesTextViewPr>
    <p:cViewPr>
      <p:scale>
        <a:sx n="100" d="100"/>
        <a:sy n="100" d="100"/>
      </p:scale>
      <p:origin x="0" y="0"/>
    </p:cViewPr>
  </p:notesTextViewPr>
  <p:sorterViewPr>
    <p:cViewPr>
      <p:scale>
        <a:sx n="66" d="100"/>
        <a:sy n="66" d="100"/>
      </p:scale>
      <p:origin x="0" y="1338"/>
    </p:cViewPr>
  </p:sorterViewPr>
  <p:notesViewPr>
    <p:cSldViewPr>
      <p:cViewPr varScale="1">
        <p:scale>
          <a:sx n="52" d="100"/>
          <a:sy n="52" d="100"/>
        </p:scale>
        <p:origin x="-2844"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7281D-BBCB-4CA7-9B3F-47F7E83AEB50}" type="datetimeFigureOut">
              <a:rPr lang="fr-FR" smtClean="0"/>
              <a:pPr/>
              <a:t>17/09/2019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0BDCD6-6AAF-4E93-9484-3F106FC4C6BB}"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1"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Cliquez pour modifier le style du titre</a:t>
            </a:r>
            <a:endParaRPr kumimoji="0" lang="en-US"/>
          </a:p>
        </p:txBody>
      </p:sp>
      <p:sp>
        <p:nvSpPr>
          <p:cNvPr id="28" name="Espace réservé de la date 27"/>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a:lstStyle/>
          <a:p>
            <a:fld id="{69B5685B-834F-4BD8-8452-CF16C6560B05}" type="slidenum">
              <a:rPr lang="fr-FR" smtClean="0"/>
              <a:pPr/>
              <a:t>‹N°›</a:t>
            </a:fld>
            <a:endParaRPr lang="fr-FR"/>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600200" y="2507787"/>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7924800" y="6416676"/>
            <a:ext cx="762000" cy="365125"/>
          </a:xfrm>
        </p:spPr>
        <p:txBody>
          <a:bodyPr/>
          <a:lstStyle/>
          <a:p>
            <a:fld id="{69B5685B-834F-4BD8-8452-CF16C6560B0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1"/>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1" y="1535113"/>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1535113"/>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1" y="2362201"/>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6" y="2362201"/>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1" y="1524001"/>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273051"/>
            <a:ext cx="5111751"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A6A20D5-E943-4732-B1CD-0AF1EDF67378}" type="datetimeFigureOut">
              <a:rPr lang="fr-FR" smtClean="0"/>
              <a:pPr/>
              <a:t>17/09/2019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9B5685B-834F-4BD8-8452-CF16C6560B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6"/>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A6A20D5-E943-4732-B1CD-0AF1EDF67378}" type="datetimeFigureOut">
              <a:rPr lang="fr-FR" smtClean="0"/>
              <a:pPr/>
              <a:t>17/09/2019</a:t>
            </a:fld>
            <a:endParaRPr lang="fr-FR"/>
          </a:p>
        </p:txBody>
      </p:sp>
      <p:sp>
        <p:nvSpPr>
          <p:cNvPr id="3" name="Espace réservé du pied de page 2"/>
          <p:cNvSpPr>
            <a:spLocks noGrp="1"/>
          </p:cNvSpPr>
          <p:nvPr>
            <p:ph type="ftr" sz="quarter" idx="3"/>
          </p:nvPr>
        </p:nvSpPr>
        <p:spPr>
          <a:xfrm>
            <a:off x="3124200" y="6416676"/>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r-FR"/>
          </a:p>
        </p:txBody>
      </p:sp>
      <p:sp>
        <p:nvSpPr>
          <p:cNvPr id="23" name="Espace réservé du numéro de diapositive 22"/>
          <p:cNvSpPr>
            <a:spLocks noGrp="1"/>
          </p:cNvSpPr>
          <p:nvPr>
            <p:ph type="sldNum" sz="quarter" idx="4"/>
          </p:nvPr>
        </p:nvSpPr>
        <p:spPr>
          <a:xfrm>
            <a:off x="7924800" y="6416676"/>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9B5685B-834F-4BD8-8452-CF16C6560B05}"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3.bp.blogspot.com/-MRZ-8_LE2w8/UhS3VANwnnI/AAAAAAAAATE/Mv5iWm6J_R8/s1600/url-35.jpeg"/>
          <p:cNvPicPr>
            <a:picLocks noChangeAspect="1" noChangeArrowheads="1"/>
          </p:cNvPicPr>
          <p:nvPr/>
        </p:nvPicPr>
        <p:blipFill>
          <a:blip r:embed="rId2" cstate="print">
            <a:duotone>
              <a:schemeClr val="accent5">
                <a:shade val="45000"/>
                <a:satMod val="135000"/>
              </a:schemeClr>
              <a:prstClr val="white"/>
            </a:duotone>
          </a:blip>
          <a:srcRect/>
          <a:stretch>
            <a:fillRect/>
          </a:stretch>
        </p:blipFill>
        <p:spPr bwMode="auto">
          <a:xfrm>
            <a:off x="0" y="-642966"/>
            <a:ext cx="9192925" cy="7218562"/>
          </a:xfrm>
          <a:prstGeom prst="rect">
            <a:avLst/>
          </a:prstGeom>
          <a:ln w="228600" cap="sq" cmpd="thickThin">
            <a:solidFill>
              <a:srgbClr val="000000"/>
            </a:solidFill>
            <a:prstDash val="solid"/>
            <a:miter lim="800000"/>
          </a:ln>
          <a:effectLst>
            <a:innerShdw blurRad="76200">
              <a:srgbClr val="000000"/>
            </a:innerShdw>
          </a:effectLst>
        </p:spPr>
      </p:pic>
      <p:sp>
        <p:nvSpPr>
          <p:cNvPr id="2" name="Titre 1"/>
          <p:cNvSpPr>
            <a:spLocks noGrp="1"/>
          </p:cNvSpPr>
          <p:nvPr>
            <p:ph type="title"/>
          </p:nvPr>
        </p:nvSpPr>
        <p:spPr>
          <a:xfrm>
            <a:off x="571472" y="-357214"/>
            <a:ext cx="8229600" cy="1143000"/>
          </a:xfrm>
        </p:spPr>
        <p:txBody>
          <a:bodyPr>
            <a:normAutofit fontScale="90000"/>
          </a:bodyPr>
          <a:lstStyle/>
          <a:p>
            <a:pPr rtl="1"/>
            <a:r>
              <a:rPr lang="ar-DZ" sz="2700" dirty="0" smtClean="0">
                <a:solidFill>
                  <a:schemeClr val="bg1"/>
                </a:solidFill>
                <a:effectLst/>
              </a:rPr>
              <a:t>الجمهورية الجزائرية الديمقراطية الشعبية</a:t>
            </a:r>
            <a:br>
              <a:rPr lang="ar-DZ" sz="2700" dirty="0" smtClean="0">
                <a:solidFill>
                  <a:schemeClr val="bg1"/>
                </a:solidFill>
                <a:effectLst/>
              </a:rPr>
            </a:br>
            <a:r>
              <a:rPr lang="ar-DZ" sz="2700" dirty="0" smtClean="0">
                <a:solidFill>
                  <a:schemeClr val="bg1"/>
                </a:solidFill>
                <a:effectLst/>
              </a:rPr>
              <a:t>وزارة التجارة</a:t>
            </a:r>
            <a:r>
              <a:rPr lang="ar-DZ" sz="2800" b="0" dirty="0" smtClean="0">
                <a:solidFill>
                  <a:schemeClr val="bg1"/>
                </a:solidFill>
                <a:effectLst/>
              </a:rPr>
              <a:t/>
            </a:r>
            <a:br>
              <a:rPr lang="ar-DZ" sz="2800" b="0" dirty="0" smtClean="0">
                <a:solidFill>
                  <a:schemeClr val="bg1"/>
                </a:solidFill>
                <a:effectLst/>
              </a:rPr>
            </a:br>
            <a:r>
              <a:rPr lang="ar-DZ" sz="2800" dirty="0" smtClean="0">
                <a:solidFill>
                  <a:schemeClr val="bg1"/>
                </a:solidFill>
                <a:effectLst/>
              </a:rPr>
              <a:t>مديرية التجارة لولاية </a:t>
            </a:r>
            <a:r>
              <a:rPr lang="ar-DZ" sz="2800" dirty="0" err="1" smtClean="0">
                <a:solidFill>
                  <a:schemeClr val="bg1"/>
                </a:solidFill>
                <a:effectLst/>
              </a:rPr>
              <a:t>مستغانم</a:t>
            </a:r>
            <a:r>
              <a:rPr lang="ar-DZ" sz="2800" dirty="0" smtClean="0">
                <a:solidFill>
                  <a:schemeClr val="bg1"/>
                </a:solidFill>
                <a:effectLst/>
              </a:rPr>
              <a:t>   </a:t>
            </a:r>
            <a:endParaRPr lang="fr-FR" sz="2800" dirty="0">
              <a:solidFill>
                <a:schemeClr val="bg1"/>
              </a:solidFill>
              <a:effectLst/>
            </a:endParaRPr>
          </a:p>
        </p:txBody>
      </p:sp>
      <p:sp>
        <p:nvSpPr>
          <p:cNvPr id="10" name="Espace réservé du contenu 9"/>
          <p:cNvSpPr>
            <a:spLocks noGrp="1"/>
          </p:cNvSpPr>
          <p:nvPr>
            <p:ph idx="1"/>
          </p:nvPr>
        </p:nvSpPr>
        <p:spPr>
          <a:xfrm>
            <a:off x="571472" y="928670"/>
            <a:ext cx="8229600" cy="5257800"/>
          </a:xfrm>
        </p:spPr>
        <p:txBody>
          <a:bodyPr/>
          <a:lstStyle/>
          <a:p>
            <a:pPr algn="r" rtl="1">
              <a:buNone/>
            </a:pPr>
            <a:r>
              <a:rPr lang="ar-DZ" sz="2400" dirty="0" smtClean="0">
                <a:solidFill>
                  <a:schemeClr val="bg1"/>
                </a:solidFill>
              </a:rPr>
              <a:t>مصلحة مراقبة الممارسات التجارية و المضادة للمنافسة</a:t>
            </a:r>
          </a:p>
          <a:p>
            <a:pPr algn="r" rtl="1">
              <a:buNone/>
            </a:pPr>
            <a:r>
              <a:rPr lang="ar-DZ" sz="2400" dirty="0" smtClean="0">
                <a:solidFill>
                  <a:schemeClr val="bg1"/>
                </a:solidFill>
              </a:rPr>
              <a:t>   مكتب الممارسات  </a:t>
            </a:r>
            <a:r>
              <a:rPr lang="ar-DZ" sz="2400" dirty="0" err="1" smtClean="0">
                <a:solidFill>
                  <a:schemeClr val="bg1"/>
                </a:solidFill>
              </a:rPr>
              <a:t>االمضادة</a:t>
            </a:r>
            <a:r>
              <a:rPr lang="ar-DZ" sz="2400" dirty="0" smtClean="0">
                <a:solidFill>
                  <a:schemeClr val="bg1"/>
                </a:solidFill>
              </a:rPr>
              <a:t> للمنافسة</a:t>
            </a:r>
          </a:p>
          <a:p>
            <a:pPr algn="r" rtl="1">
              <a:buNone/>
            </a:pPr>
            <a:endParaRPr lang="fr-FR"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a:p>
            <a:pPr algn="r" rtl="1">
              <a:buNone/>
            </a:pPr>
            <a:endParaRPr lang="ar-DZ" dirty="0" smtClean="0">
              <a:solidFill>
                <a:schemeClr val="bg1"/>
              </a:solidFill>
            </a:endParaRPr>
          </a:p>
        </p:txBody>
      </p:sp>
      <p:pic>
        <p:nvPicPr>
          <p:cNvPr id="1034" name="Picture 10" descr="https://upload.wikimedia.org/wikipedia/commons/thumb/7/77/Flag_of_Algeria.svg/280px-Flag_of_Algeria.svg.png"/>
          <p:cNvPicPr>
            <a:picLocks noChangeAspect="1" noChangeArrowheads="1"/>
          </p:cNvPicPr>
          <p:nvPr/>
        </p:nvPicPr>
        <p:blipFill>
          <a:blip r:embed="rId3" cstate="print"/>
          <a:srcRect/>
          <a:stretch>
            <a:fillRect/>
          </a:stretch>
        </p:blipFill>
        <p:spPr bwMode="auto">
          <a:xfrm>
            <a:off x="0" y="0"/>
            <a:ext cx="1656000" cy="1105968"/>
          </a:xfrm>
          <a:prstGeom prst="rect">
            <a:avLst/>
          </a:prstGeom>
          <a:ln>
            <a:noFill/>
          </a:ln>
          <a:effectLst>
            <a:softEdge rad="112500"/>
          </a:effectLst>
        </p:spPr>
      </p:pic>
      <p:sp>
        <p:nvSpPr>
          <p:cNvPr id="8" name="Ellipse 7"/>
          <p:cNvSpPr/>
          <p:nvPr/>
        </p:nvSpPr>
        <p:spPr>
          <a:xfrm>
            <a:off x="0" y="2428868"/>
            <a:ext cx="88204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800" b="1" dirty="0" smtClean="0">
                <a:solidFill>
                  <a:schemeClr val="bg1"/>
                </a:solidFill>
                <a:latin typeface="Andalus" pitchFamily="18" charset="-78"/>
                <a:cs typeface="Andalus" pitchFamily="18" charset="-78"/>
              </a:rPr>
              <a:t>آليات حماية المنافسة في السوق</a:t>
            </a:r>
          </a:p>
        </p:txBody>
      </p:sp>
      <p:sp>
        <p:nvSpPr>
          <p:cNvPr id="7" name="Ruban courbé vers le bas 6"/>
          <p:cNvSpPr/>
          <p:nvPr/>
        </p:nvSpPr>
        <p:spPr>
          <a:xfrm>
            <a:off x="2786050" y="5786454"/>
            <a:ext cx="3585579" cy="571504"/>
          </a:xfrm>
          <a:prstGeom prst="ellipseRibbon">
            <a:avLst>
              <a:gd name="adj1" fmla="val 0"/>
              <a:gd name="adj2" fmla="val 47968"/>
              <a:gd name="adj3"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يوم 2019/09/18</a:t>
            </a:r>
            <a:endParaRPr lang="fr-FR" dirty="0"/>
          </a:p>
        </p:txBody>
      </p:sp>
      <p:sp>
        <p:nvSpPr>
          <p:cNvPr id="9" name="ZoneTexte 8"/>
          <p:cNvSpPr txBox="1"/>
          <p:nvPr/>
        </p:nvSpPr>
        <p:spPr>
          <a:xfrm>
            <a:off x="6084168" y="5229200"/>
            <a:ext cx="2592288" cy="369332"/>
          </a:xfrm>
          <a:prstGeom prst="rect">
            <a:avLst/>
          </a:prstGeom>
          <a:noFill/>
        </p:spPr>
        <p:txBody>
          <a:bodyPr wrap="square" rtlCol="0">
            <a:spAutoFit/>
          </a:bodyPr>
          <a:lstStyle/>
          <a:p>
            <a:r>
              <a:rPr lang="ar-DZ" dirty="0" smtClean="0"/>
              <a:t>  </a:t>
            </a:r>
            <a:endParaRPr lang="fr-FR" dirty="0"/>
          </a:p>
        </p:txBody>
      </p:sp>
      <p:sp>
        <p:nvSpPr>
          <p:cNvPr id="11" name="ZoneTexte 10"/>
          <p:cNvSpPr txBox="1"/>
          <p:nvPr/>
        </p:nvSpPr>
        <p:spPr>
          <a:xfrm>
            <a:off x="6429388" y="4500570"/>
            <a:ext cx="2428892" cy="1200329"/>
          </a:xfrm>
          <a:prstGeom prst="rect">
            <a:avLst/>
          </a:prstGeom>
          <a:noFill/>
        </p:spPr>
        <p:txBody>
          <a:bodyPr wrap="square" rtlCol="0">
            <a:spAutoFit/>
          </a:bodyPr>
          <a:lstStyle/>
          <a:p>
            <a:pPr algn="r" rtl="1"/>
            <a:r>
              <a:rPr lang="ar-DZ" b="1" dirty="0" smtClean="0">
                <a:solidFill>
                  <a:schemeClr val="bg1"/>
                </a:solidFill>
              </a:rPr>
              <a:t>     من إعداد:      </a:t>
            </a:r>
          </a:p>
          <a:p>
            <a:r>
              <a:rPr lang="ar-DZ" b="1" dirty="0" err="1" smtClean="0">
                <a:solidFill>
                  <a:schemeClr val="bg1"/>
                </a:solidFill>
              </a:rPr>
              <a:t>حيرش</a:t>
            </a:r>
            <a:r>
              <a:rPr lang="ar-DZ" b="1" dirty="0" smtClean="0"/>
              <a:t> </a:t>
            </a:r>
            <a:r>
              <a:rPr lang="ar-DZ" b="1" dirty="0" err="1" smtClean="0">
                <a:solidFill>
                  <a:schemeClr val="bg1"/>
                </a:solidFill>
              </a:rPr>
              <a:t>مختارية</a:t>
            </a:r>
            <a:r>
              <a:rPr lang="ar-DZ" b="1" dirty="0" smtClean="0">
                <a:solidFill>
                  <a:schemeClr val="bg1"/>
                </a:solidFill>
              </a:rPr>
              <a:t>               </a:t>
            </a:r>
          </a:p>
          <a:p>
            <a:pPr algn="r" rtl="1"/>
            <a:r>
              <a:rPr lang="ar-DZ" b="1" dirty="0" smtClean="0">
                <a:solidFill>
                  <a:schemeClr val="bg1"/>
                </a:solidFill>
              </a:rPr>
              <a:t>     </a:t>
            </a:r>
            <a:r>
              <a:rPr lang="ar-DZ" b="1" dirty="0" err="1" smtClean="0">
                <a:solidFill>
                  <a:schemeClr val="bg1"/>
                </a:solidFill>
              </a:rPr>
              <a:t>بلقاسم</a:t>
            </a:r>
            <a:r>
              <a:rPr lang="ar-DZ" b="1" dirty="0" smtClean="0">
                <a:solidFill>
                  <a:schemeClr val="bg1"/>
                </a:solidFill>
              </a:rPr>
              <a:t> محمــد </a:t>
            </a:r>
          </a:p>
          <a:p>
            <a:pPr algn="r" rtl="1"/>
            <a:r>
              <a:rPr lang="ar-DZ" b="1" dirty="0" smtClean="0">
                <a:solidFill>
                  <a:schemeClr val="bg1"/>
                </a:solidFill>
              </a:rPr>
              <a:t>     </a:t>
            </a:r>
            <a:endParaRPr lang="fr-FR"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571480"/>
            <a:ext cx="8607330" cy="5953864"/>
          </a:xfrm>
        </p:spPr>
        <p:txBody>
          <a:bodyPr>
            <a:normAutofit fontScale="90000"/>
          </a:bodyPr>
          <a:lstStyle/>
          <a:p>
            <a:pPr algn="r" rtl="1"/>
            <a:r>
              <a:rPr lang="ar-DZ" sz="3600" dirty="0" smtClean="0">
                <a:solidFill>
                  <a:srgbClr val="111111"/>
                </a:solidFill>
                <a:latin typeface="Arabic Typesetting" pitchFamily="66" charset="-78"/>
                <a:cs typeface="Arabic Typesetting" pitchFamily="66" charset="-78"/>
              </a:rPr>
              <a:t/>
            </a:r>
            <a:br>
              <a:rPr lang="ar-DZ" sz="3600" dirty="0" smtClean="0">
                <a:solidFill>
                  <a:srgbClr val="111111"/>
                </a:solidFill>
                <a:latin typeface="Arabic Typesetting" pitchFamily="66" charset="-78"/>
                <a:cs typeface="Arabic Typesetting" pitchFamily="66" charset="-78"/>
              </a:rPr>
            </a:br>
            <a:r>
              <a:rPr lang="ar-DZ" sz="3200" dirty="0" smtClean="0">
                <a:solidFill>
                  <a:srgbClr val="C00000"/>
                </a:solidFill>
                <a:latin typeface="Titr" pitchFamily="2" charset="-78"/>
                <a:cs typeface="Titr" pitchFamily="2" charset="-78"/>
              </a:rPr>
              <a:t>-</a:t>
            </a:r>
            <a:br>
              <a:rPr lang="ar-DZ" sz="3200" dirty="0" smtClean="0">
                <a:solidFill>
                  <a:srgbClr val="C00000"/>
                </a:solidFill>
                <a:latin typeface="Titr" pitchFamily="2" charset="-78"/>
                <a:cs typeface="Titr" pitchFamily="2" charset="-78"/>
              </a:rPr>
            </a:br>
            <a:r>
              <a:rPr lang="ar-DZ" sz="3200" dirty="0" smtClean="0">
                <a:solidFill>
                  <a:srgbClr val="C00000"/>
                </a:solidFill>
                <a:latin typeface="Titr" pitchFamily="2" charset="-78"/>
                <a:cs typeface="Titr" pitchFamily="2" charset="-78"/>
              </a:rPr>
              <a:t/>
            </a:r>
            <a:br>
              <a:rPr lang="ar-DZ" sz="3200" dirty="0" smtClean="0">
                <a:solidFill>
                  <a:srgbClr val="C00000"/>
                </a:solidFill>
                <a:latin typeface="Titr" pitchFamily="2" charset="-78"/>
                <a:cs typeface="Titr" pitchFamily="2" charset="-78"/>
              </a:rPr>
            </a:br>
            <a:r>
              <a:rPr lang="ar-DZ" sz="3200" dirty="0" smtClean="0">
                <a:solidFill>
                  <a:srgbClr val="C00000"/>
                </a:solidFill>
                <a:latin typeface="Titr" pitchFamily="2" charset="-78"/>
                <a:cs typeface="Titr" pitchFamily="2" charset="-78"/>
              </a:rPr>
              <a:t/>
            </a:r>
            <a:br>
              <a:rPr lang="ar-DZ" sz="3200" dirty="0" smtClean="0">
                <a:solidFill>
                  <a:srgbClr val="C00000"/>
                </a:solidFill>
                <a:latin typeface="Titr" pitchFamily="2" charset="-78"/>
                <a:cs typeface="Titr" pitchFamily="2" charset="-78"/>
              </a:rPr>
            </a:br>
            <a:r>
              <a:rPr lang="ar-DZ" sz="3200" dirty="0" smtClean="0">
                <a:solidFill>
                  <a:srgbClr val="C00000"/>
                </a:solidFill>
                <a:latin typeface="Titr" pitchFamily="2" charset="-78"/>
                <a:cs typeface="Titr" pitchFamily="2" charset="-78"/>
              </a:rPr>
              <a:t>2-  </a:t>
            </a:r>
            <a:r>
              <a:rPr lang="ar-DZ" sz="3100" u="sng" dirty="0" smtClean="0">
                <a:solidFill>
                  <a:srgbClr val="C00000"/>
                </a:solidFill>
                <a:effectLst/>
                <a:latin typeface="Titr" pitchFamily="2" charset="-78"/>
                <a:cs typeface="Titr" pitchFamily="2" charset="-78"/>
              </a:rPr>
              <a:t>التعسف</a:t>
            </a:r>
            <a:r>
              <a:rPr lang="ar-SA" sz="3100" u="sng" dirty="0" smtClean="0">
                <a:solidFill>
                  <a:srgbClr val="C00000"/>
                </a:solidFill>
                <a:effectLst/>
                <a:latin typeface="Titr" pitchFamily="2" charset="-78"/>
                <a:cs typeface="Titr" pitchFamily="2" charset="-78"/>
              </a:rPr>
              <a:t> في استغلال </a:t>
            </a:r>
            <a:r>
              <a:rPr lang="ar-SA" sz="3100" u="sng" dirty="0" smtClean="0">
                <a:solidFill>
                  <a:srgbClr val="C00000"/>
                </a:solidFill>
                <a:effectLst/>
                <a:latin typeface="Titr" pitchFamily="2" charset="-78"/>
                <a:cs typeface="Titr" pitchFamily="2" charset="-78"/>
              </a:rPr>
              <a:t>وضعية</a:t>
            </a:r>
            <a:r>
              <a:rPr lang="ar-DZ" sz="3100" u="sng" dirty="0" smtClean="0">
                <a:solidFill>
                  <a:srgbClr val="C00000"/>
                </a:solidFill>
                <a:effectLst/>
                <a:latin typeface="Titr" pitchFamily="2" charset="-78"/>
                <a:cs typeface="Titr" pitchFamily="2" charset="-78"/>
              </a:rPr>
              <a:t> الهيمنة</a:t>
            </a:r>
            <a:r>
              <a:rPr lang="ar-DZ" sz="3100" dirty="0" smtClean="0">
                <a:solidFill>
                  <a:srgbClr val="C00000"/>
                </a:solidFill>
                <a:latin typeface="Titr" pitchFamily="2" charset="-78"/>
                <a:cs typeface="Titr" pitchFamily="2" charset="-78"/>
              </a:rPr>
              <a:t/>
            </a:r>
            <a:br>
              <a:rPr lang="ar-DZ" sz="3100" dirty="0" smtClean="0">
                <a:solidFill>
                  <a:srgbClr val="C00000"/>
                </a:solidFill>
                <a:latin typeface="Titr" pitchFamily="2" charset="-78"/>
                <a:cs typeface="Titr" pitchFamily="2" charset="-78"/>
              </a:rPr>
            </a:br>
            <a:r>
              <a:rPr lang="ar-SA" sz="3100" dirty="0" smtClean="0">
                <a:solidFill>
                  <a:srgbClr val="111111"/>
                </a:solidFill>
                <a:latin typeface="Titr" pitchFamily="2" charset="-78"/>
                <a:cs typeface="Titr" pitchFamily="2" charset="-78"/>
              </a:rPr>
              <a:t>وهي الأفعال أو الممارسات التي من خلال تمارس مؤسسة ما بصفتها مهيمنة أو محتكرة </a:t>
            </a:r>
            <a:r>
              <a:rPr lang="ar-SA" sz="3100" dirty="0" smtClean="0">
                <a:solidFill>
                  <a:srgbClr val="111111"/>
                </a:solidFill>
                <a:latin typeface="Titr" pitchFamily="2" charset="-78"/>
                <a:cs typeface="Titr" pitchFamily="2" charset="-78"/>
              </a:rPr>
              <a:t>للسوق</a:t>
            </a:r>
            <a:r>
              <a:rPr lang="ar-DZ" sz="3100" dirty="0" smtClean="0">
                <a:solidFill>
                  <a:srgbClr val="111111"/>
                </a:solidFill>
                <a:latin typeface="Titr" pitchFamily="2" charset="-78"/>
                <a:cs typeface="Titr" pitchFamily="2" charset="-78"/>
              </a:rPr>
              <a:t> </a:t>
            </a:r>
            <a:r>
              <a:rPr lang="ar-SA" sz="3100" dirty="0" smtClean="0">
                <a:solidFill>
                  <a:srgbClr val="111111"/>
                </a:solidFill>
                <a:latin typeface="Titr" pitchFamily="2" charset="-78"/>
                <a:cs typeface="Titr" pitchFamily="2" charset="-78"/>
              </a:rPr>
              <a:t>أو لجزء منه تعسفا قصد</a:t>
            </a:r>
            <a:r>
              <a:rPr lang="ar-DZ" sz="3100" dirty="0" smtClean="0">
                <a:solidFill>
                  <a:srgbClr val="111111"/>
                </a:solidFill>
                <a:latin typeface="Titr" pitchFamily="2" charset="-78"/>
                <a:cs typeface="Titr" pitchFamily="2" charset="-78"/>
              </a:rPr>
              <a:t> </a:t>
            </a:r>
            <a:r>
              <a:rPr lang="ar-SA" sz="3100" dirty="0" smtClean="0">
                <a:solidFill>
                  <a:srgbClr val="111111"/>
                </a:solidFill>
                <a:latin typeface="Titr" pitchFamily="2" charset="-78"/>
                <a:cs typeface="Titr" pitchFamily="2" charset="-78"/>
              </a:rPr>
              <a:t>:</a:t>
            </a:r>
            <a:r>
              <a:rPr lang="fr-FR" sz="3100" dirty="0" smtClean="0"/>
              <a:t/>
            </a:r>
            <a:br>
              <a:rPr lang="fr-FR" sz="3100" dirty="0" smtClean="0"/>
            </a:br>
            <a:r>
              <a:rPr lang="ar-DZ" sz="3100" dirty="0" smtClean="0"/>
              <a:t>1</a:t>
            </a:r>
            <a:r>
              <a:rPr lang="ar-DZ" sz="3100" dirty="0" smtClean="0">
                <a:solidFill>
                  <a:srgbClr val="111111"/>
                </a:solidFill>
                <a:latin typeface="Arabic Typesetting" pitchFamily="66" charset="-78"/>
                <a:cs typeface="Arabic Typesetting" pitchFamily="66" charset="-78"/>
              </a:rPr>
              <a:t>- </a:t>
            </a:r>
            <a:r>
              <a:rPr lang="ar-DZ" sz="3100" dirty="0" err="1" smtClean="0">
                <a:solidFill>
                  <a:srgbClr val="111111"/>
                </a:solidFill>
                <a:latin typeface="Arabic Typesetting" pitchFamily="66" charset="-78"/>
                <a:cs typeface="Arabic Typesetting" pitchFamily="66" charset="-78"/>
              </a:rPr>
              <a:t>ا</a:t>
            </a:r>
            <a:r>
              <a:rPr lang="ar-SA" sz="3100" dirty="0" smtClean="0">
                <a:solidFill>
                  <a:srgbClr val="111111"/>
                </a:solidFill>
                <a:latin typeface="Arabic Typesetting" pitchFamily="66" charset="-78"/>
                <a:cs typeface="Arabic Typesetting" pitchFamily="66" charset="-78"/>
              </a:rPr>
              <a:t>لحد من الدخول </a:t>
            </a:r>
            <a:r>
              <a:rPr lang="ar-DZ" sz="3100" dirty="0" smtClean="0">
                <a:solidFill>
                  <a:srgbClr val="111111"/>
                </a:solidFill>
                <a:latin typeface="Arabic Typesetting" pitchFamily="66" charset="-78"/>
                <a:cs typeface="Arabic Typesetting" pitchFamily="66" charset="-78"/>
              </a:rPr>
              <a:t>إل</a:t>
            </a:r>
            <a:r>
              <a:rPr lang="ar-SA" sz="3100" dirty="0" smtClean="0">
                <a:solidFill>
                  <a:srgbClr val="111111"/>
                </a:solidFill>
                <a:latin typeface="Arabic Typesetting" pitchFamily="66" charset="-78"/>
                <a:cs typeface="Arabic Typesetting" pitchFamily="66" charset="-78"/>
              </a:rPr>
              <a:t>ى السوق أو ممارس</a:t>
            </a:r>
            <a:r>
              <a:rPr lang="ar-DZ" sz="3100" dirty="0" smtClean="0">
                <a:solidFill>
                  <a:srgbClr val="111111"/>
                </a:solidFill>
                <a:latin typeface="Arabic Typesetting" pitchFamily="66" charset="-78"/>
                <a:cs typeface="Arabic Typesetting" pitchFamily="66" charset="-78"/>
              </a:rPr>
              <a:t>ة</a:t>
            </a:r>
            <a:r>
              <a:rPr lang="ar-SA" sz="3100" dirty="0" smtClean="0">
                <a:solidFill>
                  <a:srgbClr val="111111"/>
                </a:solidFill>
                <a:latin typeface="Arabic Typesetting" pitchFamily="66" charset="-78"/>
                <a:cs typeface="Arabic Typesetting" pitchFamily="66" charset="-78"/>
              </a:rPr>
              <a:t> النشاط التجاري</a:t>
            </a:r>
            <a:r>
              <a:rPr lang="ar-DZ" sz="3100" dirty="0" smtClean="0">
                <a:solidFill>
                  <a:srgbClr val="111111"/>
                </a:solidFill>
                <a:latin typeface="Arabic Typesetting" pitchFamily="66" charset="-78"/>
                <a:cs typeface="Arabic Typesetting" pitchFamily="66" charset="-78"/>
              </a:rPr>
              <a:t/>
            </a:r>
            <a:br>
              <a:rPr lang="ar-DZ" sz="3100" dirty="0" smtClean="0">
                <a:solidFill>
                  <a:srgbClr val="111111"/>
                </a:solidFill>
                <a:latin typeface="Arabic Typesetting" pitchFamily="66" charset="-78"/>
                <a:cs typeface="Arabic Typesetting" pitchFamily="66" charset="-78"/>
              </a:rPr>
            </a:br>
            <a:r>
              <a:rPr lang="ar-DZ" sz="3100" dirty="0" smtClean="0">
                <a:solidFill>
                  <a:srgbClr val="111111"/>
                </a:solidFill>
                <a:latin typeface="Arabic Typesetting" pitchFamily="66" charset="-78"/>
                <a:cs typeface="Arabic Typesetting" pitchFamily="66" charset="-78"/>
              </a:rPr>
              <a:t>2- </a:t>
            </a:r>
            <a:r>
              <a:rPr lang="ar-SA" sz="3100" dirty="0" smtClean="0">
                <a:solidFill>
                  <a:srgbClr val="111111"/>
                </a:solidFill>
                <a:latin typeface="Arabic Typesetting" pitchFamily="66" charset="-78"/>
                <a:cs typeface="Arabic Typesetting" pitchFamily="66" charset="-78"/>
              </a:rPr>
              <a:t>عرقلة تحديد الأسعار حسب قواعد السوق بالتشجيع المصطنع لارتفاعها أو تخفيضها</a:t>
            </a:r>
            <a:r>
              <a:rPr lang="fr-FR" sz="3100" spc="-100" dirty="0" smtClean="0">
                <a:solidFill>
                  <a:srgbClr val="C00000"/>
                </a:solidFill>
                <a:latin typeface="Titr" pitchFamily="2" charset="-78"/>
                <a:cs typeface="Titr" pitchFamily="2" charset="-78"/>
              </a:rPr>
              <a:t/>
            </a:r>
            <a:br>
              <a:rPr lang="fr-FR" sz="3100" spc="-100" dirty="0" smtClean="0">
                <a:solidFill>
                  <a:srgbClr val="C00000"/>
                </a:solidFill>
                <a:latin typeface="Titr" pitchFamily="2" charset="-78"/>
                <a:cs typeface="Titr" pitchFamily="2" charset="-78"/>
              </a:rPr>
            </a:br>
            <a:r>
              <a:rPr lang="ar-DZ" sz="3100" spc="-100" dirty="0" smtClean="0">
                <a:solidFill>
                  <a:srgbClr val="C00000"/>
                </a:solidFill>
                <a:latin typeface="Titr" pitchFamily="2" charset="-78"/>
                <a:cs typeface="Titr" pitchFamily="2" charset="-78"/>
              </a:rPr>
              <a:t>3- </a:t>
            </a:r>
            <a:r>
              <a:rPr lang="ar-SA" sz="3100" dirty="0" smtClean="0">
                <a:solidFill>
                  <a:srgbClr val="111111"/>
                </a:solidFill>
                <a:latin typeface="Arabic Typesetting" pitchFamily="66" charset="-78"/>
                <a:cs typeface="Arabic Typesetting" pitchFamily="66" charset="-78"/>
              </a:rPr>
              <a:t>تقليص أو مراقبة الإنتاج أو منافذ التسويق أو </a:t>
            </a:r>
            <a:r>
              <a:rPr lang="ar-SA" sz="3100" dirty="0" err="1" smtClean="0">
                <a:solidFill>
                  <a:srgbClr val="111111"/>
                </a:solidFill>
                <a:latin typeface="Arabic Typesetting" pitchFamily="66" charset="-78"/>
                <a:cs typeface="Arabic Typesetting" pitchFamily="66" charset="-78"/>
              </a:rPr>
              <a:t>الإستثمارات</a:t>
            </a:r>
            <a:r>
              <a:rPr lang="ar-SA" sz="3100" dirty="0" smtClean="0">
                <a:solidFill>
                  <a:srgbClr val="111111"/>
                </a:solidFill>
                <a:latin typeface="Arabic Typesetting" pitchFamily="66" charset="-78"/>
                <a:cs typeface="Arabic Typesetting" pitchFamily="66" charset="-78"/>
              </a:rPr>
              <a:t> أو التطور التقني</a:t>
            </a:r>
            <a:r>
              <a:rPr lang="ar-DZ" sz="3100" dirty="0" smtClean="0">
                <a:solidFill>
                  <a:srgbClr val="111111"/>
                </a:solidFill>
                <a:latin typeface="Titr" pitchFamily="2" charset="-78"/>
                <a:cs typeface="Titr" pitchFamily="2" charset="-78"/>
              </a:rPr>
              <a:t>	</a:t>
            </a:r>
            <a:r>
              <a:rPr lang="fr-FR" sz="3100" dirty="0" smtClean="0">
                <a:solidFill>
                  <a:srgbClr val="111111"/>
                </a:solidFill>
                <a:latin typeface="Titr" pitchFamily="2" charset="-78"/>
                <a:cs typeface="Titr" pitchFamily="2" charset="-78"/>
              </a:rPr>
              <a:t/>
            </a:r>
            <a:br>
              <a:rPr lang="fr-FR" sz="3100" dirty="0" smtClean="0">
                <a:solidFill>
                  <a:srgbClr val="111111"/>
                </a:solidFill>
                <a:latin typeface="Titr" pitchFamily="2" charset="-78"/>
                <a:cs typeface="Titr" pitchFamily="2" charset="-78"/>
              </a:rPr>
            </a:br>
            <a:r>
              <a:rPr lang="ar-DZ" sz="3100" dirty="0" smtClean="0">
                <a:solidFill>
                  <a:srgbClr val="111111"/>
                </a:solidFill>
                <a:latin typeface="Titr" pitchFamily="2" charset="-78"/>
                <a:cs typeface="Titr" pitchFamily="2" charset="-78"/>
              </a:rPr>
              <a:t>4- </a:t>
            </a:r>
            <a:r>
              <a:rPr lang="ar-SA" sz="3100" dirty="0" smtClean="0">
                <a:solidFill>
                  <a:srgbClr val="111111"/>
                </a:solidFill>
                <a:latin typeface="Arabic Typesetting" pitchFamily="66" charset="-78"/>
                <a:cs typeface="Arabic Typesetting" pitchFamily="66" charset="-78"/>
              </a:rPr>
              <a:t>اقتسام الأسواق أو مصادر التموين</a:t>
            </a:r>
            <a:r>
              <a:rPr lang="fr-FR" sz="3100" spc="-100" dirty="0" smtClean="0">
                <a:solidFill>
                  <a:srgbClr val="C00000"/>
                </a:solidFill>
                <a:latin typeface="Titr" pitchFamily="2" charset="-78"/>
                <a:cs typeface="Titr" pitchFamily="2" charset="-78"/>
              </a:rPr>
              <a:t/>
            </a:r>
            <a:br>
              <a:rPr lang="fr-FR" sz="3100" spc="-100" dirty="0" smtClean="0">
                <a:solidFill>
                  <a:srgbClr val="C00000"/>
                </a:solidFill>
                <a:latin typeface="Titr" pitchFamily="2" charset="-78"/>
                <a:cs typeface="Titr" pitchFamily="2" charset="-78"/>
              </a:rPr>
            </a:br>
            <a:r>
              <a:rPr lang="ar-DZ" sz="3100" spc="-100" dirty="0" smtClean="0">
                <a:solidFill>
                  <a:srgbClr val="C00000"/>
                </a:solidFill>
                <a:latin typeface="Titr" pitchFamily="2" charset="-78"/>
                <a:cs typeface="Titr" pitchFamily="2" charset="-78"/>
              </a:rPr>
              <a:t>5- </a:t>
            </a:r>
            <a:r>
              <a:rPr lang="ar-SA" sz="3100" dirty="0" smtClean="0">
                <a:solidFill>
                  <a:srgbClr val="111111"/>
                </a:solidFill>
                <a:latin typeface="Arabic Typesetting" pitchFamily="66" charset="-78"/>
                <a:cs typeface="Arabic Typesetting" pitchFamily="66" charset="-78"/>
              </a:rPr>
              <a:t>تطبيق شروط غير متكافئة لنفس الخدمات تجاه الشركاء التجاريين مما يحرمهم من منافع المنافسة</a:t>
            </a:r>
            <a:r>
              <a:rPr lang="fr-FR" sz="3100" dirty="0" smtClean="0">
                <a:solidFill>
                  <a:srgbClr val="111111"/>
                </a:solidFill>
                <a:latin typeface="Titr" pitchFamily="2" charset="-78"/>
                <a:cs typeface="Titr" pitchFamily="2" charset="-78"/>
              </a:rPr>
              <a:t/>
            </a:r>
            <a:br>
              <a:rPr lang="fr-FR" sz="3100" dirty="0" smtClean="0">
                <a:solidFill>
                  <a:srgbClr val="111111"/>
                </a:solidFill>
                <a:latin typeface="Titr" pitchFamily="2" charset="-78"/>
                <a:cs typeface="Titr" pitchFamily="2" charset="-78"/>
              </a:rPr>
            </a:br>
            <a:r>
              <a:rPr lang="ar-DZ" sz="3100" dirty="0" smtClean="0">
                <a:solidFill>
                  <a:srgbClr val="111111"/>
                </a:solidFill>
                <a:latin typeface="Titr" pitchFamily="2" charset="-78"/>
                <a:cs typeface="Titr" pitchFamily="2" charset="-78"/>
              </a:rPr>
              <a:t>6- </a:t>
            </a:r>
            <a:r>
              <a:rPr lang="ar-SA" sz="3100" dirty="0" smtClean="0">
                <a:ln>
                  <a:noFill/>
                </a:ln>
                <a:solidFill>
                  <a:srgbClr val="C00000"/>
                </a:solidFill>
                <a:latin typeface="Titr" pitchFamily="2" charset="-78"/>
                <a:ea typeface="Times New Roman" pitchFamily="18" charset="0"/>
                <a:cs typeface="Titr" pitchFamily="2" charset="-78"/>
              </a:rPr>
              <a:t> </a:t>
            </a:r>
            <a:r>
              <a:rPr lang="ar-SA" sz="3100" dirty="0" smtClean="0">
                <a:solidFill>
                  <a:srgbClr val="111111"/>
                </a:solidFill>
                <a:latin typeface="Arabic Typesetting" pitchFamily="66" charset="-78"/>
                <a:cs typeface="Arabic Typesetting" pitchFamily="66" charset="-78"/>
              </a:rPr>
              <a:t>إخضاع إبرام العقود مع الشركاء لقبولهم خدمات إضافيـة ليس لها صــلة بموضوع هذه العقود</a:t>
            </a:r>
            <a:r>
              <a:rPr lang="ar-DZ" sz="3100" dirty="0" smtClean="0">
                <a:solidFill>
                  <a:srgbClr val="111111"/>
                </a:solidFill>
                <a:latin typeface="Arabic Typesetting" pitchFamily="66" charset="-78"/>
                <a:cs typeface="Arabic Typesetting" pitchFamily="66" charset="-78"/>
              </a:rPr>
              <a:t>. </a:t>
            </a:r>
            <a:r>
              <a:rPr lang="ar-DZ" sz="3100" u="sng" dirty="0" smtClean="0">
                <a:solidFill>
                  <a:schemeClr val="bg1"/>
                </a:solidFill>
                <a:effectLst/>
                <a:latin typeface="Arabic Typesetting" pitchFamily="66" charset="-78"/>
                <a:cs typeface="Arabic Typesetting" pitchFamily="66" charset="-78"/>
              </a:rPr>
              <a:t/>
            </a:r>
            <a:br>
              <a:rPr lang="ar-DZ" sz="3100" u="sng" dirty="0" smtClean="0">
                <a:solidFill>
                  <a:schemeClr val="bg1"/>
                </a:solidFill>
                <a:effectLst/>
                <a:latin typeface="Arabic Typesetting" pitchFamily="66" charset="-78"/>
                <a:cs typeface="Arabic Typesetting" pitchFamily="66" charset="-78"/>
              </a:rPr>
            </a:br>
            <a:r>
              <a:rPr lang="ar-DZ" sz="3100" u="sng" dirty="0" smtClean="0">
                <a:solidFill>
                  <a:schemeClr val="bg1"/>
                </a:solidFill>
                <a:effectLst/>
                <a:latin typeface="Arabic Typesetting" pitchFamily="66" charset="-78"/>
                <a:cs typeface="Arabic Typesetting" pitchFamily="66" charset="-78"/>
              </a:rPr>
              <a:t/>
            </a:r>
            <a:br>
              <a:rPr lang="ar-DZ" sz="3100" u="sng" dirty="0" smtClean="0">
                <a:solidFill>
                  <a:schemeClr val="bg1"/>
                </a:solidFill>
                <a:effectLst/>
                <a:latin typeface="Arabic Typesetting" pitchFamily="66" charset="-78"/>
                <a:cs typeface="Arabic Typesetting" pitchFamily="66" charset="-78"/>
              </a:rPr>
            </a:br>
            <a:r>
              <a:rPr lang="ar-DZ" sz="3100" dirty="0" smtClean="0">
                <a:solidFill>
                  <a:schemeClr val="bg1"/>
                </a:solidFill>
                <a:effectLst/>
                <a:latin typeface="Arabic Typesetting" pitchFamily="66" charset="-78"/>
                <a:cs typeface="Arabic Typesetting" pitchFamily="66" charset="-78"/>
              </a:rPr>
              <a:t/>
            </a:r>
            <a:br>
              <a:rPr lang="ar-DZ" sz="3100"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
            </a:r>
            <a:br>
              <a:rPr lang="ar-DZ" sz="4000" dirty="0" smtClean="0">
                <a:solidFill>
                  <a:schemeClr val="bg1"/>
                </a:solidFill>
                <a:effectLst/>
                <a:latin typeface="Arabic Typesetting" pitchFamily="66" charset="-78"/>
                <a:cs typeface="Arabic Typesetting" pitchFamily="66" charset="-78"/>
              </a:rPr>
            </a:br>
            <a:r>
              <a:rPr lang="ar-DZ" sz="3600" dirty="0" smtClean="0">
                <a:solidFill>
                  <a:schemeClr val="bg1"/>
                </a:solidFill>
                <a:effectLst/>
                <a:latin typeface="Arabic Typesetting" pitchFamily="66" charset="-78"/>
                <a:cs typeface="Arabic Typesetting" pitchFamily="66" charset="-78"/>
              </a:rPr>
              <a:t/>
            </a:r>
            <a:br>
              <a:rPr lang="ar-DZ" sz="3600" dirty="0" smtClean="0">
                <a:solidFill>
                  <a:schemeClr val="bg1"/>
                </a:solidFill>
                <a:effectLst/>
                <a:latin typeface="Arabic Typesetting" pitchFamily="66" charset="-78"/>
                <a:cs typeface="Arabic Typesetting" pitchFamily="66" charset="-78"/>
              </a:rPr>
            </a:br>
            <a:endParaRPr lang="fr-FR" sz="3600" dirty="0">
              <a:solidFill>
                <a:schemeClr val="bg1"/>
              </a:solidFill>
              <a:effectLst/>
              <a:latin typeface="Traditional Arabic" pitchFamily="18" charset="-78"/>
              <a:cs typeface="Traditional Arabic" pitchFamily="18" charset="-78"/>
            </a:endParaRPr>
          </a:p>
        </p:txBody>
      </p:sp>
      <p:sp>
        <p:nvSpPr>
          <p:cNvPr id="20481" name="Rectangle 1"/>
          <p:cNvSpPr>
            <a:spLocks noChangeArrowheads="1"/>
          </p:cNvSpPr>
          <p:nvPr/>
        </p:nvSpPr>
        <p:spPr bwMode="auto">
          <a:xfrm>
            <a:off x="0" y="0"/>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Char char="•"/>
              <a:tabLst>
                <a:tab pos="319088" algn="l"/>
                <a:tab pos="430213" algn="l"/>
                <a:tab pos="3060700" algn="ctr"/>
              </a:tabLst>
            </a:pPr>
            <a:r>
              <a:rPr kumimoji="0" lang="ar-DZ" sz="2400" b="1" i="0" u="sng" strike="noStrike" cap="none" normalizeH="0" baseline="0" smtClean="0">
                <a:ln>
                  <a:noFill/>
                </a:ln>
                <a:solidFill>
                  <a:schemeClr val="tx1"/>
                </a:solidFill>
                <a:effectLst/>
                <a:latin typeface="Arabic Typesetting" pitchFamily="66" charset="-78"/>
                <a:ea typeface="Calibri" pitchFamily="34" charset="0"/>
                <a:cs typeface="Arabic Typesetting" pitchFamily="66" charset="-78"/>
              </a:rPr>
              <a:t>التجـــــارة غيــــر الشرعــــية بالأرقـــام:</a:t>
            </a:r>
            <a:endParaRPr kumimoji="0" lang="fr-FR"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19088" algn="l"/>
                <a:tab pos="430213" algn="l"/>
                <a:tab pos="3060700" algn="ctr"/>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8607362" cy="6250706"/>
          </a:xfrm>
        </p:spPr>
        <p:txBody>
          <a:bodyPr>
            <a:normAutofit fontScale="90000"/>
          </a:bodyPr>
          <a:lstStyle/>
          <a:p>
            <a:pPr algn="r" rtl="1"/>
            <a:r>
              <a:rPr lang="ar-DZ" sz="4000" u="sng" dirty="0" smtClean="0">
                <a:solidFill>
                  <a:schemeClr val="bg1"/>
                </a:solidFill>
                <a:effectLst/>
                <a:latin typeface="Arabic Typesetting" pitchFamily="66" charset="-78"/>
                <a:cs typeface="Arabic Typesetting" pitchFamily="66" charset="-78"/>
              </a:rPr>
              <a:t>  </a:t>
            </a:r>
            <a:br>
              <a:rPr lang="ar-DZ" sz="4000" u="sng" dirty="0" smtClean="0">
                <a:solidFill>
                  <a:schemeClr val="bg1"/>
                </a:solidFill>
                <a:effectLst/>
                <a:latin typeface="Arabic Typesetting" pitchFamily="66" charset="-78"/>
                <a:cs typeface="Arabic Typesetting" pitchFamily="66" charset="-78"/>
              </a:rPr>
            </a:br>
            <a:r>
              <a:rPr lang="ar-DZ" sz="4000" dirty="0" smtClean="0">
                <a:solidFill>
                  <a:schemeClr val="bg1"/>
                </a:solidFill>
                <a:effectLst/>
                <a:latin typeface="Arabic Typesetting" pitchFamily="66" charset="-78"/>
                <a:cs typeface="Arabic Typesetting" pitchFamily="66" charset="-78"/>
              </a:rPr>
              <a:t>3 </a:t>
            </a:r>
            <a:r>
              <a:rPr lang="ar-DZ" sz="4000" u="sng" dirty="0" smtClean="0">
                <a:solidFill>
                  <a:schemeClr val="bg1"/>
                </a:solidFill>
                <a:effectLst/>
                <a:latin typeface="Arabic Typesetting" pitchFamily="66" charset="-78"/>
                <a:cs typeface="Arabic Typesetting" pitchFamily="66" charset="-78"/>
              </a:rPr>
              <a:t>-</a:t>
            </a:r>
            <a:r>
              <a:rPr lang="ar-SA" sz="4000" u="sng" dirty="0" smtClean="0">
                <a:solidFill>
                  <a:srgbClr val="C00000"/>
                </a:solidFill>
                <a:latin typeface="Titr" pitchFamily="2" charset="-78"/>
                <a:cs typeface="Titr" pitchFamily="2" charset="-78"/>
              </a:rPr>
              <a:t> </a:t>
            </a:r>
            <a:r>
              <a:rPr lang="ar-SA" sz="4000" u="sng" dirty="0" smtClean="0">
                <a:solidFill>
                  <a:srgbClr val="C00000"/>
                </a:solidFill>
                <a:latin typeface="Arabic Typesetting" pitchFamily="66" charset="-78"/>
                <a:cs typeface="Arabic Typesetting" pitchFamily="66" charset="-78"/>
              </a:rPr>
              <a:t>الأثــر المقيد للمنافسة</a:t>
            </a:r>
            <a:r>
              <a:rPr lang="fr-FR" sz="4000" dirty="0" smtClean="0">
                <a:solidFill>
                  <a:srgbClr val="C00000"/>
                </a:solidFill>
                <a:latin typeface="Titr" pitchFamily="2" charset="-78"/>
                <a:cs typeface="Titr" pitchFamily="2" charset="-78"/>
              </a:rPr>
              <a:t/>
            </a:r>
            <a:br>
              <a:rPr lang="fr-FR" sz="4000" dirty="0" smtClean="0">
                <a:solidFill>
                  <a:srgbClr val="C00000"/>
                </a:solidFill>
                <a:latin typeface="Titr" pitchFamily="2" charset="-78"/>
                <a:cs typeface="Titr" pitchFamily="2" charset="-78"/>
              </a:rPr>
            </a:br>
            <a:r>
              <a:rPr lang="ar-DZ" sz="3200" dirty="0" smtClean="0">
                <a:solidFill>
                  <a:srgbClr val="213200"/>
                </a:solidFill>
                <a:latin typeface="Arabic Typesetting" pitchFamily="66" charset="-78"/>
                <a:cs typeface="Arabic Typesetting" pitchFamily="66" charset="-78"/>
              </a:rPr>
              <a:t>و هو  بلوغ الغاية </a:t>
            </a:r>
            <a:r>
              <a:rPr lang="ar-DZ" sz="3200" dirty="0" err="1" smtClean="0">
                <a:solidFill>
                  <a:srgbClr val="213200"/>
                </a:solidFill>
                <a:latin typeface="Arabic Typesetting" pitchFamily="66" charset="-78"/>
                <a:cs typeface="Arabic Typesetting" pitchFamily="66" charset="-78"/>
              </a:rPr>
              <a:t>و</a:t>
            </a:r>
            <a:r>
              <a:rPr lang="ar-DZ" sz="3200" dirty="0" smtClean="0">
                <a:solidFill>
                  <a:srgbClr val="213200"/>
                </a:solidFill>
                <a:latin typeface="Arabic Typesetting" pitchFamily="66" charset="-78"/>
                <a:cs typeface="Arabic Typesetting" pitchFamily="66" charset="-78"/>
              </a:rPr>
              <a:t> الهدف من  </a:t>
            </a:r>
            <a:r>
              <a:rPr lang="ar-SA" sz="3200" dirty="0" smtClean="0">
                <a:solidFill>
                  <a:srgbClr val="213200"/>
                </a:solidFill>
                <a:latin typeface="Arabic Typesetting" pitchFamily="66" charset="-78"/>
                <a:cs typeface="Arabic Typesetting" pitchFamily="66" charset="-78"/>
              </a:rPr>
              <a:t>التعسف </a:t>
            </a:r>
            <a:r>
              <a:rPr lang="ar-DZ" sz="3200" dirty="0" smtClean="0">
                <a:solidFill>
                  <a:srgbClr val="213200"/>
                </a:solidFill>
                <a:latin typeface="Arabic Typesetting" pitchFamily="66" charset="-78"/>
                <a:cs typeface="Arabic Typesetting" pitchFamily="66" charset="-78"/>
              </a:rPr>
              <a:t>، تعزيز </a:t>
            </a:r>
            <a:r>
              <a:rPr lang="ar-SA" sz="3200" dirty="0" smtClean="0">
                <a:solidFill>
                  <a:srgbClr val="213200"/>
                </a:solidFill>
                <a:latin typeface="Arabic Typesetting" pitchFamily="66" charset="-78"/>
                <a:cs typeface="Arabic Typesetting" pitchFamily="66" charset="-78"/>
              </a:rPr>
              <a:t>وضعية الهيمنة على السوق أو احتكار لها وهي من الممارسات المحظورة بنص المادة </a:t>
            </a:r>
            <a:r>
              <a:rPr lang="ar-SA" sz="3200" dirty="0" smtClean="0">
                <a:solidFill>
                  <a:srgbClr val="213200"/>
                </a:solidFill>
                <a:latin typeface="Arabic Typesetting" pitchFamily="66" charset="-78"/>
                <a:cs typeface="Arabic Typesetting" pitchFamily="66" charset="-78"/>
              </a:rPr>
              <a:t>7</a:t>
            </a:r>
            <a:r>
              <a:rPr lang="ar-DZ" sz="3200" dirty="0" smtClean="0">
                <a:solidFill>
                  <a:srgbClr val="213200"/>
                </a:solidFill>
                <a:latin typeface="Arabic Typesetting" pitchFamily="66" charset="-78"/>
                <a:cs typeface="Arabic Typesetting" pitchFamily="66" charset="-78"/>
              </a:rPr>
              <a:t> من </a:t>
            </a:r>
            <a:r>
              <a:rPr lang="ar-DZ" sz="3200" dirty="0" err="1" smtClean="0">
                <a:solidFill>
                  <a:srgbClr val="213200"/>
                </a:solidFill>
                <a:latin typeface="Arabic Typesetting" pitchFamily="66" charset="-78"/>
                <a:cs typeface="Arabic Typesetting" pitchFamily="66" charset="-78"/>
              </a:rPr>
              <a:t>الامر</a:t>
            </a:r>
            <a:r>
              <a:rPr lang="ar-DZ" sz="3200" dirty="0" smtClean="0">
                <a:solidFill>
                  <a:srgbClr val="213200"/>
                </a:solidFill>
                <a:latin typeface="Arabic Typesetting" pitchFamily="66" charset="-78"/>
                <a:cs typeface="Arabic Typesetting" pitchFamily="66" charset="-78"/>
              </a:rPr>
              <a:t> رقم 03/03</a:t>
            </a:r>
            <a:r>
              <a:rPr lang="ar-SA" sz="3200" dirty="0" smtClean="0">
                <a:solidFill>
                  <a:srgbClr val="213200"/>
                </a:solidFill>
                <a:latin typeface="Arabic Typesetting" pitchFamily="66" charset="-78"/>
                <a:cs typeface="Arabic Typesetting" pitchFamily="66" charset="-78"/>
              </a:rPr>
              <a:t> </a:t>
            </a:r>
            <a:r>
              <a:rPr lang="ar-SA" sz="3200" dirty="0" smtClean="0">
                <a:solidFill>
                  <a:srgbClr val="213200"/>
                </a:solidFill>
                <a:latin typeface="Arabic Typesetting" pitchFamily="66" charset="-78"/>
                <a:cs typeface="Arabic Typesetting" pitchFamily="66" charset="-78"/>
              </a:rPr>
              <a:t>شأنها شأن الاتفاقيات  </a:t>
            </a:r>
            <a:r>
              <a:rPr lang="ar-SA" sz="3200" dirty="0" err="1" smtClean="0">
                <a:solidFill>
                  <a:srgbClr val="213200"/>
                </a:solidFill>
                <a:latin typeface="Arabic Typesetting" pitchFamily="66" charset="-78"/>
                <a:cs typeface="Arabic Typesetting" pitchFamily="66" charset="-78"/>
              </a:rPr>
              <a:t>و</a:t>
            </a:r>
            <a:r>
              <a:rPr lang="ar-SA" sz="3200" dirty="0" smtClean="0">
                <a:solidFill>
                  <a:srgbClr val="213200"/>
                </a:solidFill>
                <a:latin typeface="Arabic Typesetting" pitchFamily="66" charset="-78"/>
                <a:cs typeface="Arabic Typesetting" pitchFamily="66" charset="-78"/>
              </a:rPr>
              <a:t> تخضع لنفس الشروط ،وبالتالي فهي تحظر عندما تهدف إلى عرقلة  حرية المنافسة  في نفس السوق أو الحد منها. </a:t>
            </a:r>
            <a:r>
              <a:rPr lang="fr-FR" sz="3200" dirty="0" smtClean="0">
                <a:solidFill>
                  <a:srgbClr val="2B7C02"/>
                </a:solidFill>
                <a:latin typeface="Arabic Typesetting" pitchFamily="66" charset="-78"/>
                <a:cs typeface="Arabic Typesetting" pitchFamily="66" charset="-78"/>
              </a:rPr>
              <a:t/>
            </a:r>
            <a:br>
              <a:rPr lang="fr-FR" sz="3200" dirty="0" smtClean="0">
                <a:solidFill>
                  <a:srgbClr val="2B7C02"/>
                </a:solidFill>
                <a:latin typeface="Arabic Typesetting" pitchFamily="66" charset="-78"/>
                <a:cs typeface="Arabic Typesetting" pitchFamily="66" charset="-78"/>
              </a:rPr>
            </a:br>
            <a:r>
              <a:rPr lang="ar-SA" sz="3200" dirty="0" smtClean="0">
                <a:solidFill>
                  <a:srgbClr val="111111"/>
                </a:solidFill>
                <a:latin typeface="Arabic Typesetting" pitchFamily="66" charset="-78"/>
                <a:cs typeface="Arabic Typesetting" pitchFamily="66" charset="-78"/>
              </a:rPr>
              <a:t> </a:t>
            </a:r>
            <a:r>
              <a:rPr lang="ar-SA" sz="3200" dirty="0" smtClean="0">
                <a:solidFill>
                  <a:srgbClr val="213200"/>
                </a:solidFill>
                <a:latin typeface="Arabic Typesetting" pitchFamily="66" charset="-78"/>
                <a:cs typeface="Arabic Typesetting" pitchFamily="66" charset="-78"/>
              </a:rPr>
              <a:t>إ</a:t>
            </a:r>
            <a:r>
              <a:rPr lang="ar-DZ" sz="3200" dirty="0" smtClean="0">
                <a:solidFill>
                  <a:srgbClr val="213200"/>
                </a:solidFill>
                <a:latin typeface="Arabic Typesetting" pitchFamily="66" charset="-78"/>
                <a:cs typeface="Arabic Typesetting" pitchFamily="66" charset="-78"/>
              </a:rPr>
              <a:t>ذ</a:t>
            </a:r>
            <a:r>
              <a:rPr lang="ar-SA" sz="3200" dirty="0" smtClean="0">
                <a:solidFill>
                  <a:srgbClr val="213200"/>
                </a:solidFill>
                <a:latin typeface="Arabic Typesetting" pitchFamily="66" charset="-78"/>
                <a:cs typeface="Arabic Typesetting" pitchFamily="66" charset="-78"/>
              </a:rPr>
              <a:t>ا لا يمكن إثبات مخالفة التعسف الناتج عن وضعية الهيمنة إلا إذا كانت هناك علاقة سببية بين السلطة على الهيمنة </a:t>
            </a:r>
            <a:r>
              <a:rPr lang="ar-SA" sz="3200" dirty="0" err="1" smtClean="0">
                <a:solidFill>
                  <a:srgbClr val="213200"/>
                </a:solidFill>
                <a:latin typeface="Arabic Typesetting" pitchFamily="66" charset="-78"/>
                <a:cs typeface="Arabic Typesetting" pitchFamily="66" charset="-78"/>
              </a:rPr>
              <a:t>و</a:t>
            </a:r>
            <a:r>
              <a:rPr lang="ar-SA" sz="3200" dirty="0" smtClean="0">
                <a:solidFill>
                  <a:srgbClr val="213200"/>
                </a:solidFill>
                <a:latin typeface="Arabic Typesetting" pitchFamily="66" charset="-78"/>
                <a:cs typeface="Arabic Typesetting" pitchFamily="66" charset="-78"/>
              </a:rPr>
              <a:t> القدرة على الإساءة أو سوء المعاملة. </a:t>
            </a:r>
            <a:r>
              <a:rPr lang="ar-DZ" sz="3200" u="sng" dirty="0" smtClean="0">
                <a:solidFill>
                  <a:schemeClr val="bg1"/>
                </a:solidFill>
                <a:effectLst/>
                <a:latin typeface="Arabic Typesetting" pitchFamily="66" charset="-78"/>
                <a:cs typeface="Arabic Typesetting" pitchFamily="66" charset="-78"/>
              </a:rPr>
              <a:t/>
            </a:r>
            <a:br>
              <a:rPr lang="ar-DZ" sz="3200" u="sng" dirty="0" smtClean="0">
                <a:solidFill>
                  <a:schemeClr val="bg1"/>
                </a:solidFill>
                <a:effectLst/>
                <a:latin typeface="Arabic Typesetting" pitchFamily="66" charset="-78"/>
                <a:cs typeface="Arabic Typesetting" pitchFamily="66" charset="-78"/>
              </a:rPr>
            </a:br>
            <a:r>
              <a:rPr lang="ar-SA" sz="3200" dirty="0" smtClean="0">
                <a:solidFill>
                  <a:srgbClr val="213200"/>
                </a:solidFill>
                <a:latin typeface="Arabic Typesetting" pitchFamily="66" charset="-78"/>
                <a:cs typeface="Arabic Typesetting" pitchFamily="66" charset="-78"/>
              </a:rPr>
              <a:t> </a:t>
            </a:r>
            <a:r>
              <a:rPr lang="ar-DZ" sz="3200" dirty="0" smtClean="0">
                <a:solidFill>
                  <a:srgbClr val="213200"/>
                </a:solidFill>
                <a:latin typeface="Arabic Typesetting" pitchFamily="66" charset="-78"/>
                <a:cs typeface="Arabic Typesetting" pitchFamily="66" charset="-78"/>
              </a:rPr>
              <a:t>      </a:t>
            </a:r>
            <a:r>
              <a:rPr lang="ar-SA" sz="3200" dirty="0" smtClean="0">
                <a:solidFill>
                  <a:srgbClr val="213200"/>
                </a:solidFill>
                <a:latin typeface="Arabic Typesetting" pitchFamily="66" charset="-78"/>
                <a:cs typeface="Arabic Typesetting" pitchFamily="66" charset="-78"/>
              </a:rPr>
              <a:t>و طبقا لأحكام المادة 9 من الأمر رقم 03-03 لا يخضع لأحكام المــادة 7 التعسـف   الناتج عن وضعية الهيمنة والدي نتج عن تطبيـق نص تشريعي أو تنظيمـي،كما لا يخضـع التعسف الذي  كان محل ترخيص من طرف مجلس المنافسة </a:t>
            </a:r>
            <a:r>
              <a:rPr lang="ar-SA" sz="3200" dirty="0" err="1" smtClean="0">
                <a:solidFill>
                  <a:srgbClr val="213200"/>
                </a:solidFill>
                <a:latin typeface="Arabic Typesetting" pitchFamily="66" charset="-78"/>
                <a:cs typeface="Arabic Typesetting" pitchFamily="66" charset="-78"/>
              </a:rPr>
              <a:t>و</a:t>
            </a:r>
            <a:r>
              <a:rPr lang="ar-SA" sz="3200" dirty="0" smtClean="0">
                <a:solidFill>
                  <a:srgbClr val="213200"/>
                </a:solidFill>
                <a:latin typeface="Arabic Typesetting" pitchFamily="66" charset="-78"/>
                <a:cs typeface="Arabic Typesetting" pitchFamily="66" charset="-78"/>
              </a:rPr>
              <a:t> الــذي أتبث أصحــابه بأنه يـؤدي إلـــى تطور </a:t>
            </a:r>
            <a:r>
              <a:rPr lang="ar-SA" sz="3200" dirty="0" err="1" smtClean="0">
                <a:solidFill>
                  <a:srgbClr val="213200"/>
                </a:solidFill>
                <a:latin typeface="Arabic Typesetting" pitchFamily="66" charset="-78"/>
                <a:cs typeface="Arabic Typesetting" pitchFamily="66" charset="-78"/>
              </a:rPr>
              <a:t>إقتصادي</a:t>
            </a:r>
            <a:r>
              <a:rPr lang="ar-SA" sz="3200" dirty="0" smtClean="0">
                <a:solidFill>
                  <a:srgbClr val="213200"/>
                </a:solidFill>
                <a:latin typeface="Arabic Typesetting" pitchFamily="66" charset="-78"/>
                <a:cs typeface="Arabic Typesetting" pitchFamily="66" charset="-78"/>
              </a:rPr>
              <a:t> أو تقني ، أو يساهم في تحسين التشغيل ، أو السماح للمؤسسات الصغيــرة والمتوسطة بتعزيز وضعيتها التنافسية. </a:t>
            </a:r>
            <a:r>
              <a:rPr lang="ar-DZ" sz="2000" dirty="0" smtClean="0">
                <a:solidFill>
                  <a:schemeClr val="bg1"/>
                </a:solidFill>
                <a:effectLst/>
                <a:latin typeface="Arabic Typesetting" pitchFamily="66" charset="-78"/>
                <a:cs typeface="Arabic Typesetting" pitchFamily="66" charset="-78"/>
              </a:rPr>
              <a:t/>
            </a:r>
            <a:br>
              <a:rPr lang="ar-DZ" sz="2000" dirty="0" smtClean="0">
                <a:solidFill>
                  <a:schemeClr val="bg1"/>
                </a:solidFill>
                <a:effectLst/>
                <a:latin typeface="Arabic Typesetting" pitchFamily="66" charset="-78"/>
                <a:cs typeface="Arabic Typesetting" pitchFamily="66" charset="-78"/>
              </a:rPr>
            </a:br>
            <a:r>
              <a:rPr lang="ar-DZ" sz="3200" dirty="0" smtClean="0">
                <a:solidFill>
                  <a:schemeClr val="bg1"/>
                </a:solidFill>
                <a:effectLst/>
                <a:latin typeface="Arabic Typesetting" pitchFamily="66" charset="-78"/>
                <a:cs typeface="Arabic Typesetting" pitchFamily="66" charset="-78"/>
              </a:rPr>
              <a:t/>
            </a:r>
            <a:br>
              <a:rPr lang="ar-DZ" sz="3200" dirty="0" smtClean="0">
                <a:solidFill>
                  <a:schemeClr val="bg1"/>
                </a:solidFill>
                <a:effectLst/>
                <a:latin typeface="Arabic Typesetting" pitchFamily="66" charset="-78"/>
                <a:cs typeface="Arabic Typesetting" pitchFamily="66" charset="-78"/>
              </a:rPr>
            </a:br>
            <a:endParaRPr lang="fr-FR" sz="3600" u="sng" dirty="0">
              <a:solidFill>
                <a:srgbClr val="C00000"/>
              </a:solidFill>
              <a:effectLst/>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09318"/>
          </a:xfrm>
        </p:spPr>
        <p:txBody>
          <a:bodyPr>
            <a:normAutofit/>
          </a:bodyPr>
          <a:lstStyle/>
          <a:p>
            <a:pPr algn="r" rtl="1"/>
            <a:endParaRPr lang="ar-DZ" sz="3200" b="1" dirty="0" smtClean="0">
              <a:solidFill>
                <a:srgbClr val="111111"/>
              </a:solidFill>
              <a:latin typeface="Arabic Typesetting" pitchFamily="66" charset="-78"/>
              <a:cs typeface="Arabic Typesetting" pitchFamily="66" charset="-78"/>
            </a:endParaRPr>
          </a:p>
          <a:p>
            <a:pPr algn="r" rtl="1"/>
            <a:r>
              <a:rPr lang="ar-DZ" sz="3200" dirty="0" smtClean="0">
                <a:solidFill>
                  <a:srgbClr val="111111"/>
                </a:solidFill>
                <a:latin typeface="Arabic Typesetting" pitchFamily="66" charset="-78"/>
                <a:cs typeface="Arabic Typesetting" pitchFamily="66" charset="-78"/>
              </a:rPr>
              <a:t>ا</a:t>
            </a:r>
            <a:r>
              <a:rPr lang="ar-SA" sz="3200" dirty="0" smtClean="0">
                <a:solidFill>
                  <a:srgbClr val="111111"/>
                </a:solidFill>
                <a:latin typeface="Arabic Typesetting" pitchFamily="66" charset="-78"/>
                <a:cs typeface="Arabic Typesetting" pitchFamily="66" charset="-78"/>
              </a:rPr>
              <a:t>لمؤسسات حرة في ممارس</a:t>
            </a:r>
            <a:r>
              <a:rPr lang="ar-DZ" sz="3200" dirty="0" smtClean="0">
                <a:solidFill>
                  <a:srgbClr val="111111"/>
                </a:solidFill>
                <a:latin typeface="Arabic Typesetting" pitchFamily="66" charset="-78"/>
                <a:cs typeface="Arabic Typesetting" pitchFamily="66" charset="-78"/>
              </a:rPr>
              <a:t>ة</a:t>
            </a:r>
            <a:r>
              <a:rPr lang="ar-SA" sz="3200" dirty="0" smtClean="0">
                <a:solidFill>
                  <a:srgbClr val="111111"/>
                </a:solidFill>
                <a:latin typeface="Arabic Typesetting" pitchFamily="66" charset="-78"/>
                <a:cs typeface="Arabic Typesetting" pitchFamily="66" charset="-78"/>
              </a:rPr>
              <a:t> نشـــــاطها طالما كانت في إطـارها المشروع ، لكن الخروج عن حدود المنافسة الحرة بأعمال تـــؤدي إلى تقيدها أو عرقلتها هو الأمر المعاقب عليه. </a:t>
            </a:r>
            <a:endParaRPr lang="ar-DZ" sz="3200" dirty="0" smtClean="0">
              <a:solidFill>
                <a:srgbClr val="111111"/>
              </a:solidFill>
              <a:latin typeface="Arabic Typesetting" pitchFamily="66" charset="-78"/>
              <a:cs typeface="Arabic Typesetting" pitchFamily="66" charset="-78"/>
            </a:endParaRPr>
          </a:p>
          <a:p>
            <a:pPr lvl="0" algn="just" rtl="1"/>
            <a:r>
              <a:rPr lang="ar-DZ" sz="3200" dirty="0" smtClean="0">
                <a:solidFill>
                  <a:srgbClr val="111111"/>
                </a:solidFill>
                <a:latin typeface="Arabic Typesetting" pitchFamily="66" charset="-78"/>
                <a:cs typeface="Arabic Typesetting" pitchFamily="66" charset="-78"/>
              </a:rPr>
              <a:t>     إن تبعية</a:t>
            </a:r>
            <a:r>
              <a:rPr lang="ar-SA" sz="3200" dirty="0" smtClean="0">
                <a:solidFill>
                  <a:srgbClr val="111111"/>
                </a:solidFill>
                <a:latin typeface="Arabic Typesetting" pitchFamily="66" charset="-78"/>
                <a:cs typeface="Arabic Typesetting" pitchFamily="66" charset="-78"/>
              </a:rPr>
              <a:t>مؤسسة لمؤسسة أخرى اقتصاديا ليس محظــورا</a:t>
            </a:r>
            <a:r>
              <a:rPr lang="ar-DZ" sz="3200" dirty="0" smtClean="0">
                <a:solidFill>
                  <a:srgbClr val="111111"/>
                </a:solidFill>
                <a:latin typeface="Arabic Typesetting" pitchFamily="66" charset="-78"/>
                <a:cs typeface="Arabic Typesetting" pitchFamily="66" charset="-78"/>
              </a:rPr>
              <a:t> </a:t>
            </a:r>
            <a:r>
              <a:rPr lang="ar-SA" sz="3200" dirty="0" smtClean="0">
                <a:solidFill>
                  <a:srgbClr val="111111"/>
                </a:solidFill>
                <a:latin typeface="Arabic Typesetting" pitchFamily="66" charset="-78"/>
                <a:cs typeface="Arabic Typesetting" pitchFamily="66" charset="-78"/>
              </a:rPr>
              <a:t>و لكن الاستغلال التعسفي لوضعية التبعية الاقتصادية المؤدي إلى تقيد المنافسة أو الإخلال بقـــواعدها في السوق هو المحظور </a:t>
            </a:r>
            <a:r>
              <a:rPr lang="ar-SA" sz="3200" dirty="0" err="1" smtClean="0">
                <a:solidFill>
                  <a:srgbClr val="111111"/>
                </a:solidFill>
                <a:latin typeface="Arabic Typesetting" pitchFamily="66" charset="-78"/>
                <a:cs typeface="Arabic Typesetting" pitchFamily="66" charset="-78"/>
              </a:rPr>
              <a:t>و</a:t>
            </a:r>
            <a:r>
              <a:rPr lang="ar-SA" sz="3200" dirty="0" smtClean="0">
                <a:solidFill>
                  <a:srgbClr val="111111"/>
                </a:solidFill>
                <a:latin typeface="Arabic Typesetting" pitchFamily="66" charset="-78"/>
                <a:cs typeface="Arabic Typesetting" pitchFamily="66" charset="-78"/>
              </a:rPr>
              <a:t> المشكل لممارسة مقيد </a:t>
            </a:r>
            <a:r>
              <a:rPr lang="ar-SA" sz="3200" dirty="0" err="1" smtClean="0">
                <a:solidFill>
                  <a:srgbClr val="111111"/>
                </a:solidFill>
                <a:latin typeface="Arabic Typesetting" pitchFamily="66" charset="-78"/>
                <a:cs typeface="Arabic Typesetting" pitchFamily="66" charset="-78"/>
              </a:rPr>
              <a:t>ة</a:t>
            </a:r>
            <a:r>
              <a:rPr lang="ar-SA" sz="3200" dirty="0" smtClean="0">
                <a:solidFill>
                  <a:srgbClr val="111111"/>
                </a:solidFill>
                <a:latin typeface="Arabic Typesetting" pitchFamily="66" charset="-78"/>
                <a:cs typeface="Arabic Typesetting" pitchFamily="66" charset="-78"/>
              </a:rPr>
              <a:t> للمنافسة في مفهوم نص المادة 11 من الأمــر</a:t>
            </a:r>
            <a:r>
              <a:rPr lang="ar-DZ" sz="3200" dirty="0" smtClean="0">
                <a:solidFill>
                  <a:srgbClr val="111111"/>
                </a:solidFill>
                <a:latin typeface="Arabic Typesetting" pitchFamily="66" charset="-78"/>
                <a:cs typeface="Arabic Typesetting" pitchFamily="66" charset="-78"/>
              </a:rPr>
              <a:t> 03/03 </a:t>
            </a:r>
            <a:r>
              <a:rPr lang="ar-SA" sz="3200" dirty="0" smtClean="0">
                <a:solidFill>
                  <a:srgbClr val="111111"/>
                </a:solidFill>
                <a:latin typeface="Arabic Typesetting" pitchFamily="66" charset="-78"/>
                <a:cs typeface="Arabic Typesetting" pitchFamily="66" charset="-78"/>
              </a:rPr>
              <a:t> المتعلق بالمنافسة،</a:t>
            </a:r>
            <a:r>
              <a:rPr lang="ar-DZ" sz="3200" dirty="0" smtClean="0">
                <a:solidFill>
                  <a:srgbClr val="111111"/>
                </a:solidFill>
                <a:latin typeface="Arabic Typesetting" pitchFamily="66" charset="-78"/>
                <a:cs typeface="Arabic Typesetting" pitchFamily="66" charset="-78"/>
              </a:rPr>
              <a:t> </a:t>
            </a:r>
            <a:r>
              <a:rPr lang="ar-SA" sz="3200" dirty="0" smtClean="0">
                <a:solidFill>
                  <a:srgbClr val="111111"/>
                </a:solidFill>
                <a:latin typeface="Arabic Typesetting" pitchFamily="66" charset="-78"/>
                <a:cs typeface="Arabic Typesetting" pitchFamily="66" charset="-78"/>
              </a:rPr>
              <a:t>بحيث</a:t>
            </a:r>
            <a:r>
              <a:rPr lang="ar-DZ" sz="3200" dirty="0" smtClean="0">
                <a:solidFill>
                  <a:srgbClr val="111111"/>
                </a:solidFill>
                <a:latin typeface="Arabic Typesetting" pitchFamily="66" charset="-78"/>
                <a:cs typeface="Arabic Typesetting" pitchFamily="66" charset="-78"/>
              </a:rPr>
              <a:t>“</a:t>
            </a:r>
            <a:r>
              <a:rPr lang="ar-SA" sz="3200" dirty="0" smtClean="0">
                <a:solidFill>
                  <a:srgbClr val="111111"/>
                </a:solidFill>
                <a:latin typeface="Arabic Typesetting" pitchFamily="66" charset="-78"/>
                <a:cs typeface="Arabic Typesetting" pitchFamily="66" charset="-78"/>
              </a:rPr>
              <a:t> </a:t>
            </a:r>
            <a:r>
              <a:rPr lang="ar-SA" sz="3200" dirty="0" smtClean="0">
                <a:solidFill>
                  <a:srgbClr val="111111"/>
                </a:solidFill>
                <a:latin typeface="Arabic Typesetting" pitchFamily="66" charset="-78"/>
                <a:cs typeface="Arabic Typesetting" pitchFamily="66" charset="-78"/>
              </a:rPr>
              <a:t>تمنع كل مؤسسة التعسف في استعمــــال وضعية التبعية لمؤسسة أخــرى بصفتها زبونا أو ممونا </a:t>
            </a:r>
            <a:r>
              <a:rPr lang="ar-SA" sz="3200" dirty="0" err="1" smtClean="0">
                <a:solidFill>
                  <a:srgbClr val="111111"/>
                </a:solidFill>
                <a:latin typeface="Arabic Typesetting" pitchFamily="66" charset="-78"/>
                <a:cs typeface="Arabic Typesetting" pitchFamily="66" charset="-78"/>
              </a:rPr>
              <a:t>إ</a:t>
            </a:r>
            <a:r>
              <a:rPr lang="ar-DZ" sz="3200" dirty="0" smtClean="0">
                <a:solidFill>
                  <a:srgbClr val="111111"/>
                </a:solidFill>
                <a:latin typeface="Arabic Typesetting" pitchFamily="66" charset="-78"/>
                <a:cs typeface="Arabic Typesetting" pitchFamily="66" charset="-78"/>
              </a:rPr>
              <a:t>ذا</a:t>
            </a:r>
            <a:r>
              <a:rPr lang="ar-SA" sz="3200" dirty="0" smtClean="0">
                <a:solidFill>
                  <a:srgbClr val="111111"/>
                </a:solidFill>
                <a:latin typeface="Arabic Typesetting" pitchFamily="66" charset="-78"/>
                <a:cs typeface="Arabic Typesetting" pitchFamily="66" charset="-78"/>
              </a:rPr>
              <a:t> كان ذلك يخل بقواعد </a:t>
            </a:r>
            <a:r>
              <a:rPr lang="ar-SA" sz="3200" dirty="0" smtClean="0">
                <a:solidFill>
                  <a:srgbClr val="111111"/>
                </a:solidFill>
                <a:latin typeface="Arabic Typesetting" pitchFamily="66" charset="-78"/>
                <a:cs typeface="Arabic Typesetting" pitchFamily="66" charset="-78"/>
              </a:rPr>
              <a:t>المنافسة</a:t>
            </a:r>
            <a:r>
              <a:rPr lang="ar-DZ" sz="3200" dirty="0" smtClean="0">
                <a:solidFill>
                  <a:srgbClr val="111111"/>
                </a:solidFill>
                <a:latin typeface="Arabic Typesetting" pitchFamily="66" charset="-78"/>
                <a:cs typeface="Arabic Typesetting" pitchFamily="66" charset="-78"/>
              </a:rPr>
              <a:t>“</a:t>
            </a:r>
            <a:r>
              <a:rPr lang="ar-SA" sz="3200" dirty="0" smtClean="0">
                <a:solidFill>
                  <a:srgbClr val="111111"/>
                </a:solidFill>
                <a:latin typeface="Arabic Typesetting" pitchFamily="66" charset="-78"/>
                <a:cs typeface="Arabic Typesetting" pitchFamily="66" charset="-78"/>
              </a:rPr>
              <a:t>.</a:t>
            </a:r>
            <a:endParaRPr lang="ar-DZ" sz="3200" dirty="0" smtClean="0">
              <a:solidFill>
                <a:srgbClr val="111111"/>
              </a:solidFill>
              <a:latin typeface="Arabic Typesetting" pitchFamily="66" charset="-78"/>
              <a:cs typeface="Arabic Typesetting" pitchFamily="66" charset="-78"/>
            </a:endParaRPr>
          </a:p>
          <a:p>
            <a:pPr algn="just" rtl="1"/>
            <a:r>
              <a:rPr lang="ar-SA" sz="3200" dirty="0" smtClean="0">
                <a:solidFill>
                  <a:srgbClr val="111111"/>
                </a:solidFill>
                <a:latin typeface="Arabic Typesetting" pitchFamily="66" charset="-78"/>
                <a:cs typeface="Arabic Typesetting" pitchFamily="66" charset="-78"/>
              </a:rPr>
              <a:t>ويتمثل التعسف على سبيل المثال في :</a:t>
            </a:r>
            <a:endParaRPr lang="fr-FR" sz="3200" spc="-100" dirty="0" smtClean="0">
              <a:solidFill>
                <a:srgbClr val="111111"/>
              </a:solidFill>
              <a:latin typeface="Arabic Typesetting" pitchFamily="66" charset="-78"/>
              <a:cs typeface="Arabic Typesetting" pitchFamily="66" charset="-78"/>
            </a:endParaRPr>
          </a:p>
          <a:p>
            <a:pPr lvl="0" algn="r" rtl="1"/>
            <a:endParaRPr lang="ar-SA" sz="3200" b="1" dirty="0" smtClean="0">
              <a:solidFill>
                <a:srgbClr val="111111"/>
              </a:solidFill>
              <a:latin typeface="Titr" pitchFamily="2" charset="-78"/>
              <a:cs typeface="Titr" pitchFamily="2" charset="-78"/>
            </a:endParaRPr>
          </a:p>
          <a:p>
            <a:pPr algn="r" rtl="1"/>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6072230"/>
          </a:xfrm>
          <a:solidFill>
            <a:schemeClr val="tx1"/>
          </a:solidFill>
        </p:spPr>
        <p:txBody>
          <a:bodyPr>
            <a:normAutofit lnSpcReduction="10000"/>
          </a:bodyPr>
          <a:lstStyle/>
          <a:p>
            <a:pPr algn="r" rtl="1"/>
            <a:r>
              <a:rPr lang="ar-SA" sz="3200" b="1" u="sng" dirty="0" smtClean="0">
                <a:solidFill>
                  <a:srgbClr val="213200"/>
                </a:solidFill>
                <a:latin typeface="Arabic Typesetting" pitchFamily="66" charset="-78"/>
                <a:cs typeface="Arabic Typesetting" pitchFamily="66" charset="-78"/>
              </a:rPr>
              <a:t>ويتمثل التعسف على سبيل المثال في :</a:t>
            </a:r>
            <a:endParaRPr lang="fr-FR" sz="3200" b="1" u="sng" dirty="0" smtClean="0">
              <a:solidFill>
                <a:srgbClr val="213200"/>
              </a:solidFill>
              <a:latin typeface="Arabic Typesetting" pitchFamily="66" charset="-78"/>
              <a:cs typeface="Arabic Typesetting" pitchFamily="66" charset="-78"/>
            </a:endParaRPr>
          </a:p>
          <a:p>
            <a:pPr algn="ctr" rtl="1"/>
            <a:r>
              <a:rPr lang="ar-SA" sz="3200" b="1" dirty="0" smtClean="0">
                <a:solidFill>
                  <a:srgbClr val="213200"/>
                </a:solidFill>
                <a:latin typeface="Arabic Typesetting" pitchFamily="66" charset="-78"/>
                <a:cs typeface="Arabic Typesetting" pitchFamily="66" charset="-78"/>
              </a:rPr>
              <a:t>التعسف في استغلال وضعية التبعية</a:t>
            </a:r>
            <a:endParaRPr lang="fr-FR" sz="3200" dirty="0" smtClean="0">
              <a:solidFill>
                <a:srgbClr val="213200"/>
              </a:solidFill>
              <a:latin typeface="Arabic Typesetting" pitchFamily="66" charset="-78"/>
              <a:cs typeface="Arabic Typesetting" pitchFamily="66" charset="-78"/>
            </a:endParaRPr>
          </a:p>
          <a:p>
            <a:pPr lvl="1" algn="ctr" rtl="1"/>
            <a:r>
              <a:rPr lang="ar-SA" sz="3200" b="1" dirty="0" smtClean="0">
                <a:solidFill>
                  <a:srgbClr val="213200"/>
                </a:solidFill>
                <a:latin typeface="Arabic Typesetting" pitchFamily="66" charset="-78"/>
                <a:cs typeface="Arabic Typesetting" pitchFamily="66" charset="-78"/>
              </a:rPr>
              <a:t>رفض البيع بدون مبرر</a:t>
            </a:r>
            <a:endParaRPr lang="fr-FR" sz="3200" b="1" dirty="0" smtClean="0">
              <a:solidFill>
                <a:srgbClr val="213200"/>
              </a:solidFill>
              <a:latin typeface="Arabic Typesetting" pitchFamily="66" charset="-78"/>
              <a:cs typeface="Arabic Typesetting" pitchFamily="66" charset="-78"/>
            </a:endParaRPr>
          </a:p>
          <a:p>
            <a:pPr algn="ctr" rtl="1"/>
            <a:r>
              <a:rPr lang="ar-DZ" sz="3200" b="1" dirty="0" smtClean="0">
                <a:solidFill>
                  <a:srgbClr val="213200"/>
                </a:solidFill>
                <a:latin typeface="Arabic Typesetting" pitchFamily="66" charset="-78"/>
                <a:cs typeface="Arabic Typesetting" pitchFamily="66" charset="-78"/>
              </a:rPr>
              <a:t>البيع المتلازم أو التميزي</a:t>
            </a:r>
          </a:p>
          <a:p>
            <a:pPr algn="ctr" rtl="1"/>
            <a:r>
              <a:rPr lang="ar-DZ" sz="3200" b="1" dirty="0" smtClean="0">
                <a:solidFill>
                  <a:srgbClr val="213200"/>
                </a:solidFill>
                <a:latin typeface="Arabic Typesetting" pitchFamily="66" charset="-78"/>
                <a:cs typeface="Arabic Typesetting" pitchFamily="66" charset="-78"/>
              </a:rPr>
              <a:t>البيع المشروط </a:t>
            </a:r>
            <a:r>
              <a:rPr lang="ar-DZ" sz="3200" b="1" dirty="0" err="1" smtClean="0">
                <a:solidFill>
                  <a:srgbClr val="213200"/>
                </a:solidFill>
                <a:latin typeface="Arabic Typesetting" pitchFamily="66" charset="-78"/>
                <a:cs typeface="Arabic Typesetting" pitchFamily="66" charset="-78"/>
              </a:rPr>
              <a:t>بإقتناء</a:t>
            </a:r>
            <a:r>
              <a:rPr lang="ar-DZ" sz="3200" b="1" dirty="0" smtClean="0">
                <a:solidFill>
                  <a:srgbClr val="213200"/>
                </a:solidFill>
                <a:latin typeface="Arabic Typesetting" pitchFamily="66" charset="-78"/>
                <a:cs typeface="Arabic Typesetting" pitchFamily="66" charset="-78"/>
              </a:rPr>
              <a:t> كمية دنيا</a:t>
            </a:r>
          </a:p>
          <a:p>
            <a:pPr algn="ctr" rtl="1"/>
            <a:r>
              <a:rPr lang="ar-DZ" sz="3200" b="1" dirty="0" smtClean="0">
                <a:solidFill>
                  <a:srgbClr val="213200"/>
                </a:solidFill>
                <a:latin typeface="Arabic Typesetting" pitchFamily="66" charset="-78"/>
                <a:cs typeface="Arabic Typesetting" pitchFamily="66" charset="-78"/>
              </a:rPr>
              <a:t>الإلزام بالبيع بسعر أدنى</a:t>
            </a:r>
          </a:p>
          <a:p>
            <a:pPr algn="ctr" rtl="1"/>
            <a:r>
              <a:rPr lang="ar-DZ" sz="3200" b="1" dirty="0" smtClean="0">
                <a:solidFill>
                  <a:srgbClr val="213200"/>
                </a:solidFill>
                <a:latin typeface="Arabic Typesetting" pitchFamily="66" charset="-78"/>
                <a:cs typeface="Arabic Typesetting" pitchFamily="66" charset="-78"/>
              </a:rPr>
              <a:t>قطع العلاقة التجارية لمجرد رفض المتعامل الخضوع لشروط تجارية غير مبررة</a:t>
            </a:r>
          </a:p>
          <a:p>
            <a:pPr algn="r" rtl="1"/>
            <a:r>
              <a:rPr lang="ar-DZ" sz="3200" b="1" dirty="0" smtClean="0">
                <a:solidFill>
                  <a:srgbClr val="213200"/>
                </a:solidFill>
                <a:latin typeface="Arabic Typesetting" pitchFamily="66" charset="-78"/>
                <a:ea typeface="Times New Roman" pitchFamily="18" charset="0"/>
                <a:cs typeface="Arabic Typesetting" pitchFamily="66" charset="-78"/>
              </a:rPr>
              <a:t>و</a:t>
            </a:r>
            <a:r>
              <a:rPr lang="ar-DZ" sz="3200" b="1" dirty="0" smtClean="0">
                <a:solidFill>
                  <a:srgbClr val="213200"/>
                </a:solidFill>
                <a:latin typeface="Arabic Typesetting" pitchFamily="66" charset="-78"/>
                <a:ea typeface="Times New Roman" pitchFamily="18" charset="0"/>
                <a:cs typeface="Arabic Typesetting" pitchFamily="66" charset="-78"/>
              </a:rPr>
              <a:t>  </a:t>
            </a:r>
            <a:r>
              <a:rPr lang="ar-SA" sz="3200" b="1" dirty="0" smtClean="0">
                <a:solidFill>
                  <a:srgbClr val="111111"/>
                </a:solidFill>
                <a:latin typeface="Arabic Typesetting" pitchFamily="66" charset="-78"/>
                <a:ea typeface="Times New Roman" pitchFamily="18" charset="0"/>
                <a:cs typeface="Arabic Typesetting" pitchFamily="66" charset="-78"/>
              </a:rPr>
              <a:t>كل عمل أخر مخل بالمنافسة</a:t>
            </a:r>
            <a:endParaRPr lang="ar-DZ" sz="3200" b="1" dirty="0" smtClean="0">
              <a:solidFill>
                <a:srgbClr val="111111"/>
              </a:solidFill>
              <a:latin typeface="Arabic Typesetting" pitchFamily="66" charset="-78"/>
              <a:ea typeface="Times New Roman" pitchFamily="18" charset="0"/>
              <a:cs typeface="Arabic Typesetting" pitchFamily="66" charset="-78"/>
            </a:endParaRPr>
          </a:p>
          <a:p>
            <a:pPr lvl="0" algn="r" rtl="1"/>
            <a:r>
              <a:rPr lang="ar-SA" sz="3200" b="1" dirty="0" smtClean="0">
                <a:solidFill>
                  <a:srgbClr val="111111"/>
                </a:solidFill>
                <a:latin typeface="Arabic Typesetting" pitchFamily="66" charset="-78"/>
                <a:ea typeface="Times New Roman" pitchFamily="18" charset="0"/>
                <a:cs typeface="Arabic Typesetting" pitchFamily="66" charset="-78"/>
              </a:rPr>
              <a:t>و</a:t>
            </a:r>
            <a:r>
              <a:rPr lang="ar-DZ" sz="3200" b="1" dirty="0" smtClean="0">
                <a:solidFill>
                  <a:srgbClr val="111111"/>
                </a:solidFill>
                <a:latin typeface="Arabic Typesetting" pitchFamily="66" charset="-78"/>
                <a:ea typeface="Times New Roman" pitchFamily="18" charset="0"/>
                <a:cs typeface="Arabic Typesetting" pitchFamily="66" charset="-78"/>
              </a:rPr>
              <a:t>عليه</a:t>
            </a:r>
            <a:r>
              <a:rPr lang="ar-SA" sz="3200" b="1" dirty="0" smtClean="0">
                <a:solidFill>
                  <a:srgbClr val="111111"/>
                </a:solidFill>
                <a:latin typeface="Arabic Typesetting" pitchFamily="66" charset="-78"/>
                <a:ea typeface="Times New Roman" pitchFamily="18" charset="0"/>
                <a:cs typeface="Arabic Typesetting" pitchFamily="66" charset="-78"/>
              </a:rPr>
              <a:t> </a:t>
            </a:r>
            <a:r>
              <a:rPr lang="ar-SA" sz="3200" b="1" dirty="0" smtClean="0">
                <a:solidFill>
                  <a:srgbClr val="111111"/>
                </a:solidFill>
                <a:latin typeface="Arabic Typesetting" pitchFamily="66" charset="-78"/>
                <a:ea typeface="Times New Roman" pitchFamily="18" charset="0"/>
                <a:cs typeface="Arabic Typesetting" pitchFamily="66" charset="-78"/>
              </a:rPr>
              <a:t>لا</a:t>
            </a:r>
            <a:r>
              <a:rPr lang="ar-DZ" sz="3200" b="1" dirty="0" smtClean="0">
                <a:solidFill>
                  <a:srgbClr val="111111"/>
                </a:solidFill>
                <a:latin typeface="Arabic Typesetting" pitchFamily="66" charset="-78"/>
                <a:ea typeface="Times New Roman" pitchFamily="18" charset="0"/>
                <a:cs typeface="Arabic Typesetting" pitchFamily="66" charset="-78"/>
              </a:rPr>
              <a:t> </a:t>
            </a:r>
            <a:r>
              <a:rPr lang="ar-SA" sz="3200" b="1" dirty="0" smtClean="0">
                <a:solidFill>
                  <a:srgbClr val="111111"/>
                </a:solidFill>
                <a:latin typeface="Arabic Typesetting" pitchFamily="66" charset="-78"/>
                <a:ea typeface="Times New Roman" pitchFamily="18" charset="0"/>
                <a:cs typeface="Arabic Typesetting" pitchFamily="66" charset="-78"/>
              </a:rPr>
              <a:t>يمكن الحكم بثبوت التعسف في استغلال وضعية التبعية، إلا</a:t>
            </a:r>
            <a:r>
              <a:rPr lang="ar-DZ" sz="3200" b="1" dirty="0" smtClean="0">
                <a:solidFill>
                  <a:srgbClr val="111111"/>
                </a:solidFill>
                <a:latin typeface="Arabic Typesetting" pitchFamily="66" charset="-78"/>
                <a:ea typeface="Times New Roman" pitchFamily="18" charset="0"/>
                <a:cs typeface="Arabic Typesetting" pitchFamily="66" charset="-78"/>
              </a:rPr>
              <a:t> إذا تم تحقيق الثلاثة الشروط معا ، وجود وضعية التبعية ، التعسف الناتج عن الوضعية ، </a:t>
            </a:r>
            <a:r>
              <a:rPr lang="ar-DZ" sz="3200" b="1" dirty="0" err="1" smtClean="0">
                <a:solidFill>
                  <a:srgbClr val="111111"/>
                </a:solidFill>
                <a:latin typeface="Arabic Typesetting" pitchFamily="66" charset="-78"/>
                <a:ea typeface="Times New Roman" pitchFamily="18" charset="0"/>
                <a:cs typeface="Arabic Typesetting" pitchFamily="66" charset="-78"/>
              </a:rPr>
              <a:t>و</a:t>
            </a:r>
            <a:r>
              <a:rPr lang="ar-DZ" sz="3200" b="1" dirty="0" smtClean="0">
                <a:solidFill>
                  <a:srgbClr val="111111"/>
                </a:solidFill>
                <a:latin typeface="Arabic Typesetting" pitchFamily="66" charset="-78"/>
                <a:ea typeface="Times New Roman" pitchFamily="18" charset="0"/>
                <a:cs typeface="Arabic Typesetting" pitchFamily="66" charset="-78"/>
              </a:rPr>
              <a:t> </a:t>
            </a:r>
            <a:r>
              <a:rPr lang="ar-DZ" sz="3200" b="1" dirty="0" err="1" smtClean="0">
                <a:solidFill>
                  <a:srgbClr val="111111"/>
                </a:solidFill>
                <a:latin typeface="Arabic Typesetting" pitchFamily="66" charset="-78"/>
                <a:ea typeface="Times New Roman" pitchFamily="18" charset="0"/>
                <a:cs typeface="Arabic Typesetting" pitchFamily="66" charset="-78"/>
              </a:rPr>
              <a:t>الأثار</a:t>
            </a:r>
            <a:r>
              <a:rPr lang="ar-DZ" sz="3200" b="1" dirty="0" smtClean="0">
                <a:solidFill>
                  <a:srgbClr val="111111"/>
                </a:solidFill>
                <a:latin typeface="Arabic Typesetting" pitchFamily="66" charset="-78"/>
                <a:ea typeface="Times New Roman" pitchFamily="18" charset="0"/>
                <a:cs typeface="Arabic Typesetting" pitchFamily="66" charset="-78"/>
              </a:rPr>
              <a:t> المترتبة عنها </a:t>
            </a:r>
            <a:r>
              <a:rPr lang="ar-DZ" sz="3200" b="1" dirty="0" err="1" smtClean="0">
                <a:solidFill>
                  <a:srgbClr val="111111"/>
                </a:solidFill>
                <a:latin typeface="Arabic Typesetting" pitchFamily="66" charset="-78"/>
                <a:ea typeface="Times New Roman" pitchFamily="18" charset="0"/>
                <a:cs typeface="Arabic Typesetting" pitchFamily="66" charset="-78"/>
              </a:rPr>
              <a:t>و</a:t>
            </a:r>
            <a:r>
              <a:rPr lang="ar-DZ" sz="3200" b="1" dirty="0" smtClean="0">
                <a:solidFill>
                  <a:srgbClr val="111111"/>
                </a:solidFill>
                <a:latin typeface="Arabic Typesetting" pitchFamily="66" charset="-78"/>
                <a:ea typeface="Times New Roman" pitchFamily="18" charset="0"/>
                <a:cs typeface="Arabic Typesetting" pitchFamily="66" charset="-78"/>
              </a:rPr>
              <a:t> المعرقلة لحرية المنافسة.</a:t>
            </a:r>
            <a:endParaRPr lang="ar-SA" sz="3200" b="1" dirty="0" smtClean="0">
              <a:solidFill>
                <a:srgbClr val="111111"/>
              </a:solidFill>
              <a:latin typeface="Arabic Typesetting" pitchFamily="66" charset="-78"/>
              <a:cs typeface="Arabic Typesetting" pitchFamily="66" charset="-78"/>
            </a:endParaRPr>
          </a:p>
          <a:p>
            <a:pPr algn="r" rtl="1"/>
            <a:endParaRPr lang="ar-DZ" sz="3200" b="1" dirty="0" smtClean="0">
              <a:ln w="6350">
                <a:noFill/>
              </a:ln>
              <a:solidFill>
                <a:srgbClr val="213200"/>
              </a:solidFill>
              <a:effectLst>
                <a:outerShdw blurRad="114300" dist="101600" dir="2700000" algn="tl" rotWithShape="0">
                  <a:srgbClr val="000000">
                    <a:alpha val="40000"/>
                  </a:srgbClr>
                </a:outerShdw>
              </a:effectLst>
              <a:latin typeface="Titr" pitchFamily="2" charset="-78"/>
              <a:ea typeface="+mj-ea"/>
              <a:cs typeface="Titr"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329642" cy="5880756"/>
          </a:xfrm>
        </p:spPr>
        <p:txBody>
          <a:bodyPr>
            <a:normAutofit/>
          </a:bodyPr>
          <a:lstStyle/>
          <a:p>
            <a:pPr algn="r" rtl="1"/>
            <a:endParaRPr lang="ar-DZ" sz="3600" b="1" u="sng" dirty="0" smtClean="0">
              <a:solidFill>
                <a:srgbClr val="3D5C00"/>
              </a:solidFill>
              <a:latin typeface="Titr" pitchFamily="2" charset="-78"/>
              <a:cs typeface="Titr" pitchFamily="2" charset="-78"/>
            </a:endParaRPr>
          </a:p>
          <a:p>
            <a:pPr algn="r" rtl="1"/>
            <a:r>
              <a:rPr lang="ar-SA" sz="3600" b="1" u="sng" dirty="0" smtClean="0">
                <a:solidFill>
                  <a:srgbClr val="3D5C00"/>
                </a:solidFill>
                <a:latin typeface="Arabic Typesetting" pitchFamily="66" charset="-78"/>
                <a:cs typeface="Arabic Typesetting" pitchFamily="66" charset="-78"/>
              </a:rPr>
              <a:t>التعسف في البيع بأسعار مخفضة</a:t>
            </a:r>
            <a:endParaRPr lang="ar-DZ" sz="3600" b="1" u="sng" dirty="0" smtClean="0">
              <a:solidFill>
                <a:srgbClr val="3D5C00"/>
              </a:solidFill>
              <a:latin typeface="Arabic Typesetting" pitchFamily="66" charset="-78"/>
              <a:cs typeface="Arabic Typesetting" pitchFamily="66" charset="-78"/>
            </a:endParaRPr>
          </a:p>
          <a:p>
            <a:pPr algn="just" rtl="1"/>
            <a:r>
              <a:rPr lang="ar-SA" sz="3600" dirty="0" smtClean="0">
                <a:solidFill>
                  <a:srgbClr val="111111"/>
                </a:solidFill>
                <a:latin typeface="Arabic Typesetting" pitchFamily="66" charset="-78"/>
                <a:cs typeface="Arabic Typesetting" pitchFamily="66" charset="-78"/>
              </a:rPr>
              <a:t>و هو عرض الأسعار أو ممارسة أسعار بيع مخفضة بشكل تعسفي للمستهلكين مقارنة بأسعار تكلفة الإنتاج</a:t>
            </a:r>
            <a:r>
              <a:rPr lang="ar-DZ" sz="3600" dirty="0" smtClean="0">
                <a:solidFill>
                  <a:srgbClr val="111111"/>
                </a:solidFill>
                <a:latin typeface="Arabic Typesetting" pitchFamily="66" charset="-78"/>
                <a:cs typeface="Arabic Typesetting" pitchFamily="66" charset="-78"/>
              </a:rPr>
              <a:t> </a:t>
            </a:r>
            <a:r>
              <a:rPr lang="ar-SA" sz="3600" dirty="0" smtClean="0">
                <a:solidFill>
                  <a:srgbClr val="111111"/>
                </a:solidFill>
                <a:latin typeface="Arabic Typesetting" pitchFamily="66" charset="-78"/>
                <a:cs typeface="Arabic Typesetting" pitchFamily="66" charset="-78"/>
              </a:rPr>
              <a:t>أو الشراء، لا لسبب الإفلاس </a:t>
            </a:r>
            <a:r>
              <a:rPr lang="ar-SA" sz="3600" dirty="0" err="1" smtClean="0">
                <a:solidFill>
                  <a:srgbClr val="111111"/>
                </a:solidFill>
                <a:latin typeface="Arabic Typesetting" pitchFamily="66" charset="-78"/>
                <a:cs typeface="Arabic Typesetting" pitchFamily="66" charset="-78"/>
              </a:rPr>
              <a:t>و</a:t>
            </a:r>
            <a:r>
              <a:rPr lang="ar-SA" sz="3600" dirty="0" smtClean="0">
                <a:solidFill>
                  <a:srgbClr val="111111"/>
                </a:solidFill>
                <a:latin typeface="Arabic Typesetting" pitchFamily="66" charset="-78"/>
                <a:cs typeface="Arabic Typesetting" pitchFamily="66" charset="-78"/>
              </a:rPr>
              <a:t> لا للتصفية، إنما لهدف إبعاد منافس أو عرقلة أحد منتجاته من الدخول إلى السوق، </a:t>
            </a:r>
            <a:r>
              <a:rPr lang="ar-SA" sz="3600" dirty="0" err="1" smtClean="0">
                <a:solidFill>
                  <a:srgbClr val="111111"/>
                </a:solidFill>
                <a:latin typeface="Arabic Typesetting" pitchFamily="66" charset="-78"/>
                <a:cs typeface="Arabic Typesetting" pitchFamily="66" charset="-78"/>
              </a:rPr>
              <a:t>و</a:t>
            </a:r>
            <a:r>
              <a:rPr lang="ar-SA" sz="3600" dirty="0" smtClean="0">
                <a:solidFill>
                  <a:srgbClr val="111111"/>
                </a:solidFill>
                <a:latin typeface="Arabic Typesetting" pitchFamily="66" charset="-78"/>
                <a:cs typeface="Arabic Typesetting" pitchFamily="66" charset="-78"/>
              </a:rPr>
              <a:t> تعد وفق المادة </a:t>
            </a:r>
            <a:r>
              <a:rPr lang="ar-SA" sz="3600" dirty="0" smtClean="0">
                <a:solidFill>
                  <a:srgbClr val="111111"/>
                </a:solidFill>
                <a:latin typeface="Arabic Typesetting" pitchFamily="66" charset="-78"/>
                <a:cs typeface="Arabic Typesetting" pitchFamily="66" charset="-78"/>
              </a:rPr>
              <a:t>12</a:t>
            </a:r>
            <a:r>
              <a:rPr lang="ar-DZ" sz="3600" dirty="0" smtClean="0">
                <a:solidFill>
                  <a:srgbClr val="111111"/>
                </a:solidFill>
                <a:latin typeface="Arabic Typesetting" pitchFamily="66" charset="-78"/>
                <a:cs typeface="Arabic Typesetting" pitchFamily="66" charset="-78"/>
              </a:rPr>
              <a:t> من الأمر رقم 03/03 المتعلق بالمنافسة </a:t>
            </a:r>
            <a:r>
              <a:rPr lang="ar-DZ" sz="3600" dirty="0" err="1" smtClean="0">
                <a:solidFill>
                  <a:srgbClr val="111111"/>
                </a:solidFill>
                <a:latin typeface="Arabic Typesetting" pitchFamily="66" charset="-78"/>
                <a:cs typeface="Arabic Typesetting" pitchFamily="66" charset="-78"/>
              </a:rPr>
              <a:t>و</a:t>
            </a:r>
            <a:r>
              <a:rPr lang="ar-DZ" sz="3600" dirty="0" smtClean="0">
                <a:solidFill>
                  <a:srgbClr val="111111"/>
                </a:solidFill>
                <a:latin typeface="Arabic Typesetting" pitchFamily="66" charset="-78"/>
                <a:cs typeface="Arabic Typesetting" pitchFamily="66" charset="-78"/>
              </a:rPr>
              <a:t> بالتالي</a:t>
            </a:r>
            <a:r>
              <a:rPr lang="ar-SA" sz="3600" dirty="0" smtClean="0">
                <a:solidFill>
                  <a:srgbClr val="111111"/>
                </a:solidFill>
                <a:latin typeface="Arabic Typesetting" pitchFamily="66" charset="-78"/>
                <a:cs typeface="Arabic Typesetting" pitchFamily="66" charset="-78"/>
              </a:rPr>
              <a:t> </a:t>
            </a:r>
            <a:r>
              <a:rPr lang="ar-SA" sz="3600" dirty="0" smtClean="0">
                <a:solidFill>
                  <a:srgbClr val="111111"/>
                </a:solidFill>
                <a:latin typeface="Arabic Typesetting" pitchFamily="66" charset="-78"/>
                <a:cs typeface="Arabic Typesetting" pitchFamily="66" charset="-78"/>
              </a:rPr>
              <a:t>من الممارسات المقيدة للمنافسة.</a:t>
            </a:r>
            <a:endParaRPr lang="fr-FR" sz="3600" dirty="0" smtClean="0">
              <a:solidFill>
                <a:srgbClr val="3D5C00"/>
              </a:solidFill>
              <a:latin typeface="Arabic Typesetting" pitchFamily="66" charset="-78"/>
              <a:cs typeface="Arabic Typesetting" pitchFamily="66" charset="-78"/>
            </a:endParaRPr>
          </a:p>
          <a:p>
            <a:pPr algn="r" rtl="1"/>
            <a:endParaRPr lang="ar-DZ" sz="36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normAutofit/>
          </a:bodyPr>
          <a:lstStyle/>
          <a:p>
            <a:pPr marL="0" lvl="0" indent="0" algn="ctr" rtl="1" fontAlgn="base">
              <a:spcBef>
                <a:spcPct val="0"/>
              </a:spcBef>
              <a:spcAft>
                <a:spcPct val="0"/>
              </a:spcAft>
              <a:buClrTx/>
              <a:buSzTx/>
              <a:buNone/>
            </a:pPr>
            <a:endParaRPr lang="ar-DZ" sz="3600" b="1" u="sng" dirty="0" smtClean="0">
              <a:solidFill>
                <a:srgbClr val="3D5C00"/>
              </a:solidFill>
              <a:latin typeface="Titr" pitchFamily="2" charset="-78"/>
              <a:cs typeface="Titr" pitchFamily="2" charset="-78"/>
            </a:endParaRPr>
          </a:p>
          <a:p>
            <a:pPr marL="0" lvl="0" indent="0" algn="ctr" rtl="1" fontAlgn="base">
              <a:spcBef>
                <a:spcPct val="0"/>
              </a:spcBef>
              <a:spcAft>
                <a:spcPct val="0"/>
              </a:spcAft>
              <a:buClrTx/>
              <a:buSzTx/>
              <a:buNone/>
            </a:pPr>
            <a:endParaRPr lang="ar-DZ" sz="3600" b="1" u="sng" dirty="0" smtClean="0">
              <a:solidFill>
                <a:srgbClr val="3D5C00"/>
              </a:solidFill>
              <a:latin typeface="Titr" pitchFamily="2" charset="-78"/>
              <a:cs typeface="Titr" pitchFamily="2" charset="-78"/>
            </a:endParaRPr>
          </a:p>
          <a:p>
            <a:pPr algn="r" rtl="1"/>
            <a:endParaRPr lang="fr-FR" dirty="0"/>
          </a:p>
        </p:txBody>
      </p:sp>
      <p:sp>
        <p:nvSpPr>
          <p:cNvPr id="5" name="Rectangle 4"/>
          <p:cNvSpPr/>
          <p:nvPr/>
        </p:nvSpPr>
        <p:spPr>
          <a:xfrm>
            <a:off x="1214414" y="2071678"/>
            <a:ext cx="6786610" cy="2857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fontAlgn="base">
              <a:spcBef>
                <a:spcPct val="0"/>
              </a:spcBef>
              <a:spcAft>
                <a:spcPct val="0"/>
              </a:spcAft>
            </a:pPr>
            <a:r>
              <a:rPr lang="ar-SA" sz="6000" b="1" u="sng" dirty="0" smtClean="0">
                <a:solidFill>
                  <a:srgbClr val="3D5C00"/>
                </a:solidFill>
                <a:latin typeface="Titr" pitchFamily="2" charset="-78"/>
                <a:cs typeface="Titr" pitchFamily="2" charset="-78"/>
              </a:rPr>
              <a:t>مبدأ حرية الأســــــعار</a:t>
            </a:r>
            <a:endParaRPr lang="fr-FR" sz="6000" b="1" u="sng" dirty="0" smtClean="0">
              <a:solidFill>
                <a:srgbClr val="3D5C00"/>
              </a:solidFill>
              <a:latin typeface="Titr" pitchFamily="2" charset="-78"/>
              <a:cs typeface="Titr"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642918"/>
            <a:ext cx="8329642" cy="5666442"/>
          </a:xfrm>
        </p:spPr>
        <p:txBody>
          <a:bodyPr>
            <a:normAutofit/>
          </a:bodyPr>
          <a:lstStyle/>
          <a:p>
            <a:pPr algn="r" rtl="1"/>
            <a:endParaRPr lang="ar-DZ" sz="3600" b="1" dirty="0" smtClean="0">
              <a:solidFill>
                <a:srgbClr val="111111"/>
              </a:solidFill>
              <a:latin typeface="Titr" pitchFamily="2" charset="-78"/>
              <a:cs typeface="Titr" pitchFamily="2" charset="-78"/>
            </a:endParaRPr>
          </a:p>
          <a:p>
            <a:pPr algn="just" rtl="1"/>
            <a:r>
              <a:rPr lang="ar-SA" sz="3600" b="1" dirty="0" smtClean="0">
                <a:solidFill>
                  <a:srgbClr val="111111"/>
                </a:solidFill>
                <a:latin typeface="Arabic Typesetting" pitchFamily="66" charset="-78"/>
                <a:cs typeface="Arabic Typesetting" pitchFamily="66" charset="-78"/>
              </a:rPr>
              <a:t>يعتبر هذا المبدأ من أهم مبادئ الم</a:t>
            </a:r>
            <a:r>
              <a:rPr lang="ar-DZ" sz="3600" b="1" dirty="0" smtClean="0">
                <a:solidFill>
                  <a:srgbClr val="111111"/>
                </a:solidFill>
                <a:latin typeface="Arabic Typesetting" pitchFamily="66" charset="-78"/>
                <a:cs typeface="Arabic Typesetting" pitchFamily="66" charset="-78"/>
              </a:rPr>
              <a:t>نافسة </a:t>
            </a:r>
            <a:r>
              <a:rPr lang="ar-DZ" sz="3600" b="1" dirty="0" err="1" smtClean="0">
                <a:solidFill>
                  <a:srgbClr val="111111"/>
                </a:solidFill>
                <a:latin typeface="Arabic Typesetting" pitchFamily="66" charset="-78"/>
                <a:cs typeface="Arabic Typesetting" pitchFamily="66" charset="-78"/>
              </a:rPr>
              <a:t>ب</a:t>
            </a:r>
            <a:r>
              <a:rPr lang="ar-SA" sz="3600" b="1" dirty="0" smtClean="0">
                <a:solidFill>
                  <a:srgbClr val="111111"/>
                </a:solidFill>
                <a:latin typeface="Arabic Typesetting" pitchFamily="66" charset="-78"/>
                <a:cs typeface="Arabic Typesetting" pitchFamily="66" charset="-78"/>
              </a:rPr>
              <a:t>موجب الأمر رقم 03-03 المؤرخ في 19 </a:t>
            </a:r>
            <a:r>
              <a:rPr lang="ar-SA" sz="3600" b="1" dirty="0" err="1" smtClean="0">
                <a:solidFill>
                  <a:srgbClr val="111111"/>
                </a:solidFill>
                <a:latin typeface="Arabic Typesetting" pitchFamily="66" charset="-78"/>
                <a:cs typeface="Arabic Typesetting" pitchFamily="66" charset="-78"/>
              </a:rPr>
              <a:t>جويلية</a:t>
            </a:r>
            <a:r>
              <a:rPr lang="ar-SA" sz="3600" b="1" dirty="0" smtClean="0">
                <a:solidFill>
                  <a:srgbClr val="111111"/>
                </a:solidFill>
                <a:latin typeface="Arabic Typesetting" pitchFamily="66" charset="-78"/>
                <a:cs typeface="Arabic Typesetting" pitchFamily="66" charset="-78"/>
              </a:rPr>
              <a:t> 2003 </a:t>
            </a:r>
            <a:r>
              <a:rPr lang="ar-SA" sz="3600" b="1" dirty="0" smtClean="0">
                <a:solidFill>
                  <a:srgbClr val="111111"/>
                </a:solidFill>
                <a:latin typeface="Arabic Typesetting" pitchFamily="66" charset="-78"/>
                <a:cs typeface="Arabic Typesetting" pitchFamily="66" charset="-78"/>
              </a:rPr>
              <a:t> </a:t>
            </a:r>
            <a:r>
              <a:rPr lang="ar-SA" sz="3600" b="1" dirty="0" smtClean="0">
                <a:solidFill>
                  <a:srgbClr val="111111"/>
                </a:solidFill>
                <a:latin typeface="Arabic Typesetting" pitchFamily="66" charset="-78"/>
                <a:cs typeface="Arabic Typesetting" pitchFamily="66" charset="-78"/>
              </a:rPr>
              <a:t>، ولقد نصت المادة </a:t>
            </a:r>
            <a:r>
              <a:rPr lang="ar-SA" sz="3600" b="1" dirty="0" smtClean="0">
                <a:solidFill>
                  <a:srgbClr val="111111"/>
                </a:solidFill>
                <a:latin typeface="Arabic Typesetting" pitchFamily="66" charset="-78"/>
                <a:cs typeface="Arabic Typesetting" pitchFamily="66" charset="-78"/>
              </a:rPr>
              <a:t>0</a:t>
            </a:r>
            <a:r>
              <a:rPr lang="ar-DZ" sz="3600" b="1" dirty="0" smtClean="0">
                <a:solidFill>
                  <a:srgbClr val="111111"/>
                </a:solidFill>
                <a:latin typeface="Arabic Typesetting" pitchFamily="66" charset="-78"/>
                <a:cs typeface="Arabic Typesetting" pitchFamily="66" charset="-78"/>
              </a:rPr>
              <a:t>4</a:t>
            </a:r>
            <a:r>
              <a:rPr lang="ar-SA" sz="3600" b="1" dirty="0" smtClean="0">
                <a:solidFill>
                  <a:srgbClr val="111111"/>
                </a:solidFill>
                <a:latin typeface="Arabic Typesetting" pitchFamily="66" charset="-78"/>
                <a:cs typeface="Arabic Typesetting" pitchFamily="66" charset="-78"/>
              </a:rPr>
              <a:t> </a:t>
            </a:r>
            <a:r>
              <a:rPr lang="ar-DZ" sz="3600" b="1" dirty="0" smtClean="0">
                <a:solidFill>
                  <a:srgbClr val="111111"/>
                </a:solidFill>
                <a:latin typeface="Arabic Typesetting" pitchFamily="66" charset="-78"/>
                <a:cs typeface="Arabic Typesetting" pitchFamily="66" charset="-78"/>
              </a:rPr>
              <a:t>الفقرة</a:t>
            </a:r>
            <a:r>
              <a:rPr lang="ar-SA" sz="3600" b="1" dirty="0" smtClean="0">
                <a:solidFill>
                  <a:srgbClr val="111111"/>
                </a:solidFill>
                <a:latin typeface="Arabic Typesetting" pitchFamily="66" charset="-78"/>
                <a:cs typeface="Arabic Typesetting" pitchFamily="66" charset="-78"/>
              </a:rPr>
              <a:t> </a:t>
            </a:r>
            <a:r>
              <a:rPr lang="ar-SA" sz="3600" b="1" dirty="0" smtClean="0">
                <a:solidFill>
                  <a:srgbClr val="111111"/>
                </a:solidFill>
                <a:latin typeface="Arabic Typesetting" pitchFamily="66" charset="-78"/>
                <a:cs typeface="Arabic Typesetting" pitchFamily="66" charset="-78"/>
              </a:rPr>
              <a:t>الأولــى على أن أسعــــار السلع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الخدمات تحدد  بصفة حرة وفقا </a:t>
            </a:r>
            <a:r>
              <a:rPr lang="ar-SA" sz="3600" b="1" dirty="0" err="1" smtClean="0">
                <a:solidFill>
                  <a:srgbClr val="111111"/>
                </a:solidFill>
                <a:latin typeface="Arabic Typesetting" pitchFamily="66" charset="-78"/>
                <a:cs typeface="Arabic Typesetting" pitchFamily="66" charset="-78"/>
              </a:rPr>
              <a:t>لقواع</a:t>
            </a:r>
            <a:r>
              <a:rPr lang="ar-DZ" sz="3600" b="1" dirty="0" smtClean="0">
                <a:solidFill>
                  <a:srgbClr val="111111"/>
                </a:solidFill>
                <a:latin typeface="Arabic Typesetting" pitchFamily="66" charset="-78"/>
                <a:cs typeface="Arabic Typesetting" pitchFamily="66" charset="-78"/>
              </a:rPr>
              <a:t>ـــ</a:t>
            </a:r>
            <a:r>
              <a:rPr lang="ar-SA" sz="3600" b="1" dirty="0" smtClean="0">
                <a:solidFill>
                  <a:srgbClr val="111111"/>
                </a:solidFill>
                <a:latin typeface="Arabic Typesetting" pitchFamily="66" charset="-78"/>
                <a:cs typeface="Arabic Typesetting" pitchFamily="66" charset="-78"/>
              </a:rPr>
              <a:t>د المنافسة </a:t>
            </a:r>
            <a:r>
              <a:rPr lang="ar-SA" sz="3600" b="1" dirty="0" err="1" smtClean="0">
                <a:solidFill>
                  <a:srgbClr val="111111"/>
                </a:solidFill>
                <a:latin typeface="Arabic Typesetting" pitchFamily="66" charset="-78"/>
                <a:cs typeface="Arabic Typesetting" pitchFamily="66" charset="-78"/>
              </a:rPr>
              <a:t>الح</a:t>
            </a:r>
            <a:r>
              <a:rPr lang="ar-DZ" sz="3600" b="1" dirty="0" smtClean="0">
                <a:solidFill>
                  <a:srgbClr val="111111"/>
                </a:solidFill>
                <a:latin typeface="Arabic Typesetting" pitchFamily="66" charset="-78"/>
                <a:cs typeface="Arabic Typesetting" pitchFamily="66" charset="-78"/>
              </a:rPr>
              <a:t>ــــــ</a:t>
            </a:r>
            <a:r>
              <a:rPr lang="ar-SA" sz="3600" b="1" dirty="0" err="1" smtClean="0">
                <a:solidFill>
                  <a:srgbClr val="111111"/>
                </a:solidFill>
                <a:latin typeface="Arabic Typesetting" pitchFamily="66" charset="-78"/>
                <a:cs typeface="Arabic Typesetting" pitchFamily="66" charset="-78"/>
              </a:rPr>
              <a:t>رة</a:t>
            </a:r>
            <a:r>
              <a:rPr lang="ar-SA" sz="3600" b="1" dirty="0" smtClean="0">
                <a:solidFill>
                  <a:srgbClr val="111111"/>
                </a:solidFill>
                <a:latin typeface="Arabic Typesetting" pitchFamily="66" charset="-78"/>
                <a:cs typeface="Arabic Typesetting" pitchFamily="66" charset="-78"/>
              </a:rPr>
              <a:t> </a:t>
            </a:r>
            <a:r>
              <a:rPr lang="ar-DZ" sz="3600" b="1" dirty="0" err="1" smtClean="0">
                <a:solidFill>
                  <a:srgbClr val="111111"/>
                </a:solidFill>
                <a:latin typeface="Arabic Typesetting" pitchFamily="66" charset="-78"/>
                <a:cs typeface="Arabic Typesetting" pitchFamily="66" charset="-78"/>
              </a:rPr>
              <a:t>وا</a:t>
            </a:r>
            <a:r>
              <a:rPr lang="ar-SA" sz="3600" b="1" dirty="0" smtClean="0">
                <a:solidFill>
                  <a:srgbClr val="111111"/>
                </a:solidFill>
                <a:latin typeface="Arabic Typesetting" pitchFamily="66" charset="-78"/>
                <a:cs typeface="Arabic Typesetting" pitchFamily="66" charset="-78"/>
              </a:rPr>
              <a:t>لنزيهة، إلا أن هـذه الحرية مشترطة </a:t>
            </a:r>
            <a:r>
              <a:rPr lang="ar-SA" sz="3600" b="1" dirty="0" err="1" smtClean="0">
                <a:solidFill>
                  <a:srgbClr val="111111"/>
                </a:solidFill>
                <a:latin typeface="Arabic Typesetting" pitchFamily="66" charset="-78"/>
                <a:cs typeface="Arabic Typesetting" pitchFamily="66" charset="-78"/>
              </a:rPr>
              <a:t>بالإمتثال</a:t>
            </a:r>
            <a:r>
              <a:rPr lang="ar-SA" sz="3600" b="1" dirty="0" smtClean="0">
                <a:solidFill>
                  <a:srgbClr val="111111"/>
                </a:solidFill>
                <a:latin typeface="Arabic Typesetting" pitchFamily="66" charset="-78"/>
                <a:cs typeface="Arabic Typesetting" pitchFamily="66" charset="-78"/>
              </a:rPr>
              <a:t> إلى أسس قواعد الإنصاف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الشفافية ،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التي تطـــرق إليها المشرع على سبيل المثال </a:t>
            </a:r>
            <a:r>
              <a:rPr lang="ar-SA" sz="3600" b="1" dirty="0" smtClean="0">
                <a:solidFill>
                  <a:srgbClr val="111111"/>
                </a:solidFill>
                <a:latin typeface="Arabic Typesetting" pitchFamily="66" charset="-78"/>
                <a:cs typeface="Arabic Typesetting" pitchFamily="66" charset="-78"/>
              </a:rPr>
              <a:t>:</a:t>
            </a:r>
            <a:endParaRPr lang="fr-FR" sz="3600" b="1" dirty="0">
              <a:latin typeface="Arabic Typesetting" pitchFamily="66" charset="-78"/>
              <a:cs typeface="Arabic Typesetting" pitchFamily="66"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lstStyle/>
          <a:p>
            <a:pPr algn="r" rtl="1">
              <a:buNone/>
            </a:pPr>
            <a:r>
              <a:rPr lang="ar-DZ" sz="4000" b="1" u="sng" dirty="0" smtClean="0">
                <a:solidFill>
                  <a:srgbClr val="111111"/>
                </a:solidFill>
                <a:latin typeface="Arabic Typesetting" pitchFamily="66" charset="-78"/>
                <a:cs typeface="Arabic Typesetting" pitchFamily="66" charset="-78"/>
              </a:rPr>
              <a:t>مبدأ حرية الأسعار</a:t>
            </a:r>
          </a:p>
          <a:p>
            <a:pPr algn="r" rtl="1">
              <a:buNone/>
            </a:pPr>
            <a:r>
              <a:rPr lang="ar-DZ" b="1" dirty="0" smtClean="0">
                <a:solidFill>
                  <a:srgbClr val="111111"/>
                </a:solidFill>
                <a:latin typeface="Titr" pitchFamily="2" charset="-78"/>
                <a:cs typeface="Titr" pitchFamily="2" charset="-78"/>
              </a:rPr>
              <a:t>1- </a:t>
            </a:r>
            <a:r>
              <a:rPr lang="ar-DZ" sz="4000" b="1" dirty="0" smtClean="0">
                <a:solidFill>
                  <a:srgbClr val="111111"/>
                </a:solidFill>
                <a:latin typeface="Arabic Typesetting" pitchFamily="66" charset="-78"/>
                <a:cs typeface="Arabic Typesetting" pitchFamily="66" charset="-78"/>
              </a:rPr>
              <a:t>تركيبة الأسعار لنشاطات الإنتاج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التوزيع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a:t>
            </a:r>
            <a:r>
              <a:rPr lang="ar-DZ" sz="4000" b="1" dirty="0" err="1" smtClean="0">
                <a:solidFill>
                  <a:srgbClr val="111111"/>
                </a:solidFill>
                <a:latin typeface="Arabic Typesetting" pitchFamily="66" charset="-78"/>
                <a:cs typeface="Arabic Typesetting" pitchFamily="66" charset="-78"/>
              </a:rPr>
              <a:t>إستيراد</a:t>
            </a:r>
            <a:r>
              <a:rPr lang="ar-DZ" sz="4000" b="1" dirty="0" smtClean="0">
                <a:solidFill>
                  <a:srgbClr val="111111"/>
                </a:solidFill>
                <a:latin typeface="Arabic Typesetting" pitchFamily="66" charset="-78"/>
                <a:cs typeface="Arabic Typesetting" pitchFamily="66" charset="-78"/>
              </a:rPr>
              <a:t> السلع لإعادة بيعها على حالتها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تأدية الخدمات.</a:t>
            </a:r>
          </a:p>
          <a:p>
            <a:pPr algn="r" rtl="1">
              <a:buNone/>
            </a:pPr>
            <a:r>
              <a:rPr lang="ar-DZ" sz="4000" b="1" dirty="0" smtClean="0">
                <a:solidFill>
                  <a:srgbClr val="111111"/>
                </a:solidFill>
                <a:latin typeface="Arabic Typesetting" pitchFamily="66" charset="-78"/>
                <a:cs typeface="Arabic Typesetting" pitchFamily="66" charset="-78"/>
              </a:rPr>
              <a:t>2- هوامش الربح فيما يخص إنتاج السلع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توزيعها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تأدية الخدمات.</a:t>
            </a:r>
          </a:p>
          <a:p>
            <a:pPr algn="r" rtl="1">
              <a:buNone/>
            </a:pPr>
            <a:r>
              <a:rPr lang="ar-DZ" sz="4000" b="1" dirty="0" smtClean="0">
                <a:solidFill>
                  <a:srgbClr val="111111"/>
                </a:solidFill>
                <a:latin typeface="Arabic Typesetting" pitchFamily="66" charset="-78"/>
                <a:cs typeface="Arabic Typesetting" pitchFamily="66" charset="-78"/>
              </a:rPr>
              <a:t>3- شفافية الممارسات التجارية (و المتمثلة في </a:t>
            </a:r>
            <a:r>
              <a:rPr lang="ar-DZ" sz="4000" b="1" dirty="0" smtClean="0">
                <a:solidFill>
                  <a:srgbClr val="111111"/>
                </a:solidFill>
                <a:latin typeface="Arabic Typesetting" pitchFamily="66" charset="-78"/>
                <a:cs typeface="Arabic Typesetting" pitchFamily="66" charset="-78"/>
              </a:rPr>
              <a:t>الإعلام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الإشهار بالأسعار والتعريفات </a:t>
            </a:r>
            <a:r>
              <a:rPr lang="ar-DZ" sz="4000" b="1" dirty="0" err="1" smtClean="0">
                <a:solidFill>
                  <a:srgbClr val="111111"/>
                </a:solidFill>
                <a:latin typeface="Arabic Typesetting" pitchFamily="66" charset="-78"/>
                <a:cs typeface="Arabic Typesetting" pitchFamily="66" charset="-78"/>
              </a:rPr>
              <a:t>و</a:t>
            </a:r>
            <a:r>
              <a:rPr lang="ar-DZ" sz="4000" b="1" dirty="0" smtClean="0">
                <a:solidFill>
                  <a:srgbClr val="111111"/>
                </a:solidFill>
                <a:latin typeface="Arabic Typesetting" pitchFamily="66" charset="-78"/>
                <a:cs typeface="Arabic Typesetting" pitchFamily="66" charset="-78"/>
              </a:rPr>
              <a:t> التعامل بالفاتورة).</a:t>
            </a:r>
            <a:endParaRPr lang="fr-FR" sz="4000" dirty="0">
              <a:latin typeface="Arabic Typesetting" pitchFamily="66" charset="-78"/>
              <a:cs typeface="Arabic Typesetting" pitchFamily="66"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809318"/>
          </a:xfrm>
        </p:spPr>
        <p:txBody>
          <a:bodyPr>
            <a:normAutofit fontScale="92500" lnSpcReduction="20000"/>
          </a:bodyPr>
          <a:lstStyle/>
          <a:p>
            <a:pPr algn="r" rtl="1"/>
            <a:endParaRPr lang="ar-DZ" sz="3900" b="1" u="sng" dirty="0" smtClean="0">
              <a:solidFill>
                <a:srgbClr val="111111"/>
              </a:solidFill>
              <a:latin typeface="Arabic Typesetting" pitchFamily="66" charset="-78"/>
              <a:cs typeface="Arabic Typesetting" pitchFamily="66" charset="-78"/>
            </a:endParaRPr>
          </a:p>
          <a:p>
            <a:pPr algn="r" rtl="1"/>
            <a:r>
              <a:rPr lang="ar-SA" sz="3200" b="1" dirty="0" smtClean="0">
                <a:solidFill>
                  <a:srgbClr val="111111"/>
                </a:solidFill>
                <a:latin typeface="Arabic Typesetting" pitchFamily="66" charset="-78"/>
                <a:cs typeface="Arabic Typesetting" pitchFamily="66" charset="-78"/>
              </a:rPr>
              <a:t>و طبقا لنص المادة 4 </a:t>
            </a:r>
            <a:r>
              <a:rPr lang="ar-DZ" sz="3200" b="1" dirty="0" smtClean="0">
                <a:solidFill>
                  <a:srgbClr val="111111"/>
                </a:solidFill>
                <a:latin typeface="Arabic Typesetting" pitchFamily="66" charset="-78"/>
                <a:cs typeface="Arabic Typesetting" pitchFamily="66" charset="-78"/>
              </a:rPr>
              <a:t> من القانون رقم 10/05 المعدل </a:t>
            </a:r>
            <a:r>
              <a:rPr lang="ar-DZ" sz="3200" b="1" dirty="0" err="1" smtClean="0">
                <a:solidFill>
                  <a:srgbClr val="111111"/>
                </a:solidFill>
                <a:latin typeface="Arabic Typesetting" pitchFamily="66" charset="-78"/>
                <a:cs typeface="Arabic Typesetting" pitchFamily="66" charset="-78"/>
              </a:rPr>
              <a:t>و</a:t>
            </a:r>
            <a:r>
              <a:rPr lang="ar-DZ" sz="3200" b="1" dirty="0" smtClean="0">
                <a:solidFill>
                  <a:srgbClr val="111111"/>
                </a:solidFill>
                <a:latin typeface="Arabic Typesetting" pitchFamily="66" charset="-78"/>
                <a:cs typeface="Arabic Typesetting" pitchFamily="66" charset="-78"/>
              </a:rPr>
              <a:t> المتمم </a:t>
            </a:r>
            <a:r>
              <a:rPr lang="ar-DZ" sz="3200" b="1" dirty="0" err="1" smtClean="0">
                <a:solidFill>
                  <a:srgbClr val="111111"/>
                </a:solidFill>
                <a:latin typeface="Arabic Typesetting" pitchFamily="66" charset="-78"/>
                <a:cs typeface="Arabic Typesetting" pitchFamily="66" charset="-78"/>
              </a:rPr>
              <a:t>للامر</a:t>
            </a:r>
            <a:r>
              <a:rPr lang="ar-DZ" sz="3200" b="1" dirty="0" smtClean="0">
                <a:solidFill>
                  <a:srgbClr val="111111"/>
                </a:solidFill>
                <a:latin typeface="Arabic Typesetting" pitchFamily="66" charset="-78"/>
                <a:cs typeface="Arabic Typesetting" pitchFamily="66" charset="-78"/>
              </a:rPr>
              <a:t> رقم 03/03 </a:t>
            </a:r>
            <a:r>
              <a:rPr lang="ar-DZ" sz="3200" b="1" dirty="0" err="1" smtClean="0">
                <a:solidFill>
                  <a:srgbClr val="111111"/>
                </a:solidFill>
                <a:latin typeface="Arabic Typesetting" pitchFamily="66" charset="-78"/>
                <a:cs typeface="Arabic Typesetting" pitchFamily="66" charset="-78"/>
              </a:rPr>
              <a:t>النتعلق</a:t>
            </a:r>
            <a:r>
              <a:rPr lang="ar-DZ" sz="3200" b="1" dirty="0" smtClean="0">
                <a:solidFill>
                  <a:srgbClr val="111111"/>
                </a:solidFill>
                <a:latin typeface="Arabic Typesetting" pitchFamily="66" charset="-78"/>
                <a:cs typeface="Arabic Typesetting" pitchFamily="66" charset="-78"/>
              </a:rPr>
              <a:t> بالمنافسة </a:t>
            </a:r>
            <a:r>
              <a:rPr lang="ar-DZ" sz="3200" b="1" dirty="0" err="1" smtClean="0">
                <a:solidFill>
                  <a:srgbClr val="111111"/>
                </a:solidFill>
                <a:latin typeface="Arabic Typesetting" pitchFamily="66" charset="-78"/>
                <a:cs typeface="Arabic Typesetting" pitchFamily="66" charset="-78"/>
              </a:rPr>
              <a:t>اد</a:t>
            </a:r>
            <a:r>
              <a:rPr lang="ar-DZ" sz="3200" b="1" dirty="0" smtClean="0">
                <a:solidFill>
                  <a:srgbClr val="111111"/>
                </a:solidFill>
                <a:latin typeface="Arabic Typesetting" pitchFamily="66" charset="-78"/>
                <a:cs typeface="Arabic Typesetting" pitchFamily="66" charset="-78"/>
              </a:rPr>
              <a:t>“</a:t>
            </a:r>
            <a:r>
              <a:rPr lang="ar-SA" sz="3200" b="1" dirty="0" smtClean="0">
                <a:solidFill>
                  <a:srgbClr val="111111"/>
                </a:solidFill>
                <a:latin typeface="Arabic Typesetting" pitchFamily="66" charset="-78"/>
                <a:cs typeface="Arabic Typesetting" pitchFamily="66" charset="-78"/>
              </a:rPr>
              <a:t> </a:t>
            </a:r>
            <a:r>
              <a:rPr lang="ar-SA" sz="3200" b="1" dirty="0" smtClean="0">
                <a:solidFill>
                  <a:srgbClr val="111111"/>
                </a:solidFill>
                <a:latin typeface="Arabic Typesetting" pitchFamily="66" charset="-78"/>
                <a:cs typeface="Arabic Typesetting" pitchFamily="66" charset="-78"/>
              </a:rPr>
              <a:t>يمكن  تحديد هوامش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أسعار السلع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الخدمات  ذات الأصناف المتجانسة أو تسقيفها أي تقنين</a:t>
            </a:r>
            <a:r>
              <a:rPr lang="ar-DZ" sz="3200" b="1" dirty="0" smtClean="0">
                <a:solidFill>
                  <a:srgbClr val="111111"/>
                </a:solidFill>
                <a:latin typeface="Arabic Typesetting" pitchFamily="66" charset="-78"/>
                <a:cs typeface="Arabic Typesetting" pitchFamily="66" charset="-78"/>
              </a:rPr>
              <a:t>ـــها</a:t>
            </a:r>
            <a:r>
              <a:rPr lang="ar-SA" sz="3200" b="1" dirty="0" smtClean="0">
                <a:solidFill>
                  <a:srgbClr val="111111"/>
                </a:solidFill>
                <a:latin typeface="Arabic Typesetting" pitchFamily="66" charset="-78"/>
                <a:cs typeface="Arabic Typesetting" pitchFamily="66" charset="-78"/>
              </a:rPr>
              <a:t> ( أسعار مقننة ) بناءا على  </a:t>
            </a:r>
            <a:r>
              <a:rPr lang="ar-SA" sz="3200" b="1" dirty="0" err="1" smtClean="0">
                <a:solidFill>
                  <a:srgbClr val="111111"/>
                </a:solidFill>
                <a:latin typeface="Arabic Typesetting" pitchFamily="66" charset="-78"/>
                <a:cs typeface="Arabic Typesetting" pitchFamily="66" charset="-78"/>
              </a:rPr>
              <a:t>إقتراحات</a:t>
            </a:r>
            <a:r>
              <a:rPr lang="ar-SA" sz="3200" b="1" dirty="0" smtClean="0">
                <a:solidFill>
                  <a:srgbClr val="111111"/>
                </a:solidFill>
                <a:latin typeface="Arabic Typesetting" pitchFamily="66" charset="-78"/>
                <a:cs typeface="Arabic Typesetting" pitchFamily="66" charset="-78"/>
              </a:rPr>
              <a:t> القطاعات المعنية ، وفي الحالات التالية:</a:t>
            </a:r>
            <a:endParaRPr lang="ar-DZ" sz="3200" b="1" dirty="0" smtClean="0">
              <a:solidFill>
                <a:srgbClr val="111111"/>
              </a:solidFill>
              <a:latin typeface="Arabic Typesetting" pitchFamily="66" charset="-78"/>
              <a:cs typeface="Arabic Typesetting" pitchFamily="66" charset="-78"/>
            </a:endParaRPr>
          </a:p>
          <a:p>
            <a:pPr algn="r" rtl="1"/>
            <a:r>
              <a:rPr lang="ar-SA" sz="3200" b="1" dirty="0" smtClean="0">
                <a:solidFill>
                  <a:srgbClr val="111111"/>
                </a:solidFill>
                <a:latin typeface="Arabic Typesetting" pitchFamily="66" charset="-78"/>
                <a:cs typeface="Arabic Typesetting" pitchFamily="66" charset="-78"/>
              </a:rPr>
              <a:t>اضطراب محسوس في السوق  الناتج عن عدم استقرار مستويات أسعار السلع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الخدمات الضرورية  أو ذات </a:t>
            </a:r>
            <a:r>
              <a:rPr lang="ar-SA" sz="3200" b="1" dirty="0" err="1" smtClean="0">
                <a:solidFill>
                  <a:srgbClr val="111111"/>
                </a:solidFill>
                <a:latin typeface="Arabic Typesetting" pitchFamily="66" charset="-78"/>
                <a:cs typeface="Arabic Typesetting" pitchFamily="66" charset="-78"/>
              </a:rPr>
              <a:t>الإستهلاك</a:t>
            </a:r>
            <a:r>
              <a:rPr lang="ar-SA" sz="3200" b="1" dirty="0" smtClean="0">
                <a:solidFill>
                  <a:srgbClr val="111111"/>
                </a:solidFill>
                <a:latin typeface="Arabic Typesetting" pitchFamily="66" charset="-78"/>
                <a:cs typeface="Arabic Typesetting" pitchFamily="66" charset="-78"/>
              </a:rPr>
              <a:t> الواسع</a:t>
            </a:r>
            <a:endParaRPr lang="fr-FR" sz="3200" b="1" dirty="0" smtClean="0">
              <a:solidFill>
                <a:srgbClr val="111111"/>
              </a:solidFill>
              <a:latin typeface="Arabic Typesetting" pitchFamily="66" charset="-78"/>
              <a:cs typeface="Arabic Typesetting" pitchFamily="66" charset="-78"/>
            </a:endParaRPr>
          </a:p>
          <a:p>
            <a:pPr algn="r" rtl="1"/>
            <a:r>
              <a:rPr lang="ar-SA" sz="3200" b="1" dirty="0" smtClean="0">
                <a:solidFill>
                  <a:srgbClr val="111111"/>
                </a:solidFill>
                <a:latin typeface="Arabic Typesetting" pitchFamily="66" charset="-78"/>
                <a:cs typeface="Arabic Typesetting" pitchFamily="66" charset="-78"/>
              </a:rPr>
              <a:t>مكافحة المضاربة </a:t>
            </a:r>
            <a:r>
              <a:rPr lang="ar-SA" sz="3200" b="1" dirty="0" err="1" smtClean="0">
                <a:solidFill>
                  <a:srgbClr val="111111"/>
                </a:solidFill>
                <a:latin typeface="Arabic Typesetting" pitchFamily="66" charset="-78"/>
                <a:cs typeface="Arabic Typesetting" pitchFamily="66" charset="-78"/>
              </a:rPr>
              <a:t>ب</a:t>
            </a:r>
            <a:r>
              <a:rPr lang="ar-DZ" sz="3200" b="1" dirty="0" smtClean="0">
                <a:solidFill>
                  <a:srgbClr val="111111"/>
                </a:solidFill>
                <a:latin typeface="Arabic Typesetting" pitchFamily="66" charset="-78"/>
                <a:cs typeface="Arabic Typesetting" pitchFamily="66" charset="-78"/>
              </a:rPr>
              <a:t>ج</a:t>
            </a:r>
            <a:r>
              <a:rPr lang="ar-SA" sz="3200" b="1" dirty="0" smtClean="0">
                <a:solidFill>
                  <a:srgbClr val="111111"/>
                </a:solidFill>
                <a:latin typeface="Arabic Typesetting" pitchFamily="66" charset="-78"/>
                <a:cs typeface="Arabic Typesetting" pitchFamily="66" charset="-78"/>
              </a:rPr>
              <a:t>ميع أشكالها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الحفاظ على القدرة الشر</a:t>
            </a:r>
            <a:r>
              <a:rPr lang="ar-DZ" sz="3200" b="1" dirty="0" smtClean="0">
                <a:solidFill>
                  <a:srgbClr val="111111"/>
                </a:solidFill>
                <a:latin typeface="Arabic Typesetting" pitchFamily="66" charset="-78"/>
                <a:cs typeface="Arabic Typesetting" pitchFamily="66" charset="-78"/>
              </a:rPr>
              <a:t>ا</a:t>
            </a:r>
            <a:r>
              <a:rPr lang="ar-SA" sz="3200" b="1" dirty="0" err="1" smtClean="0">
                <a:solidFill>
                  <a:srgbClr val="111111"/>
                </a:solidFill>
                <a:latin typeface="Arabic Typesetting" pitchFamily="66" charset="-78"/>
                <a:cs typeface="Arabic Typesetting" pitchFamily="66" charset="-78"/>
              </a:rPr>
              <a:t>ئية</a:t>
            </a:r>
            <a:r>
              <a:rPr lang="ar-SA" sz="3200" b="1" dirty="0" smtClean="0">
                <a:solidFill>
                  <a:srgbClr val="111111"/>
                </a:solidFill>
                <a:latin typeface="Arabic Typesetting" pitchFamily="66" charset="-78"/>
                <a:cs typeface="Arabic Typesetting" pitchFamily="66" charset="-78"/>
              </a:rPr>
              <a:t> للمستهلك</a:t>
            </a:r>
            <a:endParaRPr lang="ar-DZ" sz="3200" b="1" dirty="0" smtClean="0">
              <a:solidFill>
                <a:srgbClr val="111111"/>
              </a:solidFill>
              <a:latin typeface="Arabic Typesetting" pitchFamily="66" charset="-78"/>
              <a:cs typeface="Arabic Typesetting" pitchFamily="66" charset="-78"/>
            </a:endParaRPr>
          </a:p>
          <a:p>
            <a:pPr algn="r" rtl="1"/>
            <a:r>
              <a:rPr lang="ar-SA" sz="3200" b="1" dirty="0" smtClean="0">
                <a:solidFill>
                  <a:srgbClr val="111111"/>
                </a:solidFill>
                <a:latin typeface="Arabic Typesetting" pitchFamily="66" charset="-78"/>
                <a:cs typeface="Arabic Typesetting" pitchFamily="66" charset="-78"/>
              </a:rPr>
              <a:t>و يمكن أيضا اتخاذ نفس التدابير لفترة مؤقتة في حالة </a:t>
            </a:r>
            <a:r>
              <a:rPr lang="ar-SA" sz="3200" b="1" dirty="0" err="1" smtClean="0">
                <a:solidFill>
                  <a:srgbClr val="111111"/>
                </a:solidFill>
                <a:latin typeface="Arabic Typesetting" pitchFamily="66" charset="-78"/>
                <a:cs typeface="Arabic Typesetting" pitchFamily="66" charset="-78"/>
              </a:rPr>
              <a:t>الإرتفاع</a:t>
            </a:r>
            <a:r>
              <a:rPr lang="ar-SA" sz="3200" b="1" dirty="0" smtClean="0">
                <a:solidFill>
                  <a:srgbClr val="111111"/>
                </a:solidFill>
                <a:latin typeface="Arabic Typesetting" pitchFamily="66" charset="-78"/>
                <a:cs typeface="Arabic Typesetting" pitchFamily="66" charset="-78"/>
              </a:rPr>
              <a:t> المفرط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غير المبرر للأسعار،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قد يكون سببه اضطراب خطير للسوق أو كارثة طبيعة أو خلل في التموين في قطاع أو منطقة جغرافية أو في حالة </a:t>
            </a:r>
            <a:r>
              <a:rPr lang="ar-SA" sz="3200" b="1" dirty="0" err="1" smtClean="0">
                <a:solidFill>
                  <a:srgbClr val="111111"/>
                </a:solidFill>
                <a:latin typeface="Arabic Typesetting" pitchFamily="66" charset="-78"/>
                <a:cs typeface="Arabic Typesetting" pitchFamily="66" charset="-78"/>
              </a:rPr>
              <a:t>الإحتكار</a:t>
            </a:r>
            <a:r>
              <a:rPr lang="ar-SA" sz="3200" b="1" dirty="0" smtClean="0">
                <a:solidFill>
                  <a:srgbClr val="111111"/>
                </a:solidFill>
                <a:latin typeface="Arabic Typesetting" pitchFamily="66" charset="-78"/>
                <a:cs typeface="Arabic Typesetting" pitchFamily="66" charset="-78"/>
              </a:rPr>
              <a:t> الطبيعي (</a:t>
            </a:r>
            <a:r>
              <a:rPr lang="ar-SA" sz="3200" b="1" dirty="0" err="1" smtClean="0">
                <a:solidFill>
                  <a:srgbClr val="111111"/>
                </a:solidFill>
                <a:latin typeface="Arabic Typesetting" pitchFamily="66" charset="-78"/>
                <a:cs typeface="Arabic Typesetting" pitchFamily="66" charset="-78"/>
              </a:rPr>
              <a:t>الإحتكار</a:t>
            </a:r>
            <a:r>
              <a:rPr lang="ar-SA" sz="3200" b="1" dirty="0" smtClean="0">
                <a:solidFill>
                  <a:srgbClr val="111111"/>
                </a:solidFill>
                <a:latin typeface="Arabic Typesetting" pitchFamily="66" charset="-78"/>
                <a:cs typeface="Arabic Typesetting" pitchFamily="66" charset="-78"/>
              </a:rPr>
              <a:t> الطبيعي هي الوضعية التي لا</a:t>
            </a:r>
            <a:r>
              <a:rPr lang="fr-FR" sz="3200" b="1" dirty="0" smtClean="0">
                <a:solidFill>
                  <a:srgbClr val="111111"/>
                </a:solidFill>
                <a:latin typeface="Arabic Typesetting" pitchFamily="66" charset="-78"/>
                <a:cs typeface="Arabic Typesetting" pitchFamily="66" charset="-78"/>
              </a:rPr>
              <a:t> </a:t>
            </a:r>
            <a:r>
              <a:rPr lang="ar-SA" sz="3200" b="1" dirty="0" smtClean="0">
                <a:solidFill>
                  <a:srgbClr val="111111"/>
                </a:solidFill>
                <a:latin typeface="Arabic Typesetting" pitchFamily="66" charset="-78"/>
                <a:cs typeface="Arabic Typesetting" pitchFamily="66" charset="-78"/>
              </a:rPr>
              <a:t>يمكن التنافس فيها، ويرجع ذلك لحجم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أهمية النشاط ، بحيث لا</a:t>
            </a:r>
            <a:r>
              <a:rPr lang="fr-FR" sz="3200" b="1" dirty="0" smtClean="0">
                <a:solidFill>
                  <a:srgbClr val="111111"/>
                </a:solidFill>
                <a:latin typeface="Arabic Typesetting" pitchFamily="66" charset="-78"/>
                <a:cs typeface="Arabic Typesetting" pitchFamily="66" charset="-78"/>
              </a:rPr>
              <a:t> </a:t>
            </a:r>
            <a:r>
              <a:rPr lang="ar-SA" sz="3200" b="1" dirty="0" smtClean="0">
                <a:solidFill>
                  <a:srgbClr val="111111"/>
                </a:solidFill>
                <a:latin typeface="Arabic Typesetting" pitchFamily="66" charset="-78"/>
                <a:cs typeface="Arabic Typesetting" pitchFamily="66" charset="-78"/>
              </a:rPr>
              <a:t>يمكن للدولة التخلي عنه كالغـــاز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الكهرباء ، سكك الحديد...). </a:t>
            </a:r>
            <a:endParaRPr lang="fr-FR" sz="3200" b="1" dirty="0" smtClean="0">
              <a:solidFill>
                <a:srgbClr val="111111"/>
              </a:solidFill>
              <a:latin typeface="Arabic Typesetting" pitchFamily="66" charset="-78"/>
              <a:cs typeface="Arabic Typesetting" pitchFamily="66" charset="-78"/>
            </a:endParaRPr>
          </a:p>
          <a:p>
            <a:pPr algn="r" rtl="1"/>
            <a:endParaRPr lang="fr-FR"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401080" cy="5952194"/>
          </a:xfrm>
        </p:spPr>
        <p:txBody>
          <a:bodyPr>
            <a:normAutofit/>
          </a:bodyPr>
          <a:lstStyle/>
          <a:p>
            <a:pPr algn="r" rtl="1"/>
            <a:endParaRPr lang="ar-DZ" sz="800" b="1" u="sng" dirty="0" smtClean="0">
              <a:solidFill>
                <a:srgbClr val="213200"/>
              </a:solidFill>
              <a:latin typeface="Titr" pitchFamily="2" charset="-78"/>
              <a:cs typeface="Titr" pitchFamily="2" charset="-78"/>
            </a:endParaRPr>
          </a:p>
          <a:p>
            <a:pPr algn="r" rtl="1"/>
            <a:r>
              <a:rPr lang="ar-DZ" sz="4000" b="1" u="sng" dirty="0" err="1" smtClean="0">
                <a:solidFill>
                  <a:srgbClr val="213200"/>
                </a:solidFill>
                <a:latin typeface="Arabic Typesetting" pitchFamily="66" charset="-78"/>
                <a:cs typeface="Arabic Typesetting" pitchFamily="66" charset="-78"/>
              </a:rPr>
              <a:t>الإستئثار</a:t>
            </a:r>
            <a:endParaRPr lang="ar-DZ" sz="4000" b="1" u="sng" dirty="0" smtClean="0">
              <a:solidFill>
                <a:srgbClr val="213200"/>
              </a:solidFill>
              <a:latin typeface="Arabic Typesetting" pitchFamily="66" charset="-78"/>
              <a:cs typeface="Arabic Typesetting" pitchFamily="66" charset="-78"/>
            </a:endParaRPr>
          </a:p>
          <a:p>
            <a:pPr algn="r" rtl="1"/>
            <a:r>
              <a:rPr lang="ar-DZ" sz="3200" b="1" dirty="0" smtClean="0">
                <a:solidFill>
                  <a:srgbClr val="111111"/>
                </a:solidFill>
                <a:latin typeface="Arabic Typesetting" pitchFamily="66" charset="-78"/>
                <a:cs typeface="Arabic Typesetting" pitchFamily="66" charset="-78"/>
              </a:rPr>
              <a:t>      </a:t>
            </a:r>
            <a:r>
              <a:rPr lang="ar-SA" sz="3200" b="1" dirty="0" smtClean="0">
                <a:solidFill>
                  <a:srgbClr val="111111"/>
                </a:solidFill>
                <a:latin typeface="Arabic Typesetting" pitchFamily="66" charset="-78"/>
                <a:cs typeface="Arabic Typesetting" pitchFamily="66" charset="-78"/>
              </a:rPr>
              <a:t>في نظر أحكام المادة </a:t>
            </a:r>
            <a:r>
              <a:rPr lang="ar-SA" sz="3200" b="1" dirty="0" smtClean="0">
                <a:solidFill>
                  <a:srgbClr val="111111"/>
                </a:solidFill>
                <a:latin typeface="Arabic Typesetting" pitchFamily="66" charset="-78"/>
                <a:cs typeface="Arabic Typesetting" pitchFamily="66" charset="-78"/>
              </a:rPr>
              <a:t>10</a:t>
            </a:r>
            <a:r>
              <a:rPr lang="ar-DZ" sz="3200" b="1" dirty="0" smtClean="0">
                <a:solidFill>
                  <a:srgbClr val="111111"/>
                </a:solidFill>
                <a:latin typeface="Arabic Typesetting" pitchFamily="66" charset="-78"/>
                <a:cs typeface="Arabic Typesetting" pitchFamily="66" charset="-78"/>
              </a:rPr>
              <a:t> </a:t>
            </a:r>
            <a:r>
              <a:rPr lang="ar-SA" sz="3200" b="1" dirty="0" smtClean="0">
                <a:solidFill>
                  <a:srgbClr val="111111"/>
                </a:solidFill>
                <a:latin typeface="Arabic Typesetting" pitchFamily="66" charset="-78"/>
                <a:cs typeface="Arabic Typesetting" pitchFamily="66" charset="-78"/>
              </a:rPr>
              <a:t>من </a:t>
            </a:r>
            <a:r>
              <a:rPr lang="ar-SA" sz="3200" b="1" dirty="0" smtClean="0">
                <a:solidFill>
                  <a:srgbClr val="111111"/>
                </a:solidFill>
                <a:latin typeface="Arabic Typesetting" pitchFamily="66" charset="-78"/>
                <a:cs typeface="Arabic Typesetting" pitchFamily="66" charset="-78"/>
              </a:rPr>
              <a:t>الأمر رقم 03-03  يعتبر عرقلة لحرية المنافسة أو الحد منها أو إخلال  </a:t>
            </a:r>
            <a:r>
              <a:rPr lang="ar-SA" sz="3200" b="1" dirty="0" err="1" smtClean="0">
                <a:solidFill>
                  <a:srgbClr val="111111"/>
                </a:solidFill>
                <a:latin typeface="Arabic Typesetting" pitchFamily="66" charset="-78"/>
                <a:cs typeface="Arabic Typesetting" pitchFamily="66" charset="-78"/>
              </a:rPr>
              <a:t>بها</a:t>
            </a:r>
            <a:r>
              <a:rPr lang="ar-SA" sz="3200" b="1" dirty="0" smtClean="0">
                <a:solidFill>
                  <a:srgbClr val="111111"/>
                </a:solidFill>
                <a:latin typeface="Arabic Typesetting" pitchFamily="66" charset="-78"/>
                <a:cs typeface="Arabic Typesetting" pitchFamily="66" charset="-78"/>
              </a:rPr>
              <a:t> ،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يحظر كل عمل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/أو عقــــــد مهما كانت طبيعته </a:t>
            </a:r>
            <a:r>
              <a:rPr lang="ar-SA" sz="3200" b="1" dirty="0" err="1" smtClean="0">
                <a:solidFill>
                  <a:srgbClr val="111111"/>
                </a:solidFill>
                <a:latin typeface="Arabic Typesetting" pitchFamily="66" charset="-78"/>
                <a:cs typeface="Arabic Typesetting" pitchFamily="66" charset="-78"/>
              </a:rPr>
              <a:t>و</a:t>
            </a:r>
            <a:r>
              <a:rPr lang="ar-SA" sz="3200" b="1" dirty="0" smtClean="0">
                <a:solidFill>
                  <a:srgbClr val="111111"/>
                </a:solidFill>
                <a:latin typeface="Arabic Typesetting" pitchFamily="66" charset="-78"/>
                <a:cs typeface="Arabic Typesetting" pitchFamily="66" charset="-78"/>
              </a:rPr>
              <a:t> موضوعه يسمح لمؤسسة </a:t>
            </a:r>
            <a:r>
              <a:rPr lang="ar-SA" sz="3200" b="1" dirty="0" err="1" smtClean="0">
                <a:solidFill>
                  <a:srgbClr val="111111"/>
                </a:solidFill>
                <a:latin typeface="Arabic Typesetting" pitchFamily="66" charset="-78"/>
                <a:cs typeface="Arabic Typesetting" pitchFamily="66" charset="-78"/>
              </a:rPr>
              <a:t>بالإستئثار</a:t>
            </a:r>
            <a:r>
              <a:rPr lang="ar-SA" sz="3200" b="1" dirty="0" smtClean="0">
                <a:solidFill>
                  <a:srgbClr val="111111"/>
                </a:solidFill>
                <a:latin typeface="Arabic Typesetting" pitchFamily="66" charset="-78"/>
                <a:cs typeface="Arabic Typesetting" pitchFamily="66" charset="-78"/>
              </a:rPr>
              <a:t> في ممارسة نشاط يدخل في مجـــال تطبيق هذا الأمر، أي يطبــــق على كل قطاعات الأنشطة، الإنتاج والتوزيع والخدمات.</a:t>
            </a:r>
            <a:endParaRPr lang="ar-DZ" sz="3200" b="1" dirty="0" smtClean="0">
              <a:solidFill>
                <a:srgbClr val="111111"/>
              </a:solidFill>
              <a:latin typeface="Arabic Typesetting" pitchFamily="66" charset="-78"/>
              <a:cs typeface="Arabic Typesetting" pitchFamily="66" charset="-78"/>
            </a:endParaRPr>
          </a:p>
          <a:p>
            <a:pPr algn="r" rtl="1"/>
            <a:r>
              <a:rPr lang="ar-SA" sz="3200" b="1" dirty="0" smtClean="0">
                <a:solidFill>
                  <a:srgbClr val="111111"/>
                </a:solidFill>
                <a:latin typeface="Arabic Typesetting" pitchFamily="66" charset="-78"/>
                <a:ea typeface="Times New Roman" pitchFamily="18" charset="0"/>
                <a:cs typeface="Arabic Typesetting" pitchFamily="66" charset="-78"/>
              </a:rPr>
              <a:t>و من بين الأشكال الأكثر شيوع هو التوزيع </a:t>
            </a:r>
            <a:r>
              <a:rPr lang="ar-SA" sz="3200" b="1" dirty="0" err="1" smtClean="0">
                <a:solidFill>
                  <a:srgbClr val="111111"/>
                </a:solidFill>
                <a:latin typeface="Arabic Typesetting" pitchFamily="66" charset="-78"/>
                <a:ea typeface="Times New Roman" pitchFamily="18" charset="0"/>
                <a:cs typeface="Arabic Typesetting" pitchFamily="66" charset="-78"/>
              </a:rPr>
              <a:t>الحصري</a:t>
            </a:r>
            <a:r>
              <a:rPr lang="ar-SA" sz="3200" b="1" dirty="0" smtClean="0">
                <a:solidFill>
                  <a:srgbClr val="111111"/>
                </a:solidFill>
                <a:latin typeface="Arabic Typesetting" pitchFamily="66" charset="-78"/>
                <a:ea typeface="Times New Roman" pitchFamily="18" charset="0"/>
                <a:cs typeface="Arabic Typesetting" pitchFamily="66" charset="-78"/>
              </a:rPr>
              <a:t>، حيث تمنح مؤسسـة ما إلى مؤسسة أخرى صفقة </a:t>
            </a:r>
            <a:r>
              <a:rPr lang="ar-SA" sz="3200" b="1" dirty="0" err="1" smtClean="0">
                <a:solidFill>
                  <a:srgbClr val="111111"/>
                </a:solidFill>
                <a:latin typeface="Arabic Typesetting" pitchFamily="66" charset="-78"/>
                <a:ea typeface="Times New Roman" pitchFamily="18" charset="0"/>
                <a:cs typeface="Arabic Typesetting" pitchFamily="66" charset="-78"/>
              </a:rPr>
              <a:t>حصرية</a:t>
            </a:r>
            <a:r>
              <a:rPr lang="ar-SA" sz="3200" b="1" dirty="0" smtClean="0">
                <a:solidFill>
                  <a:srgbClr val="111111"/>
                </a:solidFill>
                <a:latin typeface="Arabic Typesetting" pitchFamily="66" charset="-78"/>
                <a:ea typeface="Times New Roman" pitchFamily="18" charset="0"/>
                <a:cs typeface="Arabic Typesetting" pitchFamily="66" charset="-78"/>
              </a:rPr>
              <a:t> تمنحها الحق في توزيع منتجاتها دون منـافس ، وهذا في الحقيقة لا يؤثر سلبا على حرية المنافسة إلا </a:t>
            </a:r>
            <a:r>
              <a:rPr lang="ar-SA" sz="3200" b="1" dirty="0" err="1" smtClean="0">
                <a:solidFill>
                  <a:srgbClr val="111111"/>
                </a:solidFill>
                <a:latin typeface="Arabic Typesetting" pitchFamily="66" charset="-78"/>
                <a:ea typeface="Times New Roman" pitchFamily="18" charset="0"/>
                <a:cs typeface="Arabic Typesetting" pitchFamily="66" charset="-78"/>
              </a:rPr>
              <a:t>إ</a:t>
            </a:r>
            <a:r>
              <a:rPr lang="ar-DZ" sz="3200" b="1" dirty="0" smtClean="0">
                <a:solidFill>
                  <a:srgbClr val="111111"/>
                </a:solidFill>
                <a:latin typeface="Arabic Typesetting" pitchFamily="66" charset="-78"/>
                <a:ea typeface="Times New Roman" pitchFamily="18" charset="0"/>
                <a:cs typeface="Arabic Typesetting" pitchFamily="66" charset="-78"/>
              </a:rPr>
              <a:t>ذ</a:t>
            </a:r>
            <a:r>
              <a:rPr lang="ar-SA" sz="3200" b="1" dirty="0" smtClean="0">
                <a:solidFill>
                  <a:srgbClr val="111111"/>
                </a:solidFill>
                <a:latin typeface="Arabic Typesetting" pitchFamily="66" charset="-78"/>
                <a:ea typeface="Times New Roman" pitchFamily="18" charset="0"/>
                <a:cs typeface="Arabic Typesetting" pitchFamily="66" charset="-78"/>
              </a:rPr>
              <a:t>ا كانت المؤسسة المـانحة للصفقة تحتل مكانـة في السوق أو تتميز بقوة مؤثر فيه.</a:t>
            </a:r>
            <a:endParaRPr lang="ar-DZ" sz="3200" b="1" dirty="0" smtClean="0">
              <a:solidFill>
                <a:srgbClr val="111111"/>
              </a:solidFill>
              <a:latin typeface="Arabic Typesetting" pitchFamily="66" charset="-78"/>
              <a:ea typeface="Times New Roman" pitchFamily="18" charset="0"/>
              <a:cs typeface="Arabic Typesetting" pitchFamily="66" charset="-78"/>
            </a:endParaRPr>
          </a:p>
          <a:p>
            <a:pPr algn="r" rtl="1"/>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15616" y="214290"/>
            <a:ext cx="6929487" cy="1000132"/>
          </a:xfrm>
        </p:spPr>
        <p:txBody>
          <a:bodyPr>
            <a:normAutofit/>
          </a:bodyPr>
          <a:lstStyle/>
          <a:p>
            <a:r>
              <a:rPr lang="ar-DZ" sz="4800" dirty="0" smtClean="0">
                <a:solidFill>
                  <a:srgbClr val="FF0000"/>
                </a:solidFill>
                <a:latin typeface="+mn-lt"/>
                <a:ea typeface="+mn-ea"/>
                <a:cs typeface="+mn-cs"/>
              </a:rPr>
              <a:t>خطة الدراسة</a:t>
            </a:r>
            <a:endParaRPr lang="fr-FR" sz="4800" dirty="0">
              <a:solidFill>
                <a:srgbClr val="FF0000"/>
              </a:solidFill>
              <a:latin typeface="+mn-lt"/>
              <a:ea typeface="+mn-ea"/>
              <a:cs typeface="+mn-cs"/>
            </a:endParaRPr>
          </a:p>
        </p:txBody>
      </p:sp>
      <p:sp>
        <p:nvSpPr>
          <p:cNvPr id="3" name="Espace réservé du contenu 2"/>
          <p:cNvSpPr>
            <a:spLocks noGrp="1"/>
          </p:cNvSpPr>
          <p:nvPr>
            <p:ph idx="1"/>
          </p:nvPr>
        </p:nvSpPr>
        <p:spPr>
          <a:xfrm>
            <a:off x="285720" y="357166"/>
            <a:ext cx="8572560" cy="5904656"/>
          </a:xfrm>
        </p:spPr>
        <p:txBody>
          <a:bodyPr>
            <a:normAutofit fontScale="92500" lnSpcReduction="10000"/>
          </a:bodyPr>
          <a:lstStyle/>
          <a:p>
            <a:pPr algn="r" rtl="1">
              <a:buNone/>
            </a:pPr>
            <a:r>
              <a:rPr lang="ar-DZ" sz="3600" b="1" dirty="0" smtClean="0">
                <a:solidFill>
                  <a:schemeClr val="bg1"/>
                </a:solidFill>
                <a:latin typeface="Traditional Arabic" pitchFamily="18" charset="-78"/>
                <a:cs typeface="Traditional Arabic" pitchFamily="18" charset="-78"/>
              </a:rPr>
              <a:t> </a:t>
            </a:r>
          </a:p>
          <a:p>
            <a:pPr algn="r" rtl="1">
              <a:buNone/>
            </a:pPr>
            <a:r>
              <a:rPr lang="ar-DZ" sz="3600" b="1" dirty="0" smtClean="0">
                <a:solidFill>
                  <a:schemeClr val="bg1"/>
                </a:solidFill>
                <a:latin typeface="Traditional Arabic" pitchFamily="18" charset="-78"/>
                <a:cs typeface="Traditional Arabic" pitchFamily="18" charset="-78"/>
              </a:rPr>
              <a:t>     1-المقـدمة .</a:t>
            </a:r>
          </a:p>
          <a:p>
            <a:pPr algn="r" rtl="1">
              <a:buFontTx/>
              <a:buChar char="-"/>
            </a:pPr>
            <a:r>
              <a:rPr lang="ar-DZ" sz="3600" b="1" dirty="0" smtClean="0">
                <a:solidFill>
                  <a:schemeClr val="bg1"/>
                </a:solidFill>
                <a:latin typeface="Traditional Arabic" pitchFamily="18" charset="-78"/>
                <a:cs typeface="Traditional Arabic" pitchFamily="18" charset="-78"/>
              </a:rPr>
              <a:t> 2-مجال تطبيق أحكام قانون المنافسة</a:t>
            </a:r>
          </a:p>
          <a:p>
            <a:pPr algn="r" rtl="1">
              <a:buFontTx/>
              <a:buChar char="-"/>
            </a:pPr>
            <a:r>
              <a:rPr lang="ar-DZ" sz="3600" b="1" dirty="0" smtClean="0">
                <a:solidFill>
                  <a:schemeClr val="bg1"/>
                </a:solidFill>
                <a:latin typeface="Traditional Arabic" pitchFamily="18" charset="-78"/>
                <a:cs typeface="Traditional Arabic" pitchFamily="18" charset="-78"/>
              </a:rPr>
              <a:t> 3- </a:t>
            </a:r>
            <a:r>
              <a:rPr lang="ar-DZ" sz="3600" b="1" dirty="0" smtClean="0">
                <a:solidFill>
                  <a:schemeClr val="bg1"/>
                </a:solidFill>
                <a:latin typeface="Traditional Arabic" pitchFamily="18" charset="-78"/>
                <a:cs typeface="Traditional Arabic" pitchFamily="18" charset="-78"/>
              </a:rPr>
              <a:t>آليات </a:t>
            </a:r>
            <a:r>
              <a:rPr lang="ar-DZ" sz="3600" b="1" dirty="0" smtClean="0">
                <a:solidFill>
                  <a:schemeClr val="bg1"/>
                </a:solidFill>
                <a:latin typeface="Traditional Arabic" pitchFamily="18" charset="-78"/>
                <a:cs typeface="Traditional Arabic" pitchFamily="18" charset="-78"/>
              </a:rPr>
              <a:t>حماية المنافسة: ( حظر الممارسات المقيدة للمنافسة)                               </a:t>
            </a:r>
          </a:p>
          <a:p>
            <a:pPr algn="r" rtl="1">
              <a:buFont typeface="Arial" pitchFamily="34" charset="0"/>
              <a:buChar char="•"/>
            </a:pPr>
            <a:r>
              <a:rPr lang="ar-DZ" sz="3600" b="1" dirty="0" smtClean="0">
                <a:solidFill>
                  <a:schemeClr val="bg1"/>
                </a:solidFill>
                <a:latin typeface="Traditional Arabic" pitchFamily="18" charset="-78"/>
                <a:cs typeface="Traditional Arabic" pitchFamily="18" charset="-78"/>
              </a:rPr>
              <a:t>    </a:t>
            </a:r>
            <a:r>
              <a:rPr lang="ar-DZ" sz="3000" b="1" dirty="0" smtClean="0">
                <a:solidFill>
                  <a:schemeClr val="bg1"/>
                </a:solidFill>
                <a:latin typeface="Traditional Arabic" pitchFamily="18" charset="-78"/>
                <a:cs typeface="Traditional Arabic" pitchFamily="18" charset="-78"/>
              </a:rPr>
              <a:t>- </a:t>
            </a:r>
            <a:r>
              <a:rPr lang="ar-DZ" sz="3000" b="1" dirty="0" smtClean="0">
                <a:solidFill>
                  <a:schemeClr val="bg1"/>
                </a:solidFill>
                <a:latin typeface="Traditional Arabic" pitchFamily="18" charset="-78"/>
                <a:cs typeface="Traditional Arabic" pitchFamily="18" charset="-78"/>
              </a:rPr>
              <a:t>اتفاقيات </a:t>
            </a:r>
            <a:endParaRPr lang="ar-DZ" sz="3000" b="1" dirty="0" smtClean="0">
              <a:solidFill>
                <a:schemeClr val="bg1"/>
              </a:solidFill>
              <a:latin typeface="Traditional Arabic" pitchFamily="18" charset="-78"/>
              <a:cs typeface="Traditional Arabic" pitchFamily="18" charset="-78"/>
            </a:endParaRPr>
          </a:p>
          <a:p>
            <a:pPr algn="r" rtl="1">
              <a:buFont typeface="Arial" pitchFamily="34" charset="0"/>
              <a:buChar char="•"/>
            </a:pPr>
            <a:r>
              <a:rPr lang="ar-DZ" sz="3000" b="1" dirty="0" smtClean="0">
                <a:solidFill>
                  <a:schemeClr val="bg1"/>
                </a:solidFill>
                <a:latin typeface="Traditional Arabic" pitchFamily="18" charset="-78"/>
                <a:cs typeface="Traditional Arabic" pitchFamily="18" charset="-78"/>
              </a:rPr>
              <a:t>    - التعسف في وضعية الهيمنة.</a:t>
            </a:r>
          </a:p>
          <a:p>
            <a:pPr algn="r" rtl="1">
              <a:buFont typeface="Arial" pitchFamily="34" charset="0"/>
              <a:buChar char="•"/>
            </a:pPr>
            <a:r>
              <a:rPr lang="ar-DZ" sz="3000" b="1" dirty="0" smtClean="0">
                <a:solidFill>
                  <a:schemeClr val="bg1"/>
                </a:solidFill>
                <a:latin typeface="Traditional Arabic" pitchFamily="18" charset="-78"/>
                <a:cs typeface="Traditional Arabic" pitchFamily="18" charset="-78"/>
              </a:rPr>
              <a:t>    - التعسف </a:t>
            </a:r>
            <a:r>
              <a:rPr lang="ar-DZ" sz="3000" b="1" dirty="0" smtClean="0">
                <a:solidFill>
                  <a:schemeClr val="bg1"/>
                </a:solidFill>
                <a:latin typeface="Traditional Arabic" pitchFamily="18" charset="-78"/>
                <a:cs typeface="Traditional Arabic" pitchFamily="18" charset="-78"/>
              </a:rPr>
              <a:t>في استغلال </a:t>
            </a:r>
            <a:r>
              <a:rPr lang="ar-DZ" sz="3000" b="1" dirty="0" smtClean="0">
                <a:solidFill>
                  <a:schemeClr val="bg1"/>
                </a:solidFill>
                <a:latin typeface="Traditional Arabic" pitchFamily="18" charset="-78"/>
                <a:cs typeface="Traditional Arabic" pitchFamily="18" charset="-78"/>
              </a:rPr>
              <a:t>وضعية التبعية.</a:t>
            </a:r>
          </a:p>
          <a:p>
            <a:pPr algn="r" rtl="1">
              <a:buFont typeface="Arial" pitchFamily="34" charset="0"/>
              <a:buChar char="•"/>
            </a:pPr>
            <a:r>
              <a:rPr lang="ar-DZ" sz="3000" b="1" dirty="0" smtClean="0">
                <a:solidFill>
                  <a:schemeClr val="bg1"/>
                </a:solidFill>
                <a:latin typeface="Traditional Arabic" pitchFamily="18" charset="-78"/>
                <a:cs typeface="Traditional Arabic" pitchFamily="18" charset="-78"/>
              </a:rPr>
              <a:t>    - مبدأ حرية الأسعار.</a:t>
            </a:r>
          </a:p>
          <a:p>
            <a:pPr algn="r" rtl="1">
              <a:buFont typeface="Arial" pitchFamily="34" charset="0"/>
              <a:buChar char="•"/>
            </a:pPr>
            <a:r>
              <a:rPr lang="ar-DZ" sz="3000" b="1" dirty="0" smtClean="0">
                <a:solidFill>
                  <a:schemeClr val="bg1"/>
                </a:solidFill>
                <a:latin typeface="Traditional Arabic" pitchFamily="18" charset="-78"/>
                <a:cs typeface="Traditional Arabic" pitchFamily="18" charset="-78"/>
              </a:rPr>
              <a:t>- </a:t>
            </a:r>
            <a:r>
              <a:rPr lang="ar-DZ" sz="3000" b="1" dirty="0" smtClean="0">
                <a:solidFill>
                  <a:schemeClr val="bg1"/>
                </a:solidFill>
                <a:latin typeface="Traditional Arabic" pitchFamily="18" charset="-78"/>
                <a:cs typeface="Traditional Arabic" pitchFamily="18" charset="-78"/>
              </a:rPr>
              <a:t>الاستئثار</a:t>
            </a:r>
            <a:endParaRPr lang="ar-DZ" sz="3000" b="1" dirty="0" smtClean="0">
              <a:solidFill>
                <a:schemeClr val="bg1"/>
              </a:solidFill>
              <a:latin typeface="Traditional Arabic" pitchFamily="18" charset="-78"/>
              <a:cs typeface="Traditional Arabic" pitchFamily="18" charset="-78"/>
            </a:endParaRPr>
          </a:p>
          <a:p>
            <a:pPr algn="r" rtl="1">
              <a:buFont typeface="Arial" pitchFamily="34" charset="0"/>
              <a:buChar char="•"/>
            </a:pPr>
            <a:r>
              <a:rPr lang="ar-DZ" sz="3000" b="1" dirty="0" smtClean="0">
                <a:solidFill>
                  <a:schemeClr val="bg1"/>
                </a:solidFill>
                <a:latin typeface="Traditional Arabic" pitchFamily="18" charset="-78"/>
                <a:cs typeface="Traditional Arabic" pitchFamily="18" charset="-78"/>
              </a:rPr>
              <a:t> - </a:t>
            </a:r>
            <a:r>
              <a:rPr lang="ar-DZ" sz="3000" b="1" dirty="0" err="1" smtClean="0">
                <a:solidFill>
                  <a:schemeClr val="bg1"/>
                </a:solidFill>
                <a:latin typeface="Traditional Arabic" pitchFamily="18" charset="-78"/>
                <a:cs typeface="Traditional Arabic" pitchFamily="18" charset="-78"/>
              </a:rPr>
              <a:t>التجميعات</a:t>
            </a:r>
            <a:endParaRPr lang="ar-DZ" sz="3000" b="1" dirty="0" smtClean="0">
              <a:solidFill>
                <a:schemeClr val="bg1"/>
              </a:solidFill>
              <a:latin typeface="Traditional Arabic" pitchFamily="18" charset="-78"/>
              <a:cs typeface="Traditional Arabic" pitchFamily="18" charset="-78"/>
            </a:endParaRPr>
          </a:p>
          <a:p>
            <a:pPr algn="r" rtl="1">
              <a:buFontTx/>
              <a:buChar char="-"/>
            </a:pPr>
            <a:r>
              <a:rPr lang="ar-DZ" sz="3600" b="1" dirty="0" smtClean="0">
                <a:solidFill>
                  <a:schemeClr val="bg1"/>
                </a:solidFill>
                <a:latin typeface="Traditional Arabic" pitchFamily="18" charset="-78"/>
                <a:cs typeface="Traditional Arabic" pitchFamily="18" charset="-78"/>
              </a:rPr>
              <a:t>     4- العقـــوبــات</a:t>
            </a:r>
            <a:endParaRPr lang="fr-FR" sz="3600" b="1" dirty="0" smtClean="0">
              <a:solidFill>
                <a:schemeClr val="bg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lstStyle/>
          <a:p>
            <a:endParaRPr lang="fr-FR" dirty="0"/>
          </a:p>
        </p:txBody>
      </p:sp>
      <p:sp>
        <p:nvSpPr>
          <p:cNvPr id="4" name="Rectangle 3"/>
          <p:cNvSpPr/>
          <p:nvPr/>
        </p:nvSpPr>
        <p:spPr>
          <a:xfrm>
            <a:off x="857224" y="1142984"/>
            <a:ext cx="7286676" cy="40719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6000" dirty="0" err="1" smtClean="0"/>
              <a:t>التجميعات</a:t>
            </a:r>
            <a:r>
              <a:rPr lang="ar-DZ" sz="6000" dirty="0" smtClean="0"/>
              <a:t> </a:t>
            </a:r>
          </a:p>
          <a:p>
            <a:pPr algn="ctr"/>
            <a:r>
              <a:rPr lang="ar-DZ" sz="6000" dirty="0" err="1" smtClean="0"/>
              <a:t>الإقتصادية</a:t>
            </a:r>
            <a:endParaRPr lang="fr-FR" sz="6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880756"/>
          </a:xfrm>
        </p:spPr>
        <p:txBody>
          <a:bodyPr/>
          <a:lstStyle/>
          <a:p>
            <a:pPr lvl="0" algn="r" rtl="1"/>
            <a:endParaRPr lang="ar-DZ" b="1" dirty="0" smtClean="0">
              <a:solidFill>
                <a:srgbClr val="111111"/>
              </a:solidFill>
              <a:latin typeface="Titr" pitchFamily="2" charset="-78"/>
              <a:cs typeface="Titr" pitchFamily="2" charset="-78"/>
            </a:endParaRPr>
          </a:p>
          <a:p>
            <a:pPr lvl="0" algn="r" rtl="1"/>
            <a:r>
              <a:rPr lang="ar-SA" b="1" dirty="0" smtClean="0">
                <a:solidFill>
                  <a:srgbClr val="111111"/>
                </a:solidFill>
                <a:latin typeface="Arabic Typesetting" pitchFamily="66" charset="-78"/>
                <a:cs typeface="Arabic Typesetting" pitchFamily="66" charset="-78"/>
              </a:rPr>
              <a:t>أي مشروع  تجميع اقتصادي  تنتهجه المؤسسات هو امتداد واستكمال لسياسة الهيمنة على السوق</a:t>
            </a:r>
            <a:r>
              <a:rPr lang="ar-DZ" b="1" dirty="0" smtClean="0">
                <a:solidFill>
                  <a:srgbClr val="111111"/>
                </a:solidFill>
                <a:latin typeface="Arabic Typesetting" pitchFamily="66" charset="-78"/>
                <a:cs typeface="Arabic Typesetting" pitchFamily="66" charset="-78"/>
              </a:rPr>
              <a:t>.</a:t>
            </a:r>
            <a:r>
              <a:rPr lang="ar-SA" b="1" dirty="0" smtClean="0">
                <a:solidFill>
                  <a:srgbClr val="111111"/>
                </a:solidFill>
                <a:latin typeface="Arabic Typesetting" pitchFamily="66" charset="-78"/>
                <a:cs typeface="Arabic Typesetting" pitchFamily="66" charset="-78"/>
              </a:rPr>
              <a:t> واعتبارا لذلك فإن المشرع  يفرض مراقبة كل التصرفات التــي من شأنها المساس بالمنافسة </a:t>
            </a:r>
            <a:r>
              <a:rPr lang="ar-SA" b="1" dirty="0" err="1" smtClean="0">
                <a:solidFill>
                  <a:srgbClr val="111111"/>
                </a:solidFill>
                <a:latin typeface="Arabic Typesetting" pitchFamily="66" charset="-78"/>
                <a:cs typeface="Arabic Typesetting" pitchFamily="66" charset="-78"/>
              </a:rPr>
              <a:t>و</a:t>
            </a:r>
            <a:r>
              <a:rPr lang="ar-SA" b="1" dirty="0" smtClean="0">
                <a:solidFill>
                  <a:srgbClr val="111111"/>
                </a:solidFill>
                <a:latin typeface="Arabic Typesetting" pitchFamily="66" charset="-78"/>
                <a:cs typeface="Arabic Typesetting" pitchFamily="66" charset="-78"/>
              </a:rPr>
              <a:t> تقيد السوق.</a:t>
            </a:r>
          </a:p>
          <a:p>
            <a:pPr algn="r" rtl="1"/>
            <a:r>
              <a:rPr lang="ar-SA" b="1" dirty="0" smtClean="0">
                <a:solidFill>
                  <a:srgbClr val="111111"/>
                </a:solidFill>
                <a:latin typeface="Arabic Typesetting" pitchFamily="66" charset="-78"/>
                <a:cs typeface="Arabic Typesetting" pitchFamily="66" charset="-78"/>
              </a:rPr>
              <a:t>المشرع الجزائري لم يتولى تعريف </a:t>
            </a:r>
            <a:r>
              <a:rPr lang="ar-SA" b="1" dirty="0" err="1" smtClean="0">
                <a:solidFill>
                  <a:srgbClr val="111111"/>
                </a:solidFill>
                <a:latin typeface="Arabic Typesetting" pitchFamily="66" charset="-78"/>
                <a:cs typeface="Arabic Typesetting" pitchFamily="66" charset="-78"/>
              </a:rPr>
              <a:t>التجميعات</a:t>
            </a:r>
            <a:r>
              <a:rPr lang="ar-SA" b="1" dirty="0" smtClean="0">
                <a:solidFill>
                  <a:srgbClr val="111111"/>
                </a:solidFill>
                <a:latin typeface="Arabic Typesetting" pitchFamily="66" charset="-78"/>
                <a:cs typeface="Arabic Typesetting" pitchFamily="66" charset="-78"/>
              </a:rPr>
              <a:t>، وإنما اكتفى بذكر الشكل المتطلب في  التجميع، بحيث قد يكون</a:t>
            </a:r>
            <a:r>
              <a:rPr lang="ar-DZ" b="1" dirty="0" smtClean="0">
                <a:solidFill>
                  <a:srgbClr val="111111"/>
                </a:solidFill>
                <a:latin typeface="Arabic Typesetting" pitchFamily="66" charset="-78"/>
                <a:cs typeface="Arabic Typesetting" pitchFamily="66" charset="-78"/>
              </a:rPr>
              <a:t> </a:t>
            </a:r>
            <a:r>
              <a:rPr lang="ar-SA" b="1" dirty="0" smtClean="0">
                <a:solidFill>
                  <a:srgbClr val="111111"/>
                </a:solidFill>
                <a:latin typeface="Arabic Typesetting" pitchFamily="66" charset="-78"/>
                <a:cs typeface="Arabic Typesetting" pitchFamily="66" charset="-78"/>
              </a:rPr>
              <a:t>:</a:t>
            </a:r>
            <a:endParaRPr lang="ar-DZ" b="1" dirty="0" smtClean="0">
              <a:solidFill>
                <a:srgbClr val="111111"/>
              </a:solidFill>
              <a:latin typeface="Arabic Typesetting" pitchFamily="66" charset="-78"/>
              <a:cs typeface="Arabic Typesetting" pitchFamily="66" charset="-78"/>
            </a:endParaRPr>
          </a:p>
          <a:p>
            <a:pPr algn="r" rtl="1"/>
            <a:r>
              <a:rPr lang="ar-DZ" b="1" dirty="0" smtClean="0">
                <a:solidFill>
                  <a:srgbClr val="C00000"/>
                </a:solidFill>
                <a:latin typeface="Arabic Typesetting" pitchFamily="66" charset="-78"/>
                <a:cs typeface="Arabic Typesetting" pitchFamily="66" charset="-78"/>
              </a:rPr>
              <a:t>ا</a:t>
            </a:r>
            <a:r>
              <a:rPr lang="ar-SA" b="1" dirty="0" smtClean="0">
                <a:solidFill>
                  <a:srgbClr val="C00000"/>
                </a:solidFill>
                <a:latin typeface="Arabic Typesetting" pitchFamily="66" charset="-78"/>
                <a:cs typeface="Arabic Typesetting" pitchFamily="66" charset="-78"/>
              </a:rPr>
              <a:t>ما </a:t>
            </a:r>
            <a:r>
              <a:rPr lang="ar-SA" b="1" dirty="0" smtClean="0">
                <a:solidFill>
                  <a:srgbClr val="C00000"/>
                </a:solidFill>
                <a:latin typeface="Arabic Typesetting" pitchFamily="66" charset="-78"/>
                <a:cs typeface="Arabic Typesetting" pitchFamily="66" charset="-78"/>
              </a:rPr>
              <a:t>عن اندماج مؤسستان أو أكثر كانت مستقلة من قبل</a:t>
            </a:r>
            <a:r>
              <a:rPr lang="ar-DZ" b="1" dirty="0" smtClean="0">
                <a:solidFill>
                  <a:srgbClr val="C00000"/>
                </a:solidFill>
                <a:latin typeface="Arabic Typesetting" pitchFamily="66" charset="-78"/>
                <a:cs typeface="Arabic Typesetting" pitchFamily="66" charset="-78"/>
              </a:rPr>
              <a:t>.</a:t>
            </a:r>
          </a:p>
          <a:p>
            <a:pPr algn="r" rtl="1"/>
            <a:r>
              <a:rPr lang="ar-SA" b="1" spc="-100" dirty="0" smtClean="0">
                <a:solidFill>
                  <a:srgbClr val="3D5C00"/>
                </a:solidFill>
                <a:latin typeface="Arabic Typesetting" pitchFamily="66" charset="-78"/>
                <a:cs typeface="Arabic Typesetting" pitchFamily="66" charset="-78"/>
              </a:rPr>
              <a:t>و إما عن طريق التحكم في مراقبة مؤسسة أو عدة مؤسسات جراء إبرام عقد  مهما كان شكله،  كشراء أسهم في رأس المال ، تحويل الملكية لكل أو جــزء من أصول المؤسسة بحيث تمكن العون </a:t>
            </a:r>
            <a:r>
              <a:rPr lang="ar-SA" b="1" spc="-100" dirty="0" err="1" smtClean="0">
                <a:solidFill>
                  <a:srgbClr val="3D5C00"/>
                </a:solidFill>
                <a:latin typeface="Arabic Typesetting" pitchFamily="66" charset="-78"/>
                <a:cs typeface="Arabic Typesetting" pitchFamily="66" charset="-78"/>
              </a:rPr>
              <a:t>الإقتصادي</a:t>
            </a:r>
            <a:r>
              <a:rPr lang="ar-SA" b="1" spc="-100" dirty="0" smtClean="0">
                <a:solidFill>
                  <a:srgbClr val="3D5C00"/>
                </a:solidFill>
                <a:latin typeface="Arabic Typesetting" pitchFamily="66" charset="-78"/>
                <a:cs typeface="Arabic Typesetting" pitchFamily="66" charset="-78"/>
              </a:rPr>
              <a:t>  من ممارسة النفـوذ الأكيـــد عليها والذي من شأنه المساس بالمنافسة وتعزيز وضعية الهيمنة على السوق</a:t>
            </a:r>
            <a:r>
              <a:rPr lang="fr-FR" b="1" spc="-100" dirty="0" smtClean="0">
                <a:solidFill>
                  <a:srgbClr val="3D5C00"/>
                </a:solidFill>
                <a:latin typeface="Arabic Typesetting" pitchFamily="66" charset="-78"/>
                <a:cs typeface="Arabic Typesetting" pitchFamily="66" charset="-78"/>
              </a:rPr>
              <a:t>.</a:t>
            </a:r>
            <a:endParaRPr lang="ar-DZ" b="1" spc="-100" dirty="0" smtClean="0">
              <a:solidFill>
                <a:srgbClr val="3D5C00"/>
              </a:solidFill>
              <a:latin typeface="Arabic Typesetting" pitchFamily="66" charset="-78"/>
              <a:cs typeface="Arabic Typesetting" pitchFamily="66" charset="-78"/>
            </a:endParaRPr>
          </a:p>
          <a:p>
            <a:pPr algn="r" rtl="1"/>
            <a:r>
              <a:rPr lang="ar-SA" b="1" dirty="0" smtClean="0">
                <a:solidFill>
                  <a:srgbClr val="C00000"/>
                </a:solidFill>
                <a:latin typeface="Arabic Typesetting" pitchFamily="66" charset="-78"/>
                <a:cs typeface="Arabic Typesetting" pitchFamily="66" charset="-78"/>
              </a:rPr>
              <a:t>و إما بإنشاء مؤسسة مستقلة بذاتها </a:t>
            </a:r>
            <a:r>
              <a:rPr lang="ar-SA" b="1" dirty="0" smtClean="0">
                <a:solidFill>
                  <a:srgbClr val="C00000"/>
                </a:solidFill>
                <a:latin typeface="Arabic Typesetting" pitchFamily="66" charset="-78"/>
                <a:cs typeface="Arabic Typesetting" pitchFamily="66" charset="-78"/>
              </a:rPr>
              <a:t>باشتراك </a:t>
            </a:r>
            <a:r>
              <a:rPr lang="ar-SA" b="1" dirty="0" smtClean="0">
                <a:solidFill>
                  <a:srgbClr val="C00000"/>
                </a:solidFill>
                <a:latin typeface="Arabic Typesetting" pitchFamily="66" charset="-78"/>
                <a:cs typeface="Arabic Typesetting" pitchFamily="66" charset="-78"/>
              </a:rPr>
              <a:t>مؤسستين أو أكثر.</a:t>
            </a:r>
            <a:endParaRPr lang="fr-FR" b="1" dirty="0" smtClean="0">
              <a:solidFill>
                <a:srgbClr val="C00000"/>
              </a:solidFill>
              <a:latin typeface="Arabic Typesetting" pitchFamily="66" charset="-78"/>
              <a:cs typeface="Arabic Typesetting" pitchFamily="66" charset="-78"/>
            </a:endParaRPr>
          </a:p>
          <a:p>
            <a:pPr algn="r" rtl="1"/>
            <a:endParaRPr lang="fr-FR" b="1" spc="-100" dirty="0" smtClean="0">
              <a:solidFill>
                <a:srgbClr val="3D5C00"/>
              </a:solidFill>
              <a:latin typeface="Titr" pitchFamily="2" charset="-78"/>
              <a:cs typeface="Titr" pitchFamily="2" charset="-78"/>
            </a:endParaRPr>
          </a:p>
          <a:p>
            <a:pPr algn="r" rtl="1"/>
            <a:endParaRPr lang="fr-FR" dirty="0">
              <a:latin typeface="Arabic Typesetting" pitchFamily="66" charset="-78"/>
              <a:cs typeface="Arabic Typesetting" pitchFamily="66"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normAutofit/>
          </a:bodyPr>
          <a:lstStyle/>
          <a:p>
            <a:pPr algn="just" rtl="1">
              <a:buNone/>
            </a:pPr>
            <a:endParaRPr lang="fr-FR" sz="3600" dirty="0" smtClean="0">
              <a:solidFill>
                <a:srgbClr val="213200"/>
              </a:solidFill>
              <a:latin typeface="Arabic Typesetting" pitchFamily="66" charset="-78"/>
              <a:cs typeface="Arabic Typesetting" pitchFamily="66" charset="-78"/>
            </a:endParaRPr>
          </a:p>
          <a:p>
            <a:pPr lvl="0" algn="just" rtl="1"/>
            <a:r>
              <a:rPr lang="ar-DZ" sz="3200" b="1" spc="-100" dirty="0" smtClean="0">
                <a:solidFill>
                  <a:srgbClr val="111111"/>
                </a:solidFill>
                <a:latin typeface="Arabic Typesetting" pitchFamily="66" charset="-78"/>
                <a:cs typeface="Arabic Typesetting" pitchFamily="66" charset="-78"/>
              </a:rPr>
              <a:t>و </a:t>
            </a:r>
            <a:r>
              <a:rPr lang="ar-SA" sz="3200" b="1" spc="-100" dirty="0" smtClean="0">
                <a:solidFill>
                  <a:srgbClr val="111111"/>
                </a:solidFill>
                <a:latin typeface="Arabic Typesetting" pitchFamily="66" charset="-78"/>
                <a:cs typeface="Arabic Typesetting" pitchFamily="66" charset="-78"/>
              </a:rPr>
              <a:t>قد </a:t>
            </a:r>
            <a:r>
              <a:rPr lang="ar-SA" sz="3200" b="1" spc="-100" dirty="0" smtClean="0">
                <a:solidFill>
                  <a:srgbClr val="111111"/>
                </a:solidFill>
                <a:latin typeface="Arabic Typesetting" pitchFamily="66" charset="-78"/>
                <a:cs typeface="Arabic Typesetting" pitchFamily="66" charset="-78"/>
              </a:rPr>
              <a:t>أشترط  المشرع الجزائري لترخيص </a:t>
            </a:r>
            <a:r>
              <a:rPr lang="ar-SA" sz="3200" b="1" spc="-100" dirty="0" err="1" smtClean="0">
                <a:solidFill>
                  <a:srgbClr val="111111"/>
                </a:solidFill>
                <a:latin typeface="Arabic Typesetting" pitchFamily="66" charset="-78"/>
                <a:cs typeface="Arabic Typesetting" pitchFamily="66" charset="-78"/>
              </a:rPr>
              <a:t>التجميعات</a:t>
            </a:r>
            <a:r>
              <a:rPr lang="ar-SA" sz="3200" b="1" spc="-100" dirty="0" smtClean="0">
                <a:solidFill>
                  <a:srgbClr val="111111"/>
                </a:solidFill>
                <a:latin typeface="Arabic Typesetting" pitchFamily="66" charset="-78"/>
                <a:cs typeface="Arabic Typesetting" pitchFamily="66" charset="-78"/>
              </a:rPr>
              <a:t> الاقتصادية عدم  تحقيق حــد يفوق 40 %  من حجم المبيعات أو المشتريات المنجزة في السوق المعنية ، </a:t>
            </a:r>
            <a:r>
              <a:rPr lang="ar-SA" sz="3200" b="1" spc="-100" dirty="0" smtClean="0">
                <a:solidFill>
                  <a:srgbClr val="111111"/>
                </a:solidFill>
                <a:latin typeface="Arabic Typesetting" pitchFamily="66" charset="-78"/>
                <a:cs typeface="Arabic Typesetting" pitchFamily="66" charset="-78"/>
              </a:rPr>
              <a:t>ما</a:t>
            </a:r>
            <a:r>
              <a:rPr lang="ar-DZ" sz="3200" b="1" spc="-100" dirty="0" smtClean="0">
                <a:solidFill>
                  <a:srgbClr val="111111"/>
                </a:solidFill>
                <a:latin typeface="Arabic Typesetting" pitchFamily="66" charset="-78"/>
                <a:cs typeface="Arabic Typesetting" pitchFamily="66" charset="-78"/>
              </a:rPr>
              <a:t> </a:t>
            </a:r>
            <a:r>
              <a:rPr lang="ar-SA" sz="3200" b="1" spc="-100" dirty="0" smtClean="0">
                <a:solidFill>
                  <a:srgbClr val="111111"/>
                </a:solidFill>
                <a:latin typeface="Arabic Typesetting" pitchFamily="66" charset="-78"/>
                <a:cs typeface="Arabic Typesetting" pitchFamily="66" charset="-78"/>
              </a:rPr>
              <a:t>عدا </a:t>
            </a:r>
            <a:r>
              <a:rPr lang="ar-SA" sz="3200" b="1" spc="-100" dirty="0" smtClean="0">
                <a:solidFill>
                  <a:srgbClr val="111111"/>
                </a:solidFill>
                <a:latin typeface="Arabic Typesetting" pitchFamily="66" charset="-78"/>
                <a:cs typeface="Arabic Typesetting" pitchFamily="66" charset="-78"/>
              </a:rPr>
              <a:t>تلك التي كانت محل ترخيص من مجلس المنافسة </a:t>
            </a:r>
            <a:r>
              <a:rPr lang="ar-SA" sz="3200" b="1" spc="-100" dirty="0" err="1" smtClean="0">
                <a:solidFill>
                  <a:srgbClr val="111111"/>
                </a:solidFill>
                <a:latin typeface="Arabic Typesetting" pitchFamily="66" charset="-78"/>
                <a:cs typeface="Arabic Typesetting" pitchFamily="66" charset="-78"/>
              </a:rPr>
              <a:t>و</a:t>
            </a:r>
            <a:r>
              <a:rPr lang="ar-SA" sz="3200" b="1" spc="-100" dirty="0" smtClean="0">
                <a:solidFill>
                  <a:srgbClr val="111111"/>
                </a:solidFill>
                <a:latin typeface="Arabic Typesetting" pitchFamily="66" charset="-78"/>
                <a:cs typeface="Arabic Typesetting" pitchFamily="66" charset="-78"/>
              </a:rPr>
              <a:t> التي أثبت أصحابها  أنها تؤدي إلى تطوير قــــــدراتها التنافسية أو تساهم في تحسين التشغيل أو من شانها السماح للمؤسسات الصغيرة والمتوسطة بتعزيز وضعيتها التنافسية في السوق.</a:t>
            </a:r>
            <a:endParaRPr lang="ar-DZ" sz="3200" b="1" spc="-100" dirty="0" smtClean="0">
              <a:solidFill>
                <a:srgbClr val="111111"/>
              </a:solidFill>
              <a:latin typeface="Arabic Typesetting" pitchFamily="66" charset="-78"/>
              <a:cs typeface="Arabic Typesetting" pitchFamily="66" charset="-78"/>
            </a:endParaRPr>
          </a:p>
          <a:p>
            <a:pPr algn="just" rtl="1"/>
            <a:r>
              <a:rPr lang="ar-SA" sz="3200" spc="-100" dirty="0" smtClean="0">
                <a:solidFill>
                  <a:srgbClr val="111111"/>
                </a:solidFill>
                <a:latin typeface="Arabic Typesetting" pitchFamily="66" charset="-78"/>
                <a:cs typeface="Arabic Typesetting" pitchFamily="66" charset="-78"/>
              </a:rPr>
              <a:t> </a:t>
            </a:r>
            <a:r>
              <a:rPr lang="ar-SA" sz="3200" b="1" spc="-100" dirty="0" smtClean="0">
                <a:solidFill>
                  <a:srgbClr val="111111"/>
                </a:solidFill>
                <a:latin typeface="Arabic Typesetting" pitchFamily="66" charset="-78"/>
                <a:cs typeface="Arabic Typesetting" pitchFamily="66" charset="-78"/>
              </a:rPr>
              <a:t>وكما يمكن  أن ترخص الحكومـة تلقائيـا </a:t>
            </a:r>
            <a:r>
              <a:rPr lang="ar-SA" sz="3200" b="1" spc="-100" dirty="0" err="1" smtClean="0">
                <a:solidFill>
                  <a:srgbClr val="111111"/>
                </a:solidFill>
                <a:latin typeface="Arabic Typesetting" pitchFamily="66" charset="-78"/>
                <a:cs typeface="Arabic Typesetting" pitchFamily="66" charset="-78"/>
              </a:rPr>
              <a:t>التجميعات</a:t>
            </a:r>
            <a:r>
              <a:rPr lang="ar-SA" sz="3200" b="1" spc="-100" dirty="0" smtClean="0">
                <a:solidFill>
                  <a:srgbClr val="111111"/>
                </a:solidFill>
                <a:latin typeface="Arabic Typesetting" pitchFamily="66" charset="-78"/>
                <a:cs typeface="Arabic Typesetting" pitchFamily="66" charset="-78"/>
              </a:rPr>
              <a:t> التي تستنـد إلــى نص تشريعـي أو تنظيمــي إذ قــد يتقـرر قانونا الموافقة على شكل من</a:t>
            </a:r>
            <a:r>
              <a:rPr lang="fr-FR" sz="3200" b="1" spc="-100" dirty="0" smtClean="0">
                <a:solidFill>
                  <a:srgbClr val="111111"/>
                </a:solidFill>
                <a:latin typeface="Arabic Typesetting" pitchFamily="66" charset="-78"/>
                <a:cs typeface="Arabic Typesetting" pitchFamily="66" charset="-78"/>
              </a:rPr>
              <a:t> </a:t>
            </a:r>
            <a:r>
              <a:rPr lang="ar-SA" sz="3200" b="1" spc="-100" dirty="0" smtClean="0">
                <a:solidFill>
                  <a:srgbClr val="111111"/>
                </a:solidFill>
                <a:latin typeface="Arabic Typesetting" pitchFamily="66" charset="-78"/>
                <a:cs typeface="Arabic Typesetting" pitchFamily="66" charset="-78"/>
              </a:rPr>
              <a:t> </a:t>
            </a:r>
            <a:r>
              <a:rPr lang="ar-DZ" sz="3200" b="1" spc="-100" dirty="0" smtClean="0">
                <a:solidFill>
                  <a:srgbClr val="111111"/>
                </a:solidFill>
                <a:latin typeface="Arabic Typesetting" pitchFamily="66" charset="-78"/>
                <a:cs typeface="Arabic Typesetting" pitchFamily="66" charset="-78"/>
              </a:rPr>
              <a:t>أ</a:t>
            </a:r>
            <a:r>
              <a:rPr lang="ar-SA" sz="3200" b="1" spc="-100" dirty="0" err="1" smtClean="0">
                <a:solidFill>
                  <a:srgbClr val="111111"/>
                </a:solidFill>
                <a:latin typeface="Arabic Typesetting" pitchFamily="66" charset="-78"/>
                <a:cs typeface="Arabic Typesetting" pitchFamily="66" charset="-78"/>
              </a:rPr>
              <a:t>شكال</a:t>
            </a:r>
            <a:r>
              <a:rPr lang="fr-FR" sz="3200" b="1" spc="-100" dirty="0" smtClean="0">
                <a:solidFill>
                  <a:srgbClr val="111111"/>
                </a:solidFill>
                <a:latin typeface="Arabic Typesetting" pitchFamily="66" charset="-78"/>
                <a:cs typeface="Arabic Typesetting" pitchFamily="66" charset="-78"/>
              </a:rPr>
              <a:t> </a:t>
            </a:r>
            <a:r>
              <a:rPr lang="ar-SA" sz="3200" b="1" spc="-100" dirty="0" smtClean="0">
                <a:solidFill>
                  <a:srgbClr val="111111"/>
                </a:solidFill>
                <a:latin typeface="Arabic Typesetting" pitchFamily="66" charset="-78"/>
                <a:cs typeface="Arabic Typesetting" pitchFamily="66" charset="-78"/>
              </a:rPr>
              <a:t> التجميع في نشاطات معينة قد تراها الدولة ضرورية للتنمية والتطور الاقتصادي، وذلك بناء على تقرير الوزير المكلف بالتجارة </a:t>
            </a:r>
            <a:r>
              <a:rPr lang="ar-SA" sz="3200" b="1" spc="-100" dirty="0" smtClean="0">
                <a:solidFill>
                  <a:srgbClr val="111111"/>
                </a:solidFill>
                <a:latin typeface="Arabic Typesetting" pitchFamily="66" charset="-78"/>
                <a:cs typeface="Arabic Typesetting" pitchFamily="66" charset="-78"/>
              </a:rPr>
              <a:t>. </a:t>
            </a:r>
            <a:endParaRPr lang="fr-FR" sz="3200" b="1" spc="-100" dirty="0" smtClean="0">
              <a:solidFill>
                <a:srgbClr val="111111"/>
              </a:solidFill>
              <a:latin typeface="Arabic Typesetting" pitchFamily="66" charset="-78"/>
              <a:cs typeface="Arabic Typesetting" pitchFamily="66" charset="-78"/>
            </a:endParaRPr>
          </a:p>
          <a:p>
            <a:pPr algn="r" rtl="1"/>
            <a:endParaRPr lang="ar-DZ" sz="36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normAutofit/>
          </a:bodyPr>
          <a:lstStyle/>
          <a:p>
            <a:pPr algn="just" rtl="1"/>
            <a:endParaRPr lang="ar-DZ" sz="1000" b="1" u="sng" dirty="0" smtClean="0">
              <a:solidFill>
                <a:schemeClr val="bg1"/>
              </a:solidFill>
              <a:latin typeface="Arabic Typesetting" pitchFamily="66" charset="-78"/>
              <a:cs typeface="Arabic Typesetting" pitchFamily="66" charset="-78"/>
            </a:endParaRPr>
          </a:p>
          <a:p>
            <a:pPr algn="just" rtl="1"/>
            <a:r>
              <a:rPr lang="ar-DZ" sz="3600" b="1" u="sng" dirty="0" smtClean="0">
                <a:solidFill>
                  <a:schemeClr val="bg1"/>
                </a:solidFill>
                <a:latin typeface="Arabic Typesetting" pitchFamily="66" charset="-78"/>
                <a:cs typeface="Arabic Typesetting" pitchFamily="66" charset="-78"/>
              </a:rPr>
              <a:t>العقوبات المترتبة عن الممارسات المقيدة للمنافسـة : </a:t>
            </a:r>
          </a:p>
          <a:p>
            <a:pPr algn="just" rtl="1"/>
            <a:r>
              <a:rPr lang="ar-DZ" sz="3600" b="1" dirty="0" smtClean="0">
                <a:solidFill>
                  <a:schemeClr val="bg1"/>
                </a:solidFill>
                <a:latin typeface="Arabic Typesetting" pitchFamily="66" charset="-78"/>
                <a:cs typeface="Arabic Typesetting" pitchFamily="66" charset="-78"/>
              </a:rPr>
              <a:t>- يعاقب على الممارسات المضادة للمنافسة حسب نص المادة 26 من </a:t>
            </a:r>
            <a:r>
              <a:rPr lang="ar-DZ" sz="3600" b="1" dirty="0" smtClean="0">
                <a:solidFill>
                  <a:schemeClr val="bg1"/>
                </a:solidFill>
                <a:latin typeface="Arabic Typesetting" pitchFamily="66" charset="-78"/>
                <a:cs typeface="Arabic Typesetting" pitchFamily="66" charset="-78"/>
              </a:rPr>
              <a:t>القانون  </a:t>
            </a:r>
            <a:r>
              <a:rPr lang="ar-DZ" sz="3600" b="1" dirty="0" smtClean="0">
                <a:solidFill>
                  <a:schemeClr val="bg1"/>
                </a:solidFill>
                <a:latin typeface="Arabic Typesetting" pitchFamily="66" charset="-78"/>
                <a:cs typeface="Arabic Typesetting" pitchFamily="66" charset="-78"/>
              </a:rPr>
              <a:t>رقم 08/12 المؤرخ في 25/06/2008 المتعلق بالمنافسة ”كل الممارسات المنصوص عليها في المادة 14 من الأمر رقم 03/03 بغرامة لا تفوق 12 بالمائة من مبلغ </a:t>
            </a:r>
            <a:r>
              <a:rPr lang="ar-DZ" sz="3600" b="1" dirty="0" smtClean="0">
                <a:solidFill>
                  <a:schemeClr val="bg1"/>
                </a:solidFill>
                <a:latin typeface="Arabic Typesetting" pitchFamily="66" charset="-78"/>
                <a:cs typeface="Arabic Typesetting" pitchFamily="66" charset="-78"/>
              </a:rPr>
              <a:t> </a:t>
            </a:r>
            <a:r>
              <a:rPr lang="ar-DZ" sz="3600" b="1" dirty="0" smtClean="0">
                <a:solidFill>
                  <a:schemeClr val="bg1"/>
                </a:solidFill>
                <a:latin typeface="Arabic Typesetting" pitchFamily="66" charset="-78"/>
                <a:cs typeface="Arabic Typesetting" pitchFamily="66" charset="-78"/>
              </a:rPr>
              <a:t>رقم الّأعمال من غير الرسوم المحقق في الجزائر خلال أخر سنة مالية مختتمة                 أو بغرامة تساوي على الأقل ضعفي الربح المحقق بواسطة هذه الممارسات على   ألا تتجاوز هذه الغرامة أربعة أضعاف هذا الربح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إذا كان مرتكب المخالفة لا يملك رقم الأعمال محدد، فالغرامة لا تتجاوز ستة ملايين دينار                      (6000.000 </a:t>
            </a:r>
            <a:r>
              <a:rPr lang="ar-DZ" sz="3600" b="1" dirty="0" err="1" smtClean="0">
                <a:solidFill>
                  <a:schemeClr val="bg1"/>
                </a:solidFill>
                <a:latin typeface="Arabic Typesetting" pitchFamily="66" charset="-78"/>
                <a:cs typeface="Arabic Typesetting" pitchFamily="66" charset="-78"/>
              </a:rPr>
              <a:t>دج</a:t>
            </a:r>
            <a:r>
              <a:rPr lang="ar-DZ" sz="3600" b="1" dirty="0" smtClean="0">
                <a:solidFill>
                  <a:schemeClr val="bg1"/>
                </a:solidFill>
                <a:latin typeface="Arabic Typesetting" pitchFamily="66" charset="-78"/>
                <a:cs typeface="Arabic Typesetting" pitchFamily="66" charset="-78"/>
              </a:rPr>
              <a:t>) </a:t>
            </a:r>
          </a:p>
          <a:p>
            <a:pPr algn="just" rtl="1">
              <a:buNone/>
            </a:pPr>
            <a:endParaRPr lang="fr-FR"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normAutofit fontScale="70000" lnSpcReduction="20000"/>
          </a:bodyPr>
          <a:lstStyle/>
          <a:p>
            <a:pPr algn="just" rtl="1"/>
            <a:endParaRPr lang="ar-DZ" dirty="0" smtClean="0">
              <a:solidFill>
                <a:schemeClr val="bg1"/>
              </a:solidFill>
              <a:latin typeface="Arabic Typesetting" pitchFamily="66" charset="-78"/>
              <a:cs typeface="Arabic Typesetting" pitchFamily="66" charset="-78"/>
            </a:endParaRPr>
          </a:p>
          <a:p>
            <a:pPr algn="just" rtl="1"/>
            <a:r>
              <a:rPr lang="ar-DZ" sz="3900" dirty="0" smtClean="0">
                <a:solidFill>
                  <a:schemeClr val="bg1"/>
                </a:solidFill>
                <a:latin typeface="Arabic Typesetting" pitchFamily="66" charset="-78"/>
                <a:cs typeface="Arabic Typesetting" pitchFamily="66" charset="-78"/>
              </a:rPr>
              <a:t>* </a:t>
            </a:r>
            <a:r>
              <a:rPr lang="ar-DZ" sz="5100" b="1" dirty="0" smtClean="0">
                <a:solidFill>
                  <a:schemeClr val="bg1"/>
                </a:solidFill>
                <a:latin typeface="Arabic Typesetting" pitchFamily="66" charset="-78"/>
                <a:cs typeface="Arabic Typesetting" pitchFamily="66" charset="-78"/>
              </a:rPr>
              <a:t>يعاقب على عمليات التجميع المنصوص عليها في أحكام المادة (17) من نفس الأمر </a:t>
            </a:r>
            <a:r>
              <a:rPr lang="ar-DZ" sz="5100" b="1" dirty="0" err="1" smtClean="0">
                <a:solidFill>
                  <a:schemeClr val="bg1"/>
                </a:solidFill>
                <a:latin typeface="Arabic Typesetting" pitchFamily="66" charset="-78"/>
                <a:cs typeface="Arabic Typesetting" pitchFamily="66" charset="-78"/>
              </a:rPr>
              <a:t>و</a:t>
            </a:r>
            <a:r>
              <a:rPr lang="ar-DZ" sz="5100" b="1" dirty="0" smtClean="0">
                <a:solidFill>
                  <a:schemeClr val="bg1"/>
                </a:solidFill>
                <a:latin typeface="Arabic Typesetting" pitchFamily="66" charset="-78"/>
                <a:cs typeface="Arabic Typesetting" pitchFamily="66" charset="-78"/>
              </a:rPr>
              <a:t> التي أنجزت بدون ترخيص من مجلس المنافسة بغرامة مالية أن تصل إلى 7 </a:t>
            </a:r>
            <a:r>
              <a:rPr lang="fr-FR" sz="5100" b="1" dirty="0" smtClean="0">
                <a:solidFill>
                  <a:schemeClr val="bg1"/>
                </a:solidFill>
              </a:rPr>
              <a:t>%</a:t>
            </a:r>
            <a:r>
              <a:rPr lang="ar-DZ" sz="5100" b="1" dirty="0" smtClean="0">
                <a:solidFill>
                  <a:schemeClr val="bg1"/>
                </a:solidFill>
                <a:latin typeface="Arabic Typesetting" pitchFamily="66" charset="-78"/>
                <a:cs typeface="Arabic Typesetting" pitchFamily="66" charset="-78"/>
              </a:rPr>
              <a:t> من رقم الأعمال من غير الرسوم المحققة في الجزائر خلال أخر سنة مالية مختتمة ضد كل مؤسسة هي طرف في التجميع أو ضد المؤسسة التي تكونت من عملية التجميع.</a:t>
            </a:r>
          </a:p>
          <a:p>
            <a:pPr algn="just" rtl="1"/>
            <a:r>
              <a:rPr lang="ar-DZ" sz="5100" b="1" dirty="0" smtClean="0">
                <a:solidFill>
                  <a:schemeClr val="bg1"/>
                </a:solidFill>
                <a:latin typeface="Arabic Typesetting" pitchFamily="66" charset="-78"/>
                <a:cs typeface="Arabic Typesetting" pitchFamily="66" charset="-78"/>
              </a:rPr>
              <a:t>* كما جاء في المادة ( 62) ما يلي: ”يمكن مجلس المنافسة في حالة عدم </a:t>
            </a:r>
            <a:r>
              <a:rPr lang="ar-DZ" sz="5100" b="1" dirty="0" err="1" smtClean="0">
                <a:solidFill>
                  <a:schemeClr val="bg1"/>
                </a:solidFill>
                <a:latin typeface="Arabic Typesetting" pitchFamily="66" charset="-78"/>
                <a:cs typeface="Arabic Typesetting" pitchFamily="66" charset="-78"/>
              </a:rPr>
              <a:t>إحترام</a:t>
            </a:r>
            <a:r>
              <a:rPr lang="ar-DZ" sz="5100" b="1" dirty="0" smtClean="0">
                <a:solidFill>
                  <a:schemeClr val="bg1"/>
                </a:solidFill>
                <a:latin typeface="Arabic Typesetting" pitchFamily="66" charset="-78"/>
                <a:cs typeface="Arabic Typesetting" pitchFamily="66" charset="-78"/>
              </a:rPr>
              <a:t> الشروط أو </a:t>
            </a:r>
            <a:r>
              <a:rPr lang="ar-DZ" sz="5100" b="1" dirty="0" err="1" smtClean="0">
                <a:solidFill>
                  <a:schemeClr val="bg1"/>
                </a:solidFill>
                <a:latin typeface="Arabic Typesetting" pitchFamily="66" charset="-78"/>
                <a:cs typeface="Arabic Typesetting" pitchFamily="66" charset="-78"/>
              </a:rPr>
              <a:t>الإلتزامات</a:t>
            </a:r>
            <a:r>
              <a:rPr lang="ar-DZ" sz="5100" b="1" dirty="0" smtClean="0">
                <a:solidFill>
                  <a:schemeClr val="bg1"/>
                </a:solidFill>
                <a:latin typeface="Arabic Typesetting" pitchFamily="66" charset="-78"/>
                <a:cs typeface="Arabic Typesetting" pitchFamily="66" charset="-78"/>
              </a:rPr>
              <a:t> المنصوص عليها في المادة (19 ) أعلاه، إقرار عقوبة مالية يمكن أن تصل إلى 5</a:t>
            </a:r>
            <a:r>
              <a:rPr lang="fr-FR" sz="5100" b="1" dirty="0" smtClean="0">
                <a:solidFill>
                  <a:schemeClr val="bg1"/>
                </a:solidFill>
              </a:rPr>
              <a:t>%</a:t>
            </a:r>
            <a:r>
              <a:rPr lang="fr-FR" sz="5400" b="1" dirty="0" smtClean="0">
                <a:solidFill>
                  <a:schemeClr val="bg1"/>
                </a:solidFill>
              </a:rPr>
              <a:t> </a:t>
            </a:r>
            <a:r>
              <a:rPr lang="ar-DZ" sz="5100" b="1" dirty="0" smtClean="0">
                <a:solidFill>
                  <a:schemeClr val="bg1"/>
                </a:solidFill>
                <a:latin typeface="Arabic Typesetting" pitchFamily="66" charset="-78"/>
                <a:cs typeface="Arabic Typesetting" pitchFamily="66" charset="-78"/>
              </a:rPr>
              <a:t>من رقم الأعمال من غير الرسوم المحققة في الجزائر خلال أخر سنة مختتمة ضد كل مؤسسة هي طرف في التجميع أو المؤسسة التي تكونت من عملية التجميع“.</a:t>
            </a:r>
          </a:p>
          <a:p>
            <a:pPr algn="just" rtl="1"/>
            <a:endParaRPr lang="ar-DZ" sz="3900" b="1" dirty="0" smtClean="0">
              <a:solidFill>
                <a:schemeClr val="bg1"/>
              </a:solidFill>
              <a:latin typeface="Arabic Typesetting" pitchFamily="66" charset="-78"/>
              <a:cs typeface="Arabic Typesetting" pitchFamily="66" charset="-78"/>
            </a:endParaRPr>
          </a:p>
          <a:p>
            <a:pPr algn="just" rtl="1"/>
            <a:r>
              <a:rPr lang="ar-DZ" dirty="0" smtClean="0">
                <a:solidFill>
                  <a:schemeClr val="bg1"/>
                </a:solidFill>
                <a:latin typeface="Arabic Typesetting" pitchFamily="66" charset="-78"/>
                <a:cs typeface="Arabic Typesetting" pitchFamily="66" charset="-78"/>
              </a:rPr>
              <a:t> </a:t>
            </a:r>
            <a:endParaRPr lang="fr-FR" dirty="0">
              <a:latin typeface="Arabic Typesetting" pitchFamily="66" charset="-78"/>
              <a:cs typeface="Arabic Typesetting" pitchFamily="66"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457200" y="714356"/>
            <a:ext cx="8229600" cy="5595004"/>
          </a:xfrm>
        </p:spPr>
        <p:txBody>
          <a:bodyPr/>
          <a:lstStyle/>
          <a:p>
            <a:pPr algn="r" rtl="1"/>
            <a:endParaRPr lang="ar-DZ" dirty="0" smtClean="0">
              <a:solidFill>
                <a:schemeClr val="bg1"/>
              </a:solidFill>
              <a:latin typeface="Arabic Typesetting" pitchFamily="66" charset="-78"/>
              <a:cs typeface="Arabic Typesetting" pitchFamily="66" charset="-78"/>
            </a:endParaRPr>
          </a:p>
          <a:p>
            <a:pPr algn="r" rtl="1"/>
            <a:r>
              <a:rPr lang="ar-DZ" sz="3600" b="1" dirty="0" smtClean="0">
                <a:solidFill>
                  <a:schemeClr val="bg1"/>
                </a:solidFill>
                <a:latin typeface="Arabic Typesetting" pitchFamily="66" charset="-78"/>
                <a:cs typeface="Arabic Typesetting" pitchFamily="66" charset="-78"/>
              </a:rPr>
              <a:t>* </a:t>
            </a:r>
            <a:r>
              <a:rPr lang="ar-DZ" sz="3600" b="1" u="sng" dirty="0" smtClean="0">
                <a:solidFill>
                  <a:schemeClr val="bg1"/>
                </a:solidFill>
                <a:latin typeface="Arabic Typesetting" pitchFamily="66" charset="-78"/>
                <a:cs typeface="Arabic Typesetting" pitchFamily="66" charset="-78"/>
              </a:rPr>
              <a:t>ملاحظــة: </a:t>
            </a:r>
          </a:p>
          <a:p>
            <a:pPr algn="just" rtl="1"/>
            <a:r>
              <a:rPr lang="ar-DZ" sz="3600" b="1" dirty="0" smtClean="0">
                <a:solidFill>
                  <a:schemeClr val="bg1"/>
                </a:solidFill>
                <a:latin typeface="Arabic Typesetting" pitchFamily="66" charset="-78"/>
                <a:cs typeface="Arabic Typesetting" pitchFamily="66" charset="-78"/>
              </a:rPr>
              <a:t>إن مجلس المنافسة الجزائري هو الذي يتخذ قرار الترخيص </a:t>
            </a:r>
            <a:r>
              <a:rPr lang="ar-DZ" sz="3600" b="1" dirty="0" err="1" smtClean="0">
                <a:solidFill>
                  <a:schemeClr val="bg1"/>
                </a:solidFill>
                <a:latin typeface="Arabic Typesetting" pitchFamily="66" charset="-78"/>
                <a:cs typeface="Arabic Typesetting" pitchFamily="66" charset="-78"/>
              </a:rPr>
              <a:t>بالتجميعات</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الإقتصادية</a:t>
            </a:r>
            <a:r>
              <a:rPr lang="ar-DZ" sz="3600" b="1" dirty="0" smtClean="0">
                <a:solidFill>
                  <a:schemeClr val="bg1"/>
                </a:solidFill>
                <a:latin typeface="Arabic Typesetting" pitchFamily="66" charset="-78"/>
                <a:cs typeface="Arabic Typesetting" pitchFamily="66" charset="-78"/>
              </a:rPr>
              <a:t> لكن بعد أخذ رأي الوزير المكلف بالتجارة الهدف من ذلك ضبط السوق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تطبيق قواعد المنافسة لا </a:t>
            </a:r>
            <a:r>
              <a:rPr lang="ar-DZ" sz="3600" b="1" dirty="0" err="1" smtClean="0">
                <a:solidFill>
                  <a:schemeClr val="bg1"/>
                </a:solidFill>
                <a:latin typeface="Arabic Typesetting" pitchFamily="66" charset="-78"/>
                <a:cs typeface="Arabic Typesetting" pitchFamily="66" charset="-78"/>
              </a:rPr>
              <a:t>سيما</a:t>
            </a:r>
            <a:r>
              <a:rPr lang="ar-DZ" sz="3600" b="1" dirty="0" smtClean="0">
                <a:solidFill>
                  <a:schemeClr val="bg1"/>
                </a:solidFill>
                <a:latin typeface="Arabic Typesetting" pitchFamily="66" charset="-78"/>
                <a:cs typeface="Arabic Typesetting" pitchFamily="66" charset="-78"/>
              </a:rPr>
              <a:t> مراقبة </a:t>
            </a:r>
            <a:r>
              <a:rPr lang="ar-DZ" sz="3600" b="1" dirty="0" err="1" smtClean="0">
                <a:solidFill>
                  <a:schemeClr val="bg1"/>
                </a:solidFill>
                <a:latin typeface="Arabic Typesetting" pitchFamily="66" charset="-78"/>
                <a:cs typeface="Arabic Typesetting" pitchFamily="66" charset="-78"/>
              </a:rPr>
              <a:t>التجميعات</a:t>
            </a:r>
            <a:r>
              <a:rPr lang="ar-DZ" sz="3600" b="1" dirty="0" smtClean="0">
                <a:solidFill>
                  <a:schemeClr val="bg1"/>
                </a:solidFill>
                <a:latin typeface="Arabic Typesetting" pitchFamily="66" charset="-78"/>
                <a:cs typeface="Arabic Typesetting" pitchFamily="66" charset="-78"/>
              </a:rPr>
              <a:t> </a:t>
            </a:r>
            <a:r>
              <a:rPr lang="ar-DZ" sz="3600" b="1" dirty="0" err="1" smtClean="0">
                <a:solidFill>
                  <a:schemeClr val="bg1"/>
                </a:solidFill>
                <a:latin typeface="Arabic Typesetting" pitchFamily="66" charset="-78"/>
                <a:cs typeface="Arabic Typesetting" pitchFamily="66" charset="-78"/>
              </a:rPr>
              <a:t>الإقتصادية</a:t>
            </a:r>
            <a:r>
              <a:rPr lang="ar-DZ" sz="3600" b="1" dirty="0" smtClean="0">
                <a:solidFill>
                  <a:schemeClr val="bg1"/>
                </a:solidFill>
                <a:latin typeface="Arabic Typesetting" pitchFamily="66" charset="-78"/>
                <a:cs typeface="Arabic Typesetting" pitchFamily="66" charset="-78"/>
              </a:rPr>
              <a:t>                   و تنظيمها.</a:t>
            </a:r>
            <a:endParaRPr lang="fr-FR" sz="3600" b="1" dirty="0">
              <a:latin typeface="Arabic Typesetting" pitchFamily="66" charset="-78"/>
              <a:cs typeface="Arabic Typesetting" pitchFamily="66" charset="-7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normAutofit/>
          </a:bodyPr>
          <a:lstStyle/>
          <a:p>
            <a:pPr algn="just" rtl="1"/>
            <a:endParaRPr lang="ar-DZ" sz="3600" dirty="0" smtClean="0">
              <a:solidFill>
                <a:schemeClr val="bg1"/>
              </a:solidFill>
              <a:latin typeface="Arabic Typesetting" pitchFamily="66" charset="-78"/>
              <a:cs typeface="Arabic Typesetting" pitchFamily="66" charset="-78"/>
            </a:endParaRPr>
          </a:p>
          <a:p>
            <a:pPr algn="just" rtl="1"/>
            <a:r>
              <a:rPr lang="ar-DZ" sz="3600" dirty="0" smtClean="0">
                <a:solidFill>
                  <a:schemeClr val="bg1"/>
                </a:solidFill>
                <a:latin typeface="Arabic Typesetting" pitchFamily="66" charset="-78"/>
                <a:cs typeface="Arabic Typesetting" pitchFamily="66" charset="-78"/>
              </a:rPr>
              <a:t>- </a:t>
            </a:r>
            <a:r>
              <a:rPr lang="ar-DZ" sz="3600" b="1" dirty="0" smtClean="0">
                <a:solidFill>
                  <a:schemeClr val="bg1"/>
                </a:solidFill>
                <a:latin typeface="Arabic Typesetting" pitchFamily="66" charset="-78"/>
                <a:cs typeface="Arabic Typesetting" pitchFamily="66" charset="-78"/>
              </a:rPr>
              <a:t>كما يعاقب حسب نص المادة (57) من الأمر 03/03 المتعلق بالمنافسة بغرامة قدرها (2000.000 </a:t>
            </a:r>
            <a:r>
              <a:rPr lang="ar-DZ" sz="3600" b="1" dirty="0" err="1" smtClean="0">
                <a:solidFill>
                  <a:schemeClr val="bg1"/>
                </a:solidFill>
                <a:latin typeface="Arabic Typesetting" pitchFamily="66" charset="-78"/>
                <a:cs typeface="Arabic Typesetting" pitchFamily="66" charset="-78"/>
              </a:rPr>
              <a:t>دج</a:t>
            </a:r>
            <a:r>
              <a:rPr lang="ar-DZ" sz="3600" b="1" dirty="0" smtClean="0">
                <a:solidFill>
                  <a:schemeClr val="bg1"/>
                </a:solidFill>
                <a:latin typeface="Arabic Typesetting" pitchFamily="66" charset="-78"/>
                <a:cs typeface="Arabic Typesetting" pitchFamily="66" charset="-78"/>
              </a:rPr>
              <a:t>) على كل شخص طبيعي ساهم شخصيا بصفة </a:t>
            </a:r>
            <a:r>
              <a:rPr lang="ar-DZ" sz="3600" b="1" dirty="0" err="1" smtClean="0">
                <a:solidFill>
                  <a:schemeClr val="bg1"/>
                </a:solidFill>
                <a:latin typeface="Arabic Typesetting" pitchFamily="66" charset="-78"/>
                <a:cs typeface="Arabic Typesetting" pitchFamily="66" charset="-78"/>
              </a:rPr>
              <a:t>إحتيالية</a:t>
            </a:r>
            <a:r>
              <a:rPr lang="ar-DZ" sz="3600" b="1" dirty="0" smtClean="0">
                <a:solidFill>
                  <a:schemeClr val="bg1"/>
                </a:solidFill>
                <a:latin typeface="Arabic Typesetting" pitchFamily="66" charset="-78"/>
                <a:cs typeface="Arabic Typesetting" pitchFamily="66" charset="-78"/>
              </a:rPr>
              <a:t> في تنظيم الممارسات المقيدة للمنافسة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في تنفيذها كما هي محددة في هذا الأمر .</a:t>
            </a:r>
          </a:p>
          <a:p>
            <a:pPr algn="just" rtl="1"/>
            <a:r>
              <a:rPr lang="ar-DZ" sz="3600" b="1" dirty="0" smtClean="0">
                <a:solidFill>
                  <a:schemeClr val="bg1"/>
                </a:solidFill>
                <a:latin typeface="Arabic Typesetting" pitchFamily="66" charset="-78"/>
                <a:cs typeface="Arabic Typesetting" pitchFamily="66" charset="-78"/>
              </a:rPr>
              <a:t>- يمكن لمجلس المنافسة حسب المادة (27) من القانون رقم 08/12 المتعلق بالمنافسة المعدل للمادة (58) من الأمر 03/03 إذا لم تنفذ الأوامر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الإجراءات المؤقتة المنصوص عليها في المادتين (45)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(46) من نفس الأمر في </a:t>
            </a:r>
            <a:r>
              <a:rPr lang="ar-DZ" sz="3600" b="1" dirty="0" err="1" smtClean="0">
                <a:solidFill>
                  <a:schemeClr val="bg1"/>
                </a:solidFill>
                <a:latin typeface="Arabic Typesetting" pitchFamily="66" charset="-78"/>
                <a:cs typeface="Arabic Typesetting" pitchFamily="66" charset="-78"/>
              </a:rPr>
              <a:t>الأجال</a:t>
            </a:r>
            <a:r>
              <a:rPr lang="ar-DZ" sz="3600" b="1" dirty="0" smtClean="0">
                <a:solidFill>
                  <a:schemeClr val="bg1"/>
                </a:solidFill>
                <a:latin typeface="Arabic Typesetting" pitchFamily="66" charset="-78"/>
                <a:cs typeface="Arabic Typesetting" pitchFamily="66" charset="-78"/>
              </a:rPr>
              <a:t> المحددة أن يحكم بغرامات </a:t>
            </a:r>
            <a:r>
              <a:rPr lang="ar-DZ" sz="3600" b="1" dirty="0" err="1" smtClean="0">
                <a:solidFill>
                  <a:schemeClr val="bg1"/>
                </a:solidFill>
                <a:latin typeface="Arabic Typesetting" pitchFamily="66" charset="-78"/>
                <a:cs typeface="Arabic Typesetting" pitchFamily="66" charset="-78"/>
              </a:rPr>
              <a:t>تهديدية</a:t>
            </a:r>
            <a:r>
              <a:rPr lang="ar-DZ" sz="3600" b="1" dirty="0" smtClean="0">
                <a:solidFill>
                  <a:schemeClr val="bg1"/>
                </a:solidFill>
                <a:latin typeface="Arabic Typesetting" pitchFamily="66" charset="-78"/>
                <a:cs typeface="Arabic Typesetting" pitchFamily="66" charset="-78"/>
              </a:rPr>
              <a:t> لا تقل عن مبلغ مائة </a:t>
            </a:r>
            <a:r>
              <a:rPr lang="ar-DZ" sz="3600" b="1" dirty="0" err="1" smtClean="0">
                <a:solidFill>
                  <a:schemeClr val="bg1"/>
                </a:solidFill>
                <a:latin typeface="Arabic Typesetting" pitchFamily="66" charset="-78"/>
                <a:cs typeface="Arabic Typesetting" pitchFamily="66" charset="-78"/>
              </a:rPr>
              <a:t>و</a:t>
            </a:r>
            <a:r>
              <a:rPr lang="ar-DZ" sz="3600" b="1" dirty="0" smtClean="0">
                <a:solidFill>
                  <a:schemeClr val="bg1"/>
                </a:solidFill>
                <a:latin typeface="Arabic Typesetting" pitchFamily="66" charset="-78"/>
                <a:cs typeface="Arabic Typesetting" pitchFamily="66" charset="-78"/>
              </a:rPr>
              <a:t> خمسين ألف دينار (150.000,00 </a:t>
            </a:r>
            <a:r>
              <a:rPr lang="ar-DZ" sz="3600" b="1" dirty="0" err="1" smtClean="0">
                <a:solidFill>
                  <a:schemeClr val="bg1"/>
                </a:solidFill>
                <a:latin typeface="Arabic Typesetting" pitchFamily="66" charset="-78"/>
                <a:cs typeface="Arabic Typesetting" pitchFamily="66" charset="-78"/>
              </a:rPr>
              <a:t>دج</a:t>
            </a:r>
            <a:r>
              <a:rPr lang="ar-DZ" sz="3600" b="1" dirty="0" smtClean="0">
                <a:solidFill>
                  <a:schemeClr val="bg1"/>
                </a:solidFill>
                <a:latin typeface="Arabic Typesetting" pitchFamily="66" charset="-78"/>
                <a:cs typeface="Arabic Typesetting" pitchFamily="66" charset="-78"/>
              </a:rPr>
              <a:t>) عن كل تأخير.</a:t>
            </a:r>
          </a:p>
          <a:p>
            <a:pPr algn="r" rtl="1"/>
            <a:endParaRPr lang="fr-FR" sz="3600" dirty="0">
              <a:latin typeface="Arabic Typesetting" pitchFamily="66" charset="-78"/>
              <a:cs typeface="Arabic Typesetting" pitchFamily="66"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858000"/>
          </a:xfrm>
        </p:spPr>
        <p:style>
          <a:lnRef idx="0">
            <a:scrgbClr r="0" g="0" b="0"/>
          </a:lnRef>
          <a:fillRef idx="1003">
            <a:schemeClr val="lt2"/>
          </a:fillRef>
          <a:effectRef idx="0">
            <a:scrgbClr r="0" g="0" b="0"/>
          </a:effectRef>
          <a:fontRef idx="major"/>
        </p:style>
        <p:txBody>
          <a:bodyPr>
            <a:normAutofit/>
          </a:bodyPr>
          <a:lstStyle/>
          <a:p>
            <a:r>
              <a:rPr lang="ar-DZ" sz="7200" dirty="0" smtClean="0">
                <a:solidFill>
                  <a:schemeClr val="bg1"/>
                </a:solidFill>
                <a:effectLst>
                  <a:outerShdw blurRad="38100" dist="38100" dir="2700000" algn="tl">
                    <a:srgbClr val="000000">
                      <a:alpha val="43137"/>
                    </a:srgbClr>
                  </a:outerShdw>
                </a:effectLst>
                <a:latin typeface="Arabic Typesetting" pitchFamily="66" charset="-78"/>
                <a:cs typeface="Arabic Typesetting" pitchFamily="66" charset="-78"/>
              </a:rPr>
              <a:t>شكرا لحسن إصغائكم</a:t>
            </a:r>
            <a:endParaRPr lang="fr-FR" sz="7200" dirty="0">
              <a:latin typeface="Arabic Typesetting" pitchFamily="66" charset="-78"/>
              <a:cs typeface="Arabic Typesetting" pitchFamily="66"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457200" y="285728"/>
            <a:ext cx="8329642" cy="6286544"/>
          </a:xfrm>
        </p:spPr>
        <p:txBody>
          <a:bodyPr>
            <a:normAutofit/>
          </a:bodyPr>
          <a:lstStyle/>
          <a:p>
            <a:pPr algn="just" rtl="1"/>
            <a:r>
              <a:rPr lang="ar-DZ" sz="3600" dirty="0" smtClean="0">
                <a:solidFill>
                  <a:srgbClr val="111111"/>
                </a:solidFill>
                <a:latin typeface="Arabic Typesetting" pitchFamily="66" charset="-78"/>
                <a:cs typeface="Arabic Typesetting" pitchFamily="66" charset="-78"/>
              </a:rPr>
              <a:t> ا</a:t>
            </a:r>
            <a:r>
              <a:rPr lang="ar-DZ" sz="5400" u="sng" dirty="0" smtClean="0">
                <a:solidFill>
                  <a:srgbClr val="111111"/>
                </a:solidFill>
                <a:latin typeface="Arabic Typesetting" pitchFamily="66" charset="-78"/>
                <a:cs typeface="Arabic Typesetting" pitchFamily="66" charset="-78"/>
              </a:rPr>
              <a:t>لمقدمـــــة</a:t>
            </a:r>
            <a:r>
              <a:rPr lang="ar-DZ" sz="3600" dirty="0" smtClean="0">
                <a:solidFill>
                  <a:srgbClr val="111111"/>
                </a:solidFill>
                <a:latin typeface="Arabic Typesetting" pitchFamily="66" charset="-78"/>
                <a:cs typeface="Arabic Typesetting" pitchFamily="66" charset="-78"/>
              </a:rPr>
              <a:t/>
            </a:r>
            <a:br>
              <a:rPr lang="ar-DZ" sz="3600" dirty="0" smtClean="0">
                <a:solidFill>
                  <a:srgbClr val="111111"/>
                </a:solidFill>
                <a:latin typeface="Arabic Typesetting" pitchFamily="66" charset="-78"/>
                <a:cs typeface="Arabic Typesetting" pitchFamily="66" charset="-78"/>
              </a:rPr>
            </a:br>
            <a:r>
              <a:rPr lang="ar-DZ" sz="3600" dirty="0" smtClean="0">
                <a:solidFill>
                  <a:srgbClr val="111111"/>
                </a:solidFill>
                <a:latin typeface="Arabic Typesetting" pitchFamily="66" charset="-78"/>
                <a:cs typeface="Arabic Typesetting" pitchFamily="66" charset="-78"/>
              </a:rPr>
              <a:t>ل</a:t>
            </a:r>
            <a:r>
              <a:rPr lang="ar-SA" sz="3600" dirty="0" smtClean="0">
                <a:solidFill>
                  <a:srgbClr val="111111"/>
                </a:solidFill>
                <a:latin typeface="Arabic Typesetting" pitchFamily="66" charset="-78"/>
                <a:cs typeface="Arabic Typesetting" pitchFamily="66" charset="-78"/>
              </a:rPr>
              <a:t>م </a:t>
            </a:r>
            <a:r>
              <a:rPr lang="ar-SA" sz="3600" dirty="0" smtClean="0">
                <a:solidFill>
                  <a:srgbClr val="111111"/>
                </a:solidFill>
                <a:latin typeface="Arabic Typesetting" pitchFamily="66" charset="-78"/>
                <a:cs typeface="Arabic Typesetting" pitchFamily="66" charset="-78"/>
              </a:rPr>
              <a:t>يكن من المتوقع أن تعرف الجزائر خلال مرحلة ما قبل</a:t>
            </a:r>
            <a:r>
              <a:rPr lang="ar-DZ" sz="3600" dirty="0" smtClean="0">
                <a:solidFill>
                  <a:srgbClr val="111111"/>
                </a:solidFill>
                <a:latin typeface="Arabic Typesetting" pitchFamily="66" charset="-78"/>
                <a:cs typeface="Arabic Typesetting" pitchFamily="66" charset="-78"/>
              </a:rPr>
              <a:t> </a:t>
            </a:r>
            <a:r>
              <a:rPr lang="ar-SA" sz="3600" dirty="0" smtClean="0">
                <a:solidFill>
                  <a:srgbClr val="111111"/>
                </a:solidFill>
                <a:latin typeface="Arabic Typesetting" pitchFamily="66" charset="-78"/>
                <a:cs typeface="Arabic Typesetting" pitchFamily="66" charset="-78"/>
              </a:rPr>
              <a:t>تسعينات القـــرن الماضي ظهور قانون المنافسة، لكون هذه المرحلة تميزت بسيادة المذهب الاشتراكي القائمة مقوماتـه على النظـــام الاحتكاري </a:t>
            </a:r>
            <a:r>
              <a:rPr lang="ar-DZ" sz="3600" dirty="0" smtClean="0">
                <a:solidFill>
                  <a:srgbClr val="111111"/>
                </a:solidFill>
                <a:latin typeface="Arabic Typesetting" pitchFamily="66" charset="-78"/>
                <a:cs typeface="Arabic Typesetting" pitchFamily="66" charset="-78"/>
              </a:rPr>
              <a:t>حيث </a:t>
            </a:r>
            <a:r>
              <a:rPr lang="ar-SA" sz="3600" dirty="0" smtClean="0">
                <a:solidFill>
                  <a:srgbClr val="111111"/>
                </a:solidFill>
                <a:latin typeface="Arabic Typesetting" pitchFamily="66" charset="-78"/>
                <a:cs typeface="Arabic Typesetting" pitchFamily="66" charset="-78"/>
              </a:rPr>
              <a:t>تمارس من خلاله الدولة نشاط الإنتاج</a:t>
            </a:r>
            <a:r>
              <a:rPr lang="fr-FR" sz="3600" dirty="0" smtClean="0">
                <a:solidFill>
                  <a:srgbClr val="111111"/>
                </a:solidFill>
                <a:latin typeface="Arabic Typesetting" pitchFamily="66" charset="-78"/>
                <a:cs typeface="Arabic Typesetting" pitchFamily="66" charset="-78"/>
              </a:rPr>
              <a:t> </a:t>
            </a:r>
            <a:r>
              <a:rPr lang="ar-DZ" sz="3600" dirty="0" smtClean="0">
                <a:solidFill>
                  <a:srgbClr val="111111"/>
                </a:solidFill>
                <a:latin typeface="Arabic Typesetting" pitchFamily="66" charset="-78"/>
                <a:cs typeface="Arabic Typesetting" pitchFamily="66" charset="-78"/>
              </a:rPr>
              <a:t>و التوزيع </a:t>
            </a:r>
            <a:r>
              <a:rPr lang="ar-SA" sz="3600" dirty="0" smtClean="0">
                <a:solidFill>
                  <a:srgbClr val="111111"/>
                </a:solidFill>
                <a:latin typeface="Arabic Typesetting" pitchFamily="66" charset="-78"/>
                <a:cs typeface="Arabic Typesetting" pitchFamily="66" charset="-78"/>
              </a:rPr>
              <a:t> دون مزاحمة مـن الكيانات الاقتصادية الخاصة </a:t>
            </a:r>
            <a:r>
              <a:rPr lang="ar-SA" sz="3600" dirty="0" err="1" smtClean="0">
                <a:solidFill>
                  <a:srgbClr val="111111"/>
                </a:solidFill>
                <a:latin typeface="Arabic Typesetting" pitchFamily="66" charset="-78"/>
                <a:cs typeface="Arabic Typesetting" pitchFamily="66" charset="-78"/>
              </a:rPr>
              <a:t>و</a:t>
            </a:r>
            <a:r>
              <a:rPr lang="ar-SA" sz="3600" dirty="0" smtClean="0">
                <a:solidFill>
                  <a:srgbClr val="111111"/>
                </a:solidFill>
                <a:latin typeface="Arabic Typesetting" pitchFamily="66" charset="-78"/>
                <a:cs typeface="Arabic Typesetting" pitchFamily="66" charset="-78"/>
              </a:rPr>
              <a:t> نظــرا للتغيرات الجذرية التي عرفتها البلاد </a:t>
            </a:r>
            <a:r>
              <a:rPr lang="ar-SA" sz="3600" dirty="0" err="1" smtClean="0">
                <a:solidFill>
                  <a:srgbClr val="111111"/>
                </a:solidFill>
                <a:latin typeface="Arabic Typesetting" pitchFamily="66" charset="-78"/>
                <a:cs typeface="Arabic Typesetting" pitchFamily="66" charset="-78"/>
              </a:rPr>
              <a:t>و</a:t>
            </a:r>
            <a:r>
              <a:rPr lang="ar-SA" sz="3600" dirty="0" smtClean="0">
                <a:solidFill>
                  <a:srgbClr val="111111"/>
                </a:solidFill>
                <a:latin typeface="Arabic Typesetting" pitchFamily="66" charset="-78"/>
                <a:cs typeface="Arabic Typesetting" pitchFamily="66" charset="-78"/>
              </a:rPr>
              <a:t> الانفتاح على العــالم </a:t>
            </a:r>
            <a:r>
              <a:rPr lang="ar-SA" sz="3600" dirty="0" err="1" smtClean="0">
                <a:solidFill>
                  <a:srgbClr val="111111"/>
                </a:solidFill>
                <a:latin typeface="Arabic Typesetting" pitchFamily="66" charset="-78"/>
                <a:cs typeface="Arabic Typesetting" pitchFamily="66" charset="-78"/>
              </a:rPr>
              <a:t>أ</a:t>
            </a:r>
            <a:r>
              <a:rPr lang="ar-DZ" sz="3600" dirty="0" smtClean="0">
                <a:solidFill>
                  <a:srgbClr val="111111"/>
                </a:solidFill>
                <a:latin typeface="Arabic Typesetting" pitchFamily="66" charset="-78"/>
                <a:cs typeface="Arabic Typesetting" pitchFamily="66" charset="-78"/>
              </a:rPr>
              <a:t>صبح من </a:t>
            </a:r>
            <a:r>
              <a:rPr lang="ar-DZ" sz="3600" dirty="0" err="1" smtClean="0">
                <a:solidFill>
                  <a:srgbClr val="111111"/>
                </a:solidFill>
                <a:latin typeface="Arabic Typesetting" pitchFamily="66" charset="-78"/>
                <a:cs typeface="Arabic Typesetting" pitchFamily="66" charset="-78"/>
              </a:rPr>
              <a:t>ال</a:t>
            </a:r>
            <a:r>
              <a:rPr lang="ar-SA" sz="3600" dirty="0" err="1" smtClean="0">
                <a:solidFill>
                  <a:srgbClr val="111111"/>
                </a:solidFill>
                <a:latin typeface="Arabic Typesetting" pitchFamily="66" charset="-78"/>
                <a:cs typeface="Arabic Typesetting" pitchFamily="66" charset="-78"/>
              </a:rPr>
              <a:t>ضرور</a:t>
            </a:r>
            <a:r>
              <a:rPr lang="ar-DZ" sz="3600" dirty="0" smtClean="0">
                <a:solidFill>
                  <a:srgbClr val="111111"/>
                </a:solidFill>
                <a:latin typeface="Arabic Typesetting" pitchFamily="66" charset="-78"/>
                <a:cs typeface="Arabic Typesetting" pitchFamily="66" charset="-78"/>
              </a:rPr>
              <a:t>ي على الجزائر </a:t>
            </a:r>
            <a:r>
              <a:rPr lang="ar-SA" sz="3600" dirty="0" smtClean="0">
                <a:solidFill>
                  <a:srgbClr val="111111"/>
                </a:solidFill>
                <a:latin typeface="Arabic Typesetting" pitchFamily="66" charset="-78"/>
                <a:cs typeface="Arabic Typesetting" pitchFamily="66" charset="-78"/>
              </a:rPr>
              <a:t> مواكبة التطـور الاقتصـــادي الـــــذي توصلت إليه الدول المتطورة من خلال اعتمادها على نظام اقتصاد الســوق القائم أساسا على حرية الأسعار </a:t>
            </a:r>
            <a:r>
              <a:rPr lang="ar-SA" sz="3600" dirty="0" err="1" smtClean="0">
                <a:solidFill>
                  <a:srgbClr val="111111"/>
                </a:solidFill>
                <a:latin typeface="Arabic Typesetting" pitchFamily="66" charset="-78"/>
                <a:cs typeface="Arabic Typesetting" pitchFamily="66" charset="-78"/>
              </a:rPr>
              <a:t>و</a:t>
            </a:r>
            <a:r>
              <a:rPr lang="ar-SA" sz="3600" dirty="0" smtClean="0">
                <a:solidFill>
                  <a:srgbClr val="111111"/>
                </a:solidFill>
                <a:latin typeface="Arabic Typesetting" pitchFamily="66" charset="-78"/>
                <a:cs typeface="Arabic Typesetting" pitchFamily="66" charset="-78"/>
              </a:rPr>
              <a:t> المنافسة</a:t>
            </a:r>
            <a:r>
              <a:rPr lang="ar-SA" sz="3600" dirty="0" smtClean="0">
                <a:solidFill>
                  <a:srgbClr val="111111"/>
                </a:solidFill>
                <a:latin typeface="Titr" pitchFamily="2" charset="-78"/>
                <a:cs typeface="Titr" pitchFamily="2" charset="-78"/>
              </a:rPr>
              <a:t>.</a:t>
            </a:r>
            <a:endParaRPr lang="fr-FR" sz="3600" dirty="0">
              <a:latin typeface="Arabic Typesetting" pitchFamily="66" charset="-78"/>
              <a:cs typeface="Arabic Typesetting" pitchFamily="66"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401080" cy="6023632"/>
          </a:xfrm>
        </p:spPr>
        <p:txBody>
          <a:bodyPr/>
          <a:lstStyle/>
          <a:p>
            <a:pPr algn="just" rtl="1"/>
            <a:endParaRPr lang="ar-DZ" sz="3600" b="1" dirty="0" smtClean="0">
              <a:solidFill>
                <a:srgbClr val="111111"/>
              </a:solidFill>
              <a:latin typeface="Arabic Typesetting" pitchFamily="66" charset="-78"/>
              <a:cs typeface="Arabic Typesetting" pitchFamily="66" charset="-78"/>
            </a:endParaRPr>
          </a:p>
          <a:p>
            <a:pPr algn="r" rtl="1"/>
            <a:r>
              <a:rPr lang="ar-SA" sz="3600" b="1" dirty="0" smtClean="0">
                <a:solidFill>
                  <a:srgbClr val="111111"/>
                </a:solidFill>
                <a:latin typeface="Arabic Typesetting" pitchFamily="66" charset="-78"/>
                <a:cs typeface="Arabic Typesetting" pitchFamily="66" charset="-78"/>
              </a:rPr>
              <a:t>لم يظهر أول </a:t>
            </a:r>
            <a:r>
              <a:rPr lang="ar-SA" sz="3600" b="1" dirty="0" err="1" smtClean="0">
                <a:solidFill>
                  <a:srgbClr val="111111"/>
                </a:solidFill>
                <a:latin typeface="Arabic Typesetting" pitchFamily="66" charset="-78"/>
                <a:cs typeface="Arabic Typesetting" pitchFamily="66" charset="-78"/>
              </a:rPr>
              <a:t>ق</a:t>
            </a:r>
            <a:r>
              <a:rPr lang="ar-DZ" sz="3600" b="1" dirty="0" err="1" smtClean="0">
                <a:solidFill>
                  <a:srgbClr val="111111"/>
                </a:solidFill>
                <a:latin typeface="Arabic Typesetting" pitchFamily="66" charset="-78"/>
                <a:cs typeface="Arabic Typesetting" pitchFamily="66" charset="-78"/>
              </a:rPr>
              <a:t>انون</a:t>
            </a:r>
            <a:r>
              <a:rPr lang="ar-DZ" sz="3600" b="1" dirty="0" smtClean="0">
                <a:solidFill>
                  <a:srgbClr val="111111"/>
                </a:solidFill>
                <a:latin typeface="Arabic Typesetting" pitchFamily="66" charset="-78"/>
                <a:cs typeface="Arabic Typesetting" pitchFamily="66" charset="-78"/>
              </a:rPr>
              <a:t> ل</a:t>
            </a:r>
            <a:r>
              <a:rPr lang="ar-SA" sz="3600" b="1" dirty="0" smtClean="0">
                <a:solidFill>
                  <a:srgbClr val="111111"/>
                </a:solidFill>
                <a:latin typeface="Arabic Typesetting" pitchFamily="66" charset="-78"/>
                <a:cs typeface="Arabic Typesetting" pitchFamily="66" charset="-78"/>
              </a:rPr>
              <a:t>لمنافسة في الجزائر إلا سنة 1995 من </a:t>
            </a:r>
            <a:r>
              <a:rPr lang="ar-SA" sz="3600" b="1" dirty="0" err="1" smtClean="0">
                <a:solidFill>
                  <a:srgbClr val="111111"/>
                </a:solidFill>
                <a:latin typeface="Arabic Typesetting" pitchFamily="66" charset="-78"/>
                <a:cs typeface="Arabic Typesetting" pitchFamily="66" charset="-78"/>
              </a:rPr>
              <a:t>خ</a:t>
            </a:r>
            <a:r>
              <a:rPr lang="ar-DZ" sz="3600" b="1" dirty="0" smtClean="0">
                <a:solidFill>
                  <a:srgbClr val="111111"/>
                </a:solidFill>
                <a:latin typeface="Arabic Typesetting" pitchFamily="66" charset="-78"/>
                <a:cs typeface="Arabic Typesetting" pitchFamily="66" charset="-78"/>
              </a:rPr>
              <a:t>ـ</a:t>
            </a:r>
            <a:r>
              <a:rPr lang="ar-SA" sz="3600" b="1" dirty="0" err="1" smtClean="0">
                <a:solidFill>
                  <a:srgbClr val="111111"/>
                </a:solidFill>
                <a:latin typeface="Arabic Typesetting" pitchFamily="66" charset="-78"/>
                <a:cs typeface="Arabic Typesetting" pitchFamily="66" charset="-78"/>
              </a:rPr>
              <a:t>لال</a:t>
            </a:r>
            <a:r>
              <a:rPr lang="ar-SA" sz="3600" b="1" dirty="0" smtClean="0">
                <a:solidFill>
                  <a:srgbClr val="111111"/>
                </a:solidFill>
                <a:latin typeface="Arabic Typesetting" pitchFamily="66" charset="-78"/>
                <a:cs typeface="Arabic Typesetting" pitchFamily="66" charset="-78"/>
              </a:rPr>
              <a:t> القانون</a:t>
            </a:r>
            <a:r>
              <a:rPr lang="ar-DZ" sz="3600" b="1" dirty="0" smtClean="0">
                <a:solidFill>
                  <a:srgbClr val="111111"/>
                </a:solidFill>
                <a:latin typeface="Arabic Typesetting" pitchFamily="66" charset="-78"/>
                <a:cs typeface="Arabic Typesetting" pitchFamily="66" charset="-78"/>
              </a:rPr>
              <a:t> رقم </a:t>
            </a:r>
            <a:r>
              <a:rPr lang="ar-SA" sz="3600" b="1" dirty="0" smtClean="0">
                <a:solidFill>
                  <a:srgbClr val="111111"/>
                </a:solidFill>
                <a:latin typeface="Arabic Typesetting" pitchFamily="66" charset="-78"/>
                <a:cs typeface="Arabic Typesetting" pitchFamily="66" charset="-78"/>
              </a:rPr>
              <a:t> 95-06 المؤرخ في 25 </a:t>
            </a:r>
            <a:r>
              <a:rPr lang="ar-SA" sz="3600" b="1" dirty="0" err="1" smtClean="0">
                <a:solidFill>
                  <a:srgbClr val="111111"/>
                </a:solidFill>
                <a:latin typeface="Arabic Typesetting" pitchFamily="66" charset="-78"/>
                <a:cs typeface="Arabic Typesetting" pitchFamily="66" charset="-78"/>
              </a:rPr>
              <a:t>جانفي</a:t>
            </a:r>
            <a:r>
              <a:rPr lang="ar-SA" sz="3600" b="1" dirty="0" smtClean="0">
                <a:solidFill>
                  <a:srgbClr val="111111"/>
                </a:solidFill>
                <a:latin typeface="Arabic Typesetting" pitchFamily="66" charset="-78"/>
                <a:cs typeface="Arabic Typesetting" pitchFamily="66" charset="-78"/>
              </a:rPr>
              <a:t> 1995 ، إلا أن</a:t>
            </a:r>
            <a:r>
              <a:rPr lang="ar-DZ" sz="3600" b="1" dirty="0" smtClean="0">
                <a:solidFill>
                  <a:srgbClr val="111111"/>
                </a:solidFill>
                <a:latin typeface="Arabic Typesetting" pitchFamily="66" charset="-78"/>
                <a:cs typeface="Arabic Typesetting" pitchFamily="66" charset="-78"/>
              </a:rPr>
              <a:t>ـــــه</a:t>
            </a:r>
            <a:r>
              <a:rPr lang="ar-SA" sz="3600" b="1" dirty="0" smtClean="0">
                <a:solidFill>
                  <a:srgbClr val="111111"/>
                </a:solidFill>
                <a:latin typeface="Arabic Typesetting" pitchFamily="66" charset="-78"/>
                <a:cs typeface="Arabic Typesetting" pitchFamily="66" charset="-78"/>
              </a:rPr>
              <a:t> ألغي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a:t>
            </a:r>
            <a:r>
              <a:rPr lang="ar-SA" sz="3600" b="1" dirty="0" smtClean="0">
                <a:solidFill>
                  <a:srgbClr val="111111"/>
                </a:solidFill>
                <a:latin typeface="Arabic Typesetting" pitchFamily="66" charset="-78"/>
                <a:cs typeface="Arabic Typesetting" pitchFamily="66" charset="-78"/>
              </a:rPr>
              <a:t>ع</a:t>
            </a:r>
            <a:r>
              <a:rPr lang="ar-DZ" sz="3600" b="1" dirty="0" smtClean="0">
                <a:solidFill>
                  <a:srgbClr val="111111"/>
                </a:solidFill>
                <a:latin typeface="Arabic Typesetting" pitchFamily="66" charset="-78"/>
                <a:cs typeface="Arabic Typesetting" pitchFamily="66" charset="-78"/>
              </a:rPr>
              <a:t>ــ</a:t>
            </a:r>
            <a:r>
              <a:rPr lang="ar-SA" sz="3600" b="1" dirty="0" err="1" smtClean="0">
                <a:solidFill>
                  <a:srgbClr val="111111"/>
                </a:solidFill>
                <a:latin typeface="Arabic Typesetting" pitchFamily="66" charset="-78"/>
                <a:cs typeface="Arabic Typesetting" pitchFamily="66" charset="-78"/>
              </a:rPr>
              <a:t>وض</a:t>
            </a:r>
            <a:r>
              <a:rPr lang="ar-SA" sz="3600" b="1" dirty="0" smtClean="0">
                <a:solidFill>
                  <a:srgbClr val="111111"/>
                </a:solidFill>
                <a:latin typeface="Arabic Typesetting" pitchFamily="66" charset="-78"/>
                <a:cs typeface="Arabic Typesetting" pitchFamily="66" charset="-78"/>
              </a:rPr>
              <a:t> بالأم</a:t>
            </a:r>
            <a:r>
              <a:rPr lang="ar-DZ" sz="3600" b="1" dirty="0" smtClean="0">
                <a:solidFill>
                  <a:srgbClr val="111111"/>
                </a:solidFill>
                <a:latin typeface="Arabic Typesetting" pitchFamily="66" charset="-78"/>
                <a:cs typeface="Arabic Typesetting" pitchFamily="66" charset="-78"/>
              </a:rPr>
              <a:t>ــ</a:t>
            </a:r>
            <a:r>
              <a:rPr lang="ar-SA" sz="3600" b="1" dirty="0" smtClean="0">
                <a:solidFill>
                  <a:srgbClr val="111111"/>
                </a:solidFill>
                <a:latin typeface="Arabic Typesetting" pitchFamily="66" charset="-78"/>
                <a:cs typeface="Arabic Typesetting" pitchFamily="66" charset="-78"/>
              </a:rPr>
              <a:t>ــر </a:t>
            </a:r>
            <a:r>
              <a:rPr lang="ar-SA" sz="3600" b="1" dirty="0" smtClean="0">
                <a:solidFill>
                  <a:srgbClr val="111111"/>
                </a:solidFill>
                <a:latin typeface="Arabic Typesetting" pitchFamily="66" charset="-78"/>
                <a:cs typeface="Arabic Typesetting" pitchFamily="66" charset="-78"/>
              </a:rPr>
              <a:t>رقم 03-03 المؤرخ في 19 </a:t>
            </a:r>
            <a:r>
              <a:rPr lang="ar-SA" sz="3600" b="1" dirty="0" err="1" smtClean="0">
                <a:solidFill>
                  <a:srgbClr val="111111"/>
                </a:solidFill>
                <a:latin typeface="Arabic Typesetting" pitchFamily="66" charset="-78"/>
                <a:cs typeface="Arabic Typesetting" pitchFamily="66" charset="-78"/>
              </a:rPr>
              <a:t>جويلية</a:t>
            </a:r>
            <a:r>
              <a:rPr lang="ar-SA" sz="3600" b="1" dirty="0" smtClean="0">
                <a:solidFill>
                  <a:srgbClr val="111111"/>
                </a:solidFill>
                <a:latin typeface="Arabic Typesetting" pitchFamily="66" charset="-78"/>
                <a:cs typeface="Arabic Typesetting" pitchFamily="66" charset="-78"/>
              </a:rPr>
              <a:t> 2003، حيث تم الفصل بمقتضى</a:t>
            </a:r>
            <a:r>
              <a:rPr lang="ar-DZ" sz="3600" b="1" dirty="0" err="1" smtClean="0">
                <a:solidFill>
                  <a:srgbClr val="111111"/>
                </a:solidFill>
                <a:latin typeface="Arabic Typesetting" pitchFamily="66" charset="-78"/>
                <a:cs typeface="Arabic Typesetting" pitchFamily="66" charset="-78"/>
              </a:rPr>
              <a:t>اه</a:t>
            </a:r>
            <a:r>
              <a:rPr lang="ar-DZ" sz="3600" b="1" dirty="0" smtClean="0">
                <a:solidFill>
                  <a:srgbClr val="111111"/>
                </a:solidFill>
                <a:latin typeface="Arabic Typesetting" pitchFamily="66" charset="-78"/>
                <a:cs typeface="Arabic Typesetting" pitchFamily="66" charset="-78"/>
              </a:rPr>
              <a:t> </a:t>
            </a:r>
            <a:r>
              <a:rPr lang="ar-SA" sz="3600" b="1" dirty="0" smtClean="0">
                <a:solidFill>
                  <a:srgbClr val="111111"/>
                </a:solidFill>
                <a:latin typeface="Arabic Typesetting" pitchFamily="66" charset="-78"/>
                <a:cs typeface="Arabic Typesetting" pitchFamily="66" charset="-78"/>
              </a:rPr>
              <a:t> بين الممارسات التجارية التي أعد لها المشرع  قـانونا خاصا يتمثل في القانون رقم 04-02 المعدل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المتمم بالقـانون رقم 10-06  المـؤرخ في 15 أوت 2010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المتعلق </a:t>
            </a:r>
            <a:r>
              <a:rPr lang="ar-SA" sz="3600" b="1" dirty="0" err="1" smtClean="0">
                <a:solidFill>
                  <a:srgbClr val="111111"/>
                </a:solidFill>
                <a:latin typeface="Arabic Typesetting" pitchFamily="66" charset="-78"/>
                <a:cs typeface="Arabic Typesetting" pitchFamily="66" charset="-78"/>
              </a:rPr>
              <a:t>بالق</a:t>
            </a:r>
            <a:r>
              <a:rPr lang="ar-DZ" sz="3600" b="1" dirty="0" smtClean="0">
                <a:solidFill>
                  <a:srgbClr val="111111"/>
                </a:solidFill>
                <a:latin typeface="Arabic Typesetting" pitchFamily="66" charset="-78"/>
                <a:cs typeface="Arabic Typesetting" pitchFamily="66" charset="-78"/>
              </a:rPr>
              <a:t>ـــ</a:t>
            </a:r>
            <a:r>
              <a:rPr lang="ar-SA" sz="3600" b="1" dirty="0" smtClean="0">
                <a:solidFill>
                  <a:srgbClr val="111111"/>
                </a:solidFill>
                <a:latin typeface="Arabic Typesetting" pitchFamily="66" charset="-78"/>
                <a:cs typeface="Arabic Typesetting" pitchFamily="66" charset="-78"/>
              </a:rPr>
              <a:t>ـواعد المطبق</a:t>
            </a:r>
            <a:r>
              <a:rPr lang="ar-DZ" sz="3600" b="1" dirty="0" smtClean="0">
                <a:solidFill>
                  <a:srgbClr val="111111"/>
                </a:solidFill>
                <a:latin typeface="Arabic Typesetting" pitchFamily="66" charset="-78"/>
                <a:cs typeface="Arabic Typesetting" pitchFamily="66" charset="-78"/>
              </a:rPr>
              <a:t>ــ</a:t>
            </a:r>
            <a:r>
              <a:rPr lang="ar-SA" sz="3600" b="1" dirty="0" smtClean="0">
                <a:solidFill>
                  <a:srgbClr val="111111"/>
                </a:solidFill>
                <a:latin typeface="Arabic Typesetting" pitchFamily="66" charset="-78"/>
                <a:cs typeface="Arabic Typesetting" pitchFamily="66" charset="-78"/>
              </a:rPr>
              <a:t>ة على الممـارسات التجاري</a:t>
            </a:r>
            <a:r>
              <a:rPr lang="ar-DZ" sz="3600" b="1" dirty="0" smtClean="0">
                <a:solidFill>
                  <a:srgbClr val="111111"/>
                </a:solidFill>
                <a:latin typeface="Arabic Typesetting" pitchFamily="66" charset="-78"/>
                <a:cs typeface="Arabic Typesetting" pitchFamily="66" charset="-78"/>
              </a:rPr>
              <a:t>ـــ</a:t>
            </a:r>
            <a:r>
              <a:rPr lang="ar-SA" sz="3600" b="1" dirty="0" smtClean="0">
                <a:solidFill>
                  <a:srgbClr val="111111"/>
                </a:solidFill>
                <a:latin typeface="Arabic Typesetting" pitchFamily="66" charset="-78"/>
                <a:cs typeface="Arabic Typesetting" pitchFamily="66" charset="-78"/>
              </a:rPr>
              <a:t>ة،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خصص قانـون المنافسة للأحكـام المتعلقة بمبـادئ المنافسـة </a:t>
            </a:r>
            <a:r>
              <a:rPr lang="ar-SA" sz="3600" b="1" dirty="0" err="1" smtClean="0">
                <a:solidFill>
                  <a:srgbClr val="111111"/>
                </a:solidFill>
                <a:latin typeface="Arabic Typesetting" pitchFamily="66" charset="-78"/>
                <a:cs typeface="Arabic Typesetting" pitchFamily="66" charset="-78"/>
              </a:rPr>
              <a:t>و</a:t>
            </a:r>
            <a:r>
              <a:rPr lang="ar-SA" sz="3600" b="1" dirty="0" smtClean="0">
                <a:solidFill>
                  <a:srgbClr val="111111"/>
                </a:solidFill>
                <a:latin typeface="Arabic Typesetting" pitchFamily="66" charset="-78"/>
                <a:cs typeface="Arabic Typesetting" pitchFamily="66" charset="-78"/>
              </a:rPr>
              <a:t> مجلس المنافسة</a:t>
            </a:r>
            <a:r>
              <a:rPr lang="ar-DZ" sz="3600" b="1" dirty="0" smtClean="0">
                <a:solidFill>
                  <a:srgbClr val="111111"/>
                </a:solidFill>
                <a:latin typeface="Arabic Typesetting" pitchFamily="66" charset="-78"/>
                <a:cs typeface="Arabic Typesetting" pitchFamily="66" charset="-78"/>
              </a:rPr>
              <a:t>.</a:t>
            </a:r>
          </a:p>
          <a:p>
            <a:pPr algn="just" rtl="1">
              <a:buNone/>
            </a:pPr>
            <a:r>
              <a:rPr lang="ar-DZ" sz="3600" b="1" dirty="0" smtClean="0">
                <a:solidFill>
                  <a:srgbClr val="111111"/>
                </a:solidFill>
                <a:latin typeface="Arabic Typesetting" pitchFamily="66" charset="-78"/>
                <a:cs typeface="Arabic Typesetting" pitchFamily="66" charset="-78"/>
              </a:rPr>
              <a:t>و لقد عدل </a:t>
            </a:r>
            <a:r>
              <a:rPr lang="ar-DZ" sz="3600" b="1" dirty="0" err="1" smtClean="0">
                <a:solidFill>
                  <a:srgbClr val="111111"/>
                </a:solidFill>
                <a:latin typeface="Arabic Typesetting" pitchFamily="66" charset="-78"/>
                <a:cs typeface="Arabic Typesetting" pitchFamily="66" charset="-78"/>
              </a:rPr>
              <a:t>و</a:t>
            </a:r>
            <a:r>
              <a:rPr lang="ar-DZ" sz="3600" b="1" dirty="0" smtClean="0">
                <a:solidFill>
                  <a:srgbClr val="111111"/>
                </a:solidFill>
                <a:latin typeface="Arabic Typesetting" pitchFamily="66" charset="-78"/>
                <a:cs typeface="Arabic Typesetting" pitchFamily="66" charset="-78"/>
              </a:rPr>
              <a:t> تمم </a:t>
            </a:r>
            <a:r>
              <a:rPr lang="ar-DZ" sz="3600" b="1" dirty="0" err="1" smtClean="0">
                <a:solidFill>
                  <a:srgbClr val="111111"/>
                </a:solidFill>
                <a:latin typeface="Arabic Typesetting" pitchFamily="66" charset="-78"/>
                <a:cs typeface="Arabic Typesetting" pitchFamily="66" charset="-78"/>
              </a:rPr>
              <a:t>الأ</a:t>
            </a:r>
            <a:r>
              <a:rPr lang="ar-SA" sz="3600" b="1" dirty="0" smtClean="0">
                <a:solidFill>
                  <a:srgbClr val="111111"/>
                </a:solidFill>
                <a:latin typeface="Arabic Typesetting" pitchFamily="66" charset="-78"/>
                <a:cs typeface="Arabic Typesetting" pitchFamily="66" charset="-78"/>
              </a:rPr>
              <a:t>مــر رقم 03- 03 </a:t>
            </a:r>
            <a:r>
              <a:rPr lang="ar-SA" sz="3600" b="1" dirty="0" err="1" smtClean="0">
                <a:solidFill>
                  <a:srgbClr val="111111"/>
                </a:solidFill>
                <a:latin typeface="Arabic Typesetting" pitchFamily="66" charset="-78"/>
                <a:cs typeface="Arabic Typesetting" pitchFamily="66" charset="-78"/>
              </a:rPr>
              <a:t>ال</a:t>
            </a:r>
            <a:r>
              <a:rPr lang="ar-DZ" sz="3600" b="1" dirty="0" smtClean="0">
                <a:solidFill>
                  <a:srgbClr val="111111"/>
                </a:solidFill>
                <a:latin typeface="Arabic Typesetting" pitchFamily="66" charset="-78"/>
                <a:cs typeface="Arabic Typesetting" pitchFamily="66" charset="-78"/>
              </a:rPr>
              <a:t>مذكور أعلاه </a:t>
            </a:r>
            <a:r>
              <a:rPr lang="ar-SA" sz="3600" b="1" dirty="0" smtClean="0">
                <a:solidFill>
                  <a:srgbClr val="111111"/>
                </a:solidFill>
                <a:latin typeface="Arabic Typesetting" pitchFamily="66" charset="-78"/>
                <a:cs typeface="Arabic Typesetting" pitchFamily="66" charset="-78"/>
              </a:rPr>
              <a:t>بالقانون رقم 08-12 المؤرخ في 25 جـوان 2008</a:t>
            </a:r>
            <a:r>
              <a:rPr lang="fr-FR" sz="3600" b="1" dirty="0" smtClean="0">
                <a:solidFill>
                  <a:srgbClr val="111111"/>
                </a:solidFill>
                <a:latin typeface="Arabic Typesetting" pitchFamily="66" charset="-78"/>
                <a:cs typeface="Arabic Typesetting" pitchFamily="66" charset="-78"/>
              </a:rPr>
              <a:t> </a:t>
            </a:r>
            <a:r>
              <a:rPr lang="ar-SA" sz="3600" b="1" dirty="0" smtClean="0">
                <a:solidFill>
                  <a:srgbClr val="111111"/>
                </a:solidFill>
                <a:latin typeface="Arabic Typesetting" pitchFamily="66" charset="-78"/>
                <a:cs typeface="Arabic Typesetting" pitchFamily="66" charset="-78"/>
              </a:rPr>
              <a:t> و القانون رقم 10-05 المــؤرخ في</a:t>
            </a:r>
            <a:r>
              <a:rPr lang="fr-FR" sz="3600" b="1" dirty="0" smtClean="0">
                <a:solidFill>
                  <a:srgbClr val="111111"/>
                </a:solidFill>
                <a:latin typeface="Arabic Typesetting" pitchFamily="66" charset="-78"/>
                <a:cs typeface="Arabic Typesetting" pitchFamily="66" charset="-78"/>
              </a:rPr>
              <a:t>15 </a:t>
            </a:r>
            <a:r>
              <a:rPr lang="ar-SA" sz="3600" b="1" dirty="0" smtClean="0">
                <a:solidFill>
                  <a:srgbClr val="111111"/>
                </a:solidFill>
                <a:latin typeface="Arabic Typesetting" pitchFamily="66" charset="-78"/>
                <a:cs typeface="Arabic Typesetting" pitchFamily="66" charset="-78"/>
              </a:rPr>
              <a:t> أوت 2010 </a:t>
            </a:r>
            <a:r>
              <a:rPr lang="ar-DZ" sz="3600" b="1" dirty="0" smtClean="0">
                <a:solidFill>
                  <a:srgbClr val="111111"/>
                </a:solidFill>
                <a:latin typeface="Arabic Typesetting" pitchFamily="66" charset="-78"/>
                <a:cs typeface="Arabic Typesetting" pitchFamily="66" charset="-78"/>
              </a:rPr>
              <a:t>.</a:t>
            </a:r>
            <a:endParaRPr lang="fr-FR" sz="3600" b="1" dirty="0" smtClean="0">
              <a:solidFill>
                <a:srgbClr val="111111"/>
              </a:solidFill>
              <a:latin typeface="Arabic Typesetting" pitchFamily="66" charset="-78"/>
              <a:cs typeface="Arabic Typesetting" pitchFamily="66" charset="-78"/>
            </a:endParaRPr>
          </a:p>
          <a:p>
            <a:pPr algn="r" rtl="1"/>
            <a:endParaRPr lang="fr-FR" dirty="0">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329642" cy="5880756"/>
          </a:xfrm>
        </p:spPr>
        <p:txBody>
          <a:bodyPr>
            <a:normAutofit/>
          </a:bodyPr>
          <a:lstStyle/>
          <a:p>
            <a:pPr algn="r" rtl="1"/>
            <a:r>
              <a:rPr lang="ar-DZ" b="1" u="sng" dirty="0" smtClean="0">
                <a:solidFill>
                  <a:srgbClr val="C00000"/>
                </a:solidFill>
                <a:latin typeface="Titr" pitchFamily="2" charset="-78"/>
                <a:cs typeface="Titr" pitchFamily="2" charset="-78"/>
              </a:rPr>
              <a:t>مجال تطبيق أحكام قانون المنافسة</a:t>
            </a:r>
          </a:p>
          <a:p>
            <a:pPr algn="r" rtl="1"/>
            <a:r>
              <a:rPr lang="ar-SA" b="1" spc="-100" dirty="0" smtClean="0">
                <a:solidFill>
                  <a:srgbClr val="111111"/>
                </a:solidFill>
                <a:latin typeface="Titr" pitchFamily="2" charset="-78"/>
                <a:cs typeface="Titr" pitchFamily="2" charset="-78"/>
              </a:rPr>
              <a:t>قصـــد زيادة الفعالية الاقتصادية </a:t>
            </a:r>
            <a:r>
              <a:rPr lang="ar-SA" b="1" spc="-100" dirty="0" err="1" smtClean="0">
                <a:solidFill>
                  <a:srgbClr val="111111"/>
                </a:solidFill>
                <a:latin typeface="Titr" pitchFamily="2" charset="-78"/>
                <a:cs typeface="Titr" pitchFamily="2" charset="-78"/>
              </a:rPr>
              <a:t>و</a:t>
            </a:r>
            <a:r>
              <a:rPr lang="fr-FR" b="1" spc="-100" dirty="0" smtClean="0">
                <a:solidFill>
                  <a:srgbClr val="111111"/>
                </a:solidFill>
                <a:latin typeface="Titr" pitchFamily="2" charset="-78"/>
                <a:cs typeface="Titr" pitchFamily="2" charset="-78"/>
              </a:rPr>
              <a:t> </a:t>
            </a:r>
            <a:r>
              <a:rPr lang="ar-SA" b="1" spc="-100" dirty="0" smtClean="0">
                <a:solidFill>
                  <a:srgbClr val="111111"/>
                </a:solidFill>
                <a:latin typeface="Titr" pitchFamily="2" charset="-78"/>
                <a:cs typeface="Titr" pitchFamily="2" charset="-78"/>
              </a:rPr>
              <a:t>تحسين ظروف معيشة المستهلكين، لم </a:t>
            </a:r>
            <a:r>
              <a:rPr lang="ar-SA" b="1" spc="-100" dirty="0" smtClean="0">
                <a:solidFill>
                  <a:srgbClr val="111111"/>
                </a:solidFill>
                <a:latin typeface="Titr" pitchFamily="2" charset="-78"/>
                <a:cs typeface="Titr" pitchFamily="2" charset="-78"/>
              </a:rPr>
              <a:t>يستثن</a:t>
            </a:r>
            <a:r>
              <a:rPr lang="ar-DZ" b="1" spc="-100" dirty="0" smtClean="0">
                <a:solidFill>
                  <a:srgbClr val="111111"/>
                </a:solidFill>
                <a:latin typeface="Titr" pitchFamily="2" charset="-78"/>
                <a:cs typeface="Titr" pitchFamily="2" charset="-78"/>
              </a:rPr>
              <a:t>ي</a:t>
            </a:r>
            <a:r>
              <a:rPr lang="ar-SA" b="1" spc="-100" dirty="0" smtClean="0">
                <a:solidFill>
                  <a:srgbClr val="111111"/>
                </a:solidFill>
                <a:latin typeface="Titr" pitchFamily="2" charset="-78"/>
                <a:cs typeface="Titr" pitchFamily="2" charset="-78"/>
              </a:rPr>
              <a:t> </a:t>
            </a:r>
            <a:r>
              <a:rPr lang="ar-SA" b="1" spc="-100" dirty="0" smtClean="0">
                <a:solidFill>
                  <a:srgbClr val="111111"/>
                </a:solidFill>
                <a:latin typeface="Titr" pitchFamily="2" charset="-78"/>
                <a:cs typeface="Titr" pitchFamily="2" charset="-78"/>
              </a:rPr>
              <a:t>تطبيق أحكام هذا القانون أي قطاع أو نشاط ، بل خص كل الأنشطة</a:t>
            </a:r>
            <a:r>
              <a:rPr lang="fr-FR" b="1" spc="-100" dirty="0" smtClean="0">
                <a:solidFill>
                  <a:srgbClr val="111111"/>
                </a:solidFill>
                <a:latin typeface="Titr" pitchFamily="2" charset="-78"/>
                <a:cs typeface="Titr" pitchFamily="2" charset="-78"/>
              </a:rPr>
              <a:t> </a:t>
            </a:r>
            <a:r>
              <a:rPr lang="ar-SA" b="1" spc="-100" dirty="0" smtClean="0">
                <a:solidFill>
                  <a:srgbClr val="111111"/>
                </a:solidFill>
                <a:latin typeface="Titr" pitchFamily="2" charset="-78"/>
                <a:cs typeface="Titr" pitchFamily="2" charset="-78"/>
              </a:rPr>
              <a:t>:</a:t>
            </a:r>
            <a:endParaRPr lang="ar-DZ" b="1" spc="-100" dirty="0" smtClean="0">
              <a:solidFill>
                <a:srgbClr val="111111"/>
              </a:solidFill>
              <a:latin typeface="Titr" pitchFamily="2" charset="-78"/>
              <a:cs typeface="Titr" pitchFamily="2" charset="-78"/>
            </a:endParaRPr>
          </a:p>
          <a:p>
            <a:pPr algn="r" rtl="1"/>
            <a:r>
              <a:rPr lang="ar-SA" b="1" dirty="0" smtClean="0">
                <a:solidFill>
                  <a:srgbClr val="3D5C00"/>
                </a:solidFill>
                <a:latin typeface="Titr" pitchFamily="2" charset="-78"/>
                <a:ea typeface="Times New Roman" pitchFamily="18" charset="0"/>
                <a:cs typeface="Titr" pitchFamily="2" charset="-78"/>
              </a:rPr>
              <a:t>لإنتاج بما فيها النشاطات </a:t>
            </a:r>
            <a:r>
              <a:rPr lang="ar-SA" b="1" dirty="0" err="1" smtClean="0">
                <a:solidFill>
                  <a:srgbClr val="3D5C00"/>
                </a:solidFill>
                <a:latin typeface="Titr" pitchFamily="2" charset="-78"/>
                <a:ea typeface="Times New Roman" pitchFamily="18" charset="0"/>
                <a:cs typeface="Titr" pitchFamily="2" charset="-78"/>
              </a:rPr>
              <a:t>الفلاحية</a:t>
            </a:r>
            <a:r>
              <a:rPr lang="ar-SA" b="1" dirty="0" smtClean="0">
                <a:solidFill>
                  <a:srgbClr val="3D5C00"/>
                </a:solidFill>
                <a:latin typeface="Titr" pitchFamily="2" charset="-78"/>
                <a:ea typeface="Times New Roman" pitchFamily="18" charset="0"/>
                <a:cs typeface="Titr" pitchFamily="2" charset="-78"/>
              </a:rPr>
              <a:t> </a:t>
            </a:r>
            <a:endParaRPr lang="ar-DZ" b="1" dirty="0" smtClean="0">
              <a:solidFill>
                <a:srgbClr val="3D5C00"/>
              </a:solidFill>
              <a:latin typeface="Titr" pitchFamily="2" charset="-78"/>
              <a:ea typeface="Times New Roman" pitchFamily="18" charset="0"/>
              <a:cs typeface="Titr" pitchFamily="2" charset="-78"/>
            </a:endParaRPr>
          </a:p>
          <a:p>
            <a:pPr lvl="0" algn="r" rtl="1"/>
            <a:r>
              <a:rPr lang="ar-SA" b="1" dirty="0" smtClean="0">
                <a:solidFill>
                  <a:srgbClr val="3D5C00"/>
                </a:solidFill>
                <a:latin typeface="Titr" pitchFamily="2" charset="-78"/>
                <a:ea typeface="Times New Roman" pitchFamily="18" charset="0"/>
                <a:cs typeface="Titr" pitchFamily="2" charset="-78"/>
              </a:rPr>
              <a:t>التوزيع بما فيها تلك المتعلقة باستيراد المواد لإعادة بيعها على حالتها ، والوكــــلاء</a:t>
            </a:r>
            <a:r>
              <a:rPr lang="en-US" b="1" dirty="0" smtClean="0">
                <a:solidFill>
                  <a:srgbClr val="3D5C00"/>
                </a:solidFill>
                <a:latin typeface="Titr" pitchFamily="2" charset="-78"/>
                <a:ea typeface="Times New Roman" pitchFamily="18" charset="0"/>
                <a:cs typeface="Titr" pitchFamily="2" charset="-78"/>
              </a:rPr>
              <a:t> </a:t>
            </a:r>
            <a:r>
              <a:rPr lang="ar-SA" b="1" dirty="0" smtClean="0">
                <a:solidFill>
                  <a:srgbClr val="3D5C00"/>
                </a:solidFill>
                <a:latin typeface="Titr" pitchFamily="2" charset="-78"/>
                <a:ea typeface="Calibri" pitchFamily="34" charset="0"/>
                <a:cs typeface="Titr" pitchFamily="2" charset="-78"/>
              </a:rPr>
              <a:t>و </a:t>
            </a:r>
            <a:r>
              <a:rPr lang="ar-SA" b="1" dirty="0" err="1" smtClean="0">
                <a:solidFill>
                  <a:srgbClr val="3D5C00"/>
                </a:solidFill>
                <a:latin typeface="Titr" pitchFamily="2" charset="-78"/>
                <a:ea typeface="Calibri" pitchFamily="34" charset="0"/>
                <a:cs typeface="Titr" pitchFamily="2" charset="-78"/>
              </a:rPr>
              <a:t>وسطاء</a:t>
            </a:r>
            <a:r>
              <a:rPr lang="ar-SA" b="1" dirty="0" smtClean="0">
                <a:solidFill>
                  <a:srgbClr val="3D5C00"/>
                </a:solidFill>
                <a:latin typeface="Titr" pitchFamily="2" charset="-78"/>
                <a:ea typeface="Calibri" pitchFamily="34" charset="0"/>
                <a:cs typeface="Titr" pitchFamily="2" charset="-78"/>
              </a:rPr>
              <a:t> بيع المواشي</a:t>
            </a:r>
            <a:r>
              <a:rPr lang="fr-FR" sz="1100" b="1" dirty="0" smtClean="0">
                <a:solidFill>
                  <a:srgbClr val="3D5C00"/>
                </a:solidFill>
                <a:latin typeface="Titr" pitchFamily="2" charset="-78"/>
                <a:cs typeface="Titr" pitchFamily="2" charset="-78"/>
              </a:rPr>
              <a:t> </a:t>
            </a:r>
            <a:endParaRPr lang="fr-FR" sz="3200" b="1" dirty="0" smtClean="0">
              <a:solidFill>
                <a:srgbClr val="3D5C00"/>
              </a:solidFill>
              <a:latin typeface="Titr" pitchFamily="2" charset="-78"/>
              <a:cs typeface="Titr" pitchFamily="2" charset="-78"/>
            </a:endParaRPr>
          </a:p>
          <a:p>
            <a:pPr algn="r" rtl="1"/>
            <a:r>
              <a:rPr lang="ar-SA" b="1" dirty="0" smtClean="0">
                <a:solidFill>
                  <a:srgbClr val="3D5C00"/>
                </a:solidFill>
                <a:latin typeface="Titr" pitchFamily="2" charset="-78"/>
                <a:ea typeface="Times New Roman" pitchFamily="18" charset="0"/>
                <a:cs typeface="Titr" pitchFamily="2" charset="-78"/>
              </a:rPr>
              <a:t>الخدمات </a:t>
            </a:r>
            <a:r>
              <a:rPr lang="ar-SA" b="1" dirty="0" err="1" smtClean="0">
                <a:solidFill>
                  <a:srgbClr val="3D5C00"/>
                </a:solidFill>
                <a:latin typeface="Titr" pitchFamily="2" charset="-78"/>
                <a:ea typeface="Times New Roman" pitchFamily="18" charset="0"/>
                <a:cs typeface="Titr" pitchFamily="2" charset="-78"/>
              </a:rPr>
              <a:t>و</a:t>
            </a:r>
            <a:r>
              <a:rPr lang="ar-SA" b="1" dirty="0" smtClean="0">
                <a:solidFill>
                  <a:srgbClr val="3D5C00"/>
                </a:solidFill>
                <a:latin typeface="Titr" pitchFamily="2" charset="-78"/>
                <a:ea typeface="Times New Roman" pitchFamily="18" charset="0"/>
                <a:cs typeface="Titr" pitchFamily="2" charset="-78"/>
              </a:rPr>
              <a:t> الصناعة التقليدية </a:t>
            </a:r>
            <a:r>
              <a:rPr lang="ar-SA" b="1" dirty="0" err="1" smtClean="0">
                <a:solidFill>
                  <a:srgbClr val="3D5C00"/>
                </a:solidFill>
                <a:latin typeface="Titr" pitchFamily="2" charset="-78"/>
                <a:ea typeface="Times New Roman" pitchFamily="18" charset="0"/>
                <a:cs typeface="Titr" pitchFamily="2" charset="-78"/>
              </a:rPr>
              <a:t>و</a:t>
            </a:r>
            <a:r>
              <a:rPr lang="ar-SA" b="1" dirty="0" smtClean="0">
                <a:solidFill>
                  <a:srgbClr val="3D5C00"/>
                </a:solidFill>
                <a:latin typeface="Titr" pitchFamily="2" charset="-78"/>
                <a:ea typeface="Times New Roman" pitchFamily="18" charset="0"/>
                <a:cs typeface="Titr" pitchFamily="2" charset="-78"/>
              </a:rPr>
              <a:t> الصيد البحري</a:t>
            </a:r>
            <a:endParaRPr lang="fr-FR" b="1" dirty="0" smtClean="0">
              <a:solidFill>
                <a:srgbClr val="3D5C00"/>
              </a:solidFill>
              <a:latin typeface="Titr" pitchFamily="2" charset="-78"/>
              <a:ea typeface="Times New Roman" pitchFamily="18" charset="0"/>
              <a:cs typeface="Titr" pitchFamily="2" charset="-78"/>
            </a:endParaRPr>
          </a:p>
          <a:p>
            <a:pPr algn="r" rtl="1"/>
            <a:r>
              <a:rPr lang="ar-DZ" b="1" dirty="0" err="1" smtClean="0">
                <a:solidFill>
                  <a:srgbClr val="3D5C00"/>
                </a:solidFill>
                <a:latin typeface="Titr" pitchFamily="2" charset="-78"/>
                <a:ea typeface="Times New Roman" pitchFamily="18" charset="0"/>
                <a:cs typeface="Titr" pitchFamily="2" charset="-78"/>
              </a:rPr>
              <a:t>ال</a:t>
            </a:r>
            <a:r>
              <a:rPr lang="ar-SA" b="1" dirty="0" smtClean="0">
                <a:solidFill>
                  <a:srgbClr val="3D5C00"/>
                </a:solidFill>
                <a:latin typeface="Titr" pitchFamily="2" charset="-78"/>
                <a:ea typeface="Times New Roman" pitchFamily="18" charset="0"/>
                <a:cs typeface="Titr" pitchFamily="2" charset="-78"/>
              </a:rPr>
              <a:t>نشاطات التي </a:t>
            </a:r>
            <a:r>
              <a:rPr lang="ar-SA" b="1" dirty="0" err="1" smtClean="0">
                <a:solidFill>
                  <a:srgbClr val="3D5C00"/>
                </a:solidFill>
                <a:latin typeface="Titr" pitchFamily="2" charset="-78"/>
                <a:ea typeface="Times New Roman" pitchFamily="18" charset="0"/>
                <a:cs typeface="Titr" pitchFamily="2" charset="-78"/>
              </a:rPr>
              <a:t>ي</a:t>
            </a:r>
            <a:r>
              <a:rPr lang="ar-DZ" b="1" dirty="0" smtClean="0">
                <a:solidFill>
                  <a:srgbClr val="3D5C00"/>
                </a:solidFill>
                <a:latin typeface="Titr" pitchFamily="2" charset="-78"/>
                <a:ea typeface="Times New Roman" pitchFamily="18" charset="0"/>
                <a:cs typeface="Titr" pitchFamily="2" charset="-78"/>
              </a:rPr>
              <a:t>ــــــــ</a:t>
            </a:r>
            <a:r>
              <a:rPr lang="ar-SA" b="1" dirty="0" smtClean="0">
                <a:solidFill>
                  <a:srgbClr val="3D5C00"/>
                </a:solidFill>
                <a:latin typeface="Titr" pitchFamily="2" charset="-78"/>
                <a:ea typeface="Times New Roman" pitchFamily="18" charset="0"/>
                <a:cs typeface="Titr" pitchFamily="2" charset="-78"/>
              </a:rPr>
              <a:t>قوم </a:t>
            </a:r>
            <a:r>
              <a:rPr lang="ar-SA" b="1" dirty="0" err="1" smtClean="0">
                <a:solidFill>
                  <a:srgbClr val="3D5C00"/>
                </a:solidFill>
                <a:latin typeface="Titr" pitchFamily="2" charset="-78"/>
                <a:ea typeface="Times New Roman" pitchFamily="18" charset="0"/>
                <a:cs typeface="Titr" pitchFamily="2" charset="-78"/>
              </a:rPr>
              <a:t>به</a:t>
            </a:r>
            <a:r>
              <a:rPr lang="ar-DZ" b="1" dirty="0" smtClean="0">
                <a:solidFill>
                  <a:srgbClr val="3D5C00"/>
                </a:solidFill>
                <a:latin typeface="Titr" pitchFamily="2" charset="-78"/>
                <a:ea typeface="Times New Roman" pitchFamily="18" charset="0"/>
                <a:cs typeface="Titr" pitchFamily="2" charset="-78"/>
              </a:rPr>
              <a:t>ــــــــــ</a:t>
            </a:r>
            <a:r>
              <a:rPr lang="ar-SA" b="1" dirty="0" smtClean="0">
                <a:solidFill>
                  <a:srgbClr val="3D5C00"/>
                </a:solidFill>
                <a:latin typeface="Titr" pitchFamily="2" charset="-78"/>
                <a:ea typeface="Times New Roman" pitchFamily="18" charset="0"/>
                <a:cs typeface="Titr" pitchFamily="2" charset="-78"/>
              </a:rPr>
              <a:t>ا </a:t>
            </a:r>
            <a:r>
              <a:rPr lang="ar-SA" b="1" dirty="0" smtClean="0">
                <a:solidFill>
                  <a:srgbClr val="3D5C00"/>
                </a:solidFill>
                <a:latin typeface="Titr" pitchFamily="2" charset="-78"/>
                <a:ea typeface="Times New Roman" pitchFamily="18" charset="0"/>
                <a:cs typeface="Titr" pitchFamily="2" charset="-78"/>
              </a:rPr>
              <a:t>الأشخاص العمومية المعنوية </a:t>
            </a:r>
            <a:r>
              <a:rPr lang="ar-SA" b="1" dirty="0" err="1" smtClean="0">
                <a:solidFill>
                  <a:srgbClr val="3D5C00"/>
                </a:solidFill>
                <a:latin typeface="Titr" pitchFamily="2" charset="-78"/>
                <a:ea typeface="Times New Roman" pitchFamily="18" charset="0"/>
                <a:cs typeface="Titr" pitchFamily="2" charset="-78"/>
              </a:rPr>
              <a:t>و</a:t>
            </a:r>
            <a:r>
              <a:rPr lang="ar-SA" b="1" dirty="0" smtClean="0">
                <a:solidFill>
                  <a:srgbClr val="3D5C00"/>
                </a:solidFill>
                <a:latin typeface="Titr" pitchFamily="2" charset="-78"/>
                <a:ea typeface="Times New Roman" pitchFamily="18" charset="0"/>
                <a:cs typeface="Titr" pitchFamily="2" charset="-78"/>
              </a:rPr>
              <a:t> الجمعيات </a:t>
            </a:r>
            <a:r>
              <a:rPr lang="ar-SA" b="1" dirty="0" smtClean="0">
                <a:solidFill>
                  <a:srgbClr val="3D5C00"/>
                </a:solidFill>
                <a:latin typeface="Titr" pitchFamily="2" charset="-78"/>
                <a:ea typeface="Times New Roman" pitchFamily="18" charset="0"/>
                <a:cs typeface="Titr" pitchFamily="2" charset="-78"/>
              </a:rPr>
              <a:t>والمنظمات </a:t>
            </a:r>
            <a:r>
              <a:rPr lang="ar-SA" b="1" dirty="0" smtClean="0">
                <a:solidFill>
                  <a:srgbClr val="3D5C00"/>
                </a:solidFill>
                <a:latin typeface="Titr" pitchFamily="2" charset="-78"/>
                <a:ea typeface="Times New Roman" pitchFamily="18" charset="0"/>
                <a:cs typeface="Titr" pitchFamily="2" charset="-78"/>
              </a:rPr>
              <a:t>المهنية </a:t>
            </a:r>
            <a:r>
              <a:rPr lang="ar-SA" b="1" dirty="0" smtClean="0">
                <a:solidFill>
                  <a:srgbClr val="3D5C00"/>
                </a:solidFill>
                <a:latin typeface="Titr" pitchFamily="2" charset="-78"/>
                <a:ea typeface="Calibri" pitchFamily="34" charset="0"/>
                <a:cs typeface="Titr" pitchFamily="2" charset="-78"/>
              </a:rPr>
              <a:t>مهما كان وضعها القانوني أو شكلها </a:t>
            </a:r>
            <a:r>
              <a:rPr lang="ar-SA" b="1" dirty="0" err="1" smtClean="0">
                <a:solidFill>
                  <a:srgbClr val="3D5C00"/>
                </a:solidFill>
                <a:latin typeface="Titr" pitchFamily="2" charset="-78"/>
                <a:ea typeface="Calibri" pitchFamily="34" charset="0"/>
                <a:cs typeface="Titr" pitchFamily="2" charset="-78"/>
              </a:rPr>
              <a:t>و</a:t>
            </a:r>
            <a:r>
              <a:rPr lang="ar-SA" b="1" dirty="0" smtClean="0">
                <a:solidFill>
                  <a:srgbClr val="3D5C00"/>
                </a:solidFill>
                <a:latin typeface="Titr" pitchFamily="2" charset="-78"/>
                <a:ea typeface="Calibri" pitchFamily="34" charset="0"/>
                <a:cs typeface="Titr" pitchFamily="2" charset="-78"/>
              </a:rPr>
              <a:t> هدفها</a:t>
            </a:r>
            <a:r>
              <a:rPr lang="ar-DZ" b="1" dirty="0" smtClean="0">
                <a:solidFill>
                  <a:srgbClr val="3D5C00"/>
                </a:solidFill>
                <a:latin typeface="Titr" pitchFamily="2" charset="-78"/>
                <a:ea typeface="Calibri" pitchFamily="34" charset="0"/>
                <a:cs typeface="Titr" pitchFamily="2" charset="-78"/>
              </a:rPr>
              <a:t>   </a:t>
            </a:r>
          </a:p>
          <a:p>
            <a:pPr algn="r" rtl="1"/>
            <a:r>
              <a:rPr lang="ar-SA" b="1" dirty="0" smtClean="0">
                <a:solidFill>
                  <a:srgbClr val="111111"/>
                </a:solidFill>
                <a:latin typeface="Titr" pitchFamily="2" charset="-78"/>
                <a:cs typeface="Titr" pitchFamily="2" charset="-78"/>
              </a:rPr>
              <a:t>و فضلا عن ذلك امتد إلى غاية الصفقات العمومية، غير أن تطبيقه يجب أن لا يعيق</a:t>
            </a:r>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أداء المرفق العام </a:t>
            </a:r>
            <a:r>
              <a:rPr lang="ar-SA" b="1" dirty="0" smtClean="0">
                <a:solidFill>
                  <a:srgbClr val="111111"/>
                </a:solidFill>
                <a:latin typeface="Titr" pitchFamily="2" charset="-78"/>
                <a:cs typeface="Titr" pitchFamily="2" charset="-78"/>
              </a:rPr>
              <a:t>أو </a:t>
            </a:r>
            <a:r>
              <a:rPr lang="ar-SA" b="1" dirty="0" smtClean="0">
                <a:solidFill>
                  <a:srgbClr val="111111"/>
                </a:solidFill>
                <a:latin typeface="Titr" pitchFamily="2" charset="-78"/>
                <a:cs typeface="Titr" pitchFamily="2" charset="-78"/>
              </a:rPr>
              <a:t>صلاحية السلطة العمومية. </a:t>
            </a:r>
            <a:endParaRPr lang="fr-FR" dirty="0">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666442"/>
          </a:xfrm>
        </p:spPr>
        <p:txBody>
          <a:bodyPr/>
          <a:lstStyle/>
          <a:p>
            <a:pPr algn="just" rtl="1"/>
            <a:endParaRPr lang="ar-DZ" b="1" dirty="0" smtClean="0">
              <a:solidFill>
                <a:srgbClr val="111111"/>
              </a:solidFill>
              <a:latin typeface="Titr" pitchFamily="2" charset="-78"/>
              <a:cs typeface="Titr" pitchFamily="2" charset="-78"/>
            </a:endParaRPr>
          </a:p>
          <a:p>
            <a:pPr algn="just" rtl="1"/>
            <a:r>
              <a:rPr lang="ar-DZ" b="1" u="sng" dirty="0" err="1" smtClean="0">
                <a:solidFill>
                  <a:srgbClr val="111111"/>
                </a:solidFill>
                <a:latin typeface="Titr" pitchFamily="2" charset="-78"/>
                <a:cs typeface="Titr" pitchFamily="2" charset="-78"/>
              </a:rPr>
              <a:t>أليات</a:t>
            </a:r>
            <a:r>
              <a:rPr lang="ar-DZ" b="1" u="sng" dirty="0" smtClean="0">
                <a:solidFill>
                  <a:srgbClr val="111111"/>
                </a:solidFill>
                <a:latin typeface="Titr" pitchFamily="2" charset="-78"/>
                <a:cs typeface="Titr" pitchFamily="2" charset="-78"/>
              </a:rPr>
              <a:t> حماية المنافسة ( </a:t>
            </a:r>
            <a:r>
              <a:rPr lang="ar-DZ" b="1" u="sng" dirty="0" smtClean="0">
                <a:solidFill>
                  <a:srgbClr val="111111"/>
                </a:solidFill>
                <a:latin typeface="Titr" pitchFamily="2" charset="-78"/>
                <a:cs typeface="Titr" pitchFamily="2" charset="-78"/>
              </a:rPr>
              <a:t>حظر </a:t>
            </a:r>
            <a:r>
              <a:rPr lang="ar-DZ" b="1" u="sng" dirty="0" smtClean="0">
                <a:solidFill>
                  <a:srgbClr val="111111"/>
                </a:solidFill>
                <a:latin typeface="Titr" pitchFamily="2" charset="-78"/>
                <a:cs typeface="Titr" pitchFamily="2" charset="-78"/>
              </a:rPr>
              <a:t>الممارسات المقيدة للمنافسة):</a:t>
            </a:r>
          </a:p>
          <a:p>
            <a:pPr algn="ctr" rtl="1"/>
            <a:r>
              <a:rPr lang="ar-DZ" b="1" u="sng" dirty="0" err="1" smtClean="0">
                <a:solidFill>
                  <a:srgbClr val="111111"/>
                </a:solidFill>
                <a:latin typeface="Titr" pitchFamily="2" charset="-78"/>
                <a:cs typeface="Titr" pitchFamily="2" charset="-78"/>
              </a:rPr>
              <a:t>ا</a:t>
            </a:r>
            <a:r>
              <a:rPr lang="ar-DZ" sz="3600" b="1" u="sng" dirty="0" err="1" smtClean="0">
                <a:solidFill>
                  <a:srgbClr val="111111"/>
                </a:solidFill>
                <a:latin typeface="Titr" pitchFamily="2" charset="-78"/>
                <a:cs typeface="Titr" pitchFamily="2" charset="-78"/>
              </a:rPr>
              <a:t>لإتفاقيات</a:t>
            </a:r>
            <a:endParaRPr lang="ar-DZ" sz="3600" b="1" u="sng" dirty="0" smtClean="0">
              <a:solidFill>
                <a:srgbClr val="111111"/>
              </a:solidFill>
              <a:latin typeface="Titr" pitchFamily="2" charset="-78"/>
              <a:cs typeface="Titr" pitchFamily="2" charset="-78"/>
            </a:endParaRPr>
          </a:p>
          <a:p>
            <a:pPr algn="just" rtl="1"/>
            <a:r>
              <a:rPr lang="ar-DZ" b="1" dirty="0" smtClean="0">
                <a:solidFill>
                  <a:srgbClr val="111111"/>
                </a:solidFill>
                <a:latin typeface="Titr" pitchFamily="2" charset="-78"/>
                <a:cs typeface="Titr" pitchFamily="2" charset="-78"/>
              </a:rPr>
              <a:t>ا</a:t>
            </a:r>
            <a:r>
              <a:rPr lang="ar-SA" b="1" dirty="0" err="1" smtClean="0">
                <a:solidFill>
                  <a:srgbClr val="111111"/>
                </a:solidFill>
                <a:latin typeface="Titr" pitchFamily="2" charset="-78"/>
                <a:cs typeface="Titr" pitchFamily="2" charset="-78"/>
              </a:rPr>
              <a:t>لإتفاقيات</a:t>
            </a:r>
            <a:r>
              <a:rPr lang="ar-SA" b="1" dirty="0" smtClean="0">
                <a:solidFill>
                  <a:srgbClr val="111111"/>
                </a:solidFill>
                <a:latin typeface="Titr" pitchFamily="2" charset="-78"/>
                <a:cs typeface="Titr" pitchFamily="2" charset="-78"/>
              </a:rPr>
              <a:t> المقيــــدة للمنافسة هـــي الممارسات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الأعمال المدبـــرة  عندما تهدف إلى عرقلة  حرية المنافسة  في نفس السوق أو الحد منها  وقد تتخذ عدة أشكـــال ، مكتوبـــــــــة </a:t>
            </a:r>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أو شفوية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ضمنية أو صريحة</a:t>
            </a:r>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 وكما يمكن</a:t>
            </a:r>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 أن تكون عمودية كالتي تكـــون بين </a:t>
            </a:r>
            <a:r>
              <a:rPr lang="ar-SA" b="1" dirty="0" err="1" smtClean="0">
                <a:solidFill>
                  <a:srgbClr val="111111"/>
                </a:solidFill>
                <a:latin typeface="Titr" pitchFamily="2" charset="-78"/>
                <a:cs typeface="Titr" pitchFamily="2" charset="-78"/>
              </a:rPr>
              <a:t>المنت</a:t>
            </a:r>
            <a:r>
              <a:rPr lang="ar-DZ" b="1" dirty="0" smtClean="0">
                <a:solidFill>
                  <a:srgbClr val="111111"/>
                </a:solidFill>
                <a:latin typeface="Titr" pitchFamily="2" charset="-78"/>
                <a:cs typeface="Titr" pitchFamily="2" charset="-78"/>
              </a:rPr>
              <a:t>ـــــ</a:t>
            </a:r>
            <a:r>
              <a:rPr lang="ar-SA" b="1" dirty="0" smtClean="0">
                <a:solidFill>
                  <a:srgbClr val="111111"/>
                </a:solidFill>
                <a:latin typeface="Titr" pitchFamily="2" charset="-78"/>
                <a:cs typeface="Titr" pitchFamily="2" charset="-78"/>
              </a:rPr>
              <a:t>ج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الموزع.</a:t>
            </a:r>
            <a:endParaRPr lang="ar-DZ" b="1" dirty="0" smtClean="0">
              <a:solidFill>
                <a:srgbClr val="111111"/>
              </a:solidFill>
              <a:latin typeface="Titr" pitchFamily="2" charset="-78"/>
              <a:cs typeface="Titr" pitchFamily="2" charset="-78"/>
            </a:endParaRPr>
          </a:p>
          <a:p>
            <a:pPr algn="r" rtl="1"/>
            <a:r>
              <a:rPr lang="ar-SA" b="1" dirty="0" smtClean="0">
                <a:solidFill>
                  <a:srgbClr val="111111"/>
                </a:solidFill>
                <a:latin typeface="Titr" pitchFamily="2" charset="-78"/>
                <a:cs typeface="Titr" pitchFamily="2" charset="-78"/>
              </a:rPr>
              <a:t>كما </a:t>
            </a:r>
            <a:r>
              <a:rPr lang="ar-SA" b="1" dirty="0" smtClean="0">
                <a:solidFill>
                  <a:srgbClr val="111111"/>
                </a:solidFill>
                <a:latin typeface="Titr" pitchFamily="2" charset="-78"/>
                <a:cs typeface="Titr" pitchFamily="2" charset="-78"/>
              </a:rPr>
              <a:t>يستدعي الاتفاق </a:t>
            </a:r>
            <a:r>
              <a:rPr lang="ar-SA" b="1" dirty="0" smtClean="0">
                <a:solidFill>
                  <a:srgbClr val="111111"/>
                </a:solidFill>
                <a:latin typeface="Titr" pitchFamily="2" charset="-78"/>
                <a:cs typeface="Titr" pitchFamily="2" charset="-78"/>
              </a:rPr>
              <a:t>تواجد عنصر الحرية في التصرف ، أي التمتع </a:t>
            </a:r>
            <a:r>
              <a:rPr lang="ar-SA" b="1" dirty="0" smtClean="0">
                <a:solidFill>
                  <a:srgbClr val="111111"/>
                </a:solidFill>
                <a:latin typeface="Titr" pitchFamily="2" charset="-78"/>
                <a:cs typeface="Titr" pitchFamily="2" charset="-78"/>
              </a:rPr>
              <a:t>باستقلالية </a:t>
            </a:r>
            <a:r>
              <a:rPr lang="ar-SA" b="1" dirty="0" smtClean="0">
                <a:solidFill>
                  <a:srgbClr val="111111"/>
                </a:solidFill>
                <a:latin typeface="Titr" pitchFamily="2" charset="-78"/>
                <a:cs typeface="Titr" pitchFamily="2" charset="-78"/>
              </a:rPr>
              <a:t>القرار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هذا ما لا ينطبق على شركة الأم وفروعها،  وبنص المادة 6 من الأمر رقم 03-03 المعدل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المتمم المتعلق بالمنافسة </a:t>
            </a:r>
            <a:r>
              <a:rPr lang="ar-SA" b="1" dirty="0" err="1" smtClean="0">
                <a:solidFill>
                  <a:srgbClr val="111111"/>
                </a:solidFill>
                <a:latin typeface="Titr" pitchFamily="2" charset="-78"/>
                <a:cs typeface="Titr" pitchFamily="2" charset="-78"/>
              </a:rPr>
              <a:t>تح</a:t>
            </a:r>
            <a:r>
              <a:rPr lang="ar-DZ" b="1" dirty="0" smtClean="0">
                <a:solidFill>
                  <a:srgbClr val="111111"/>
                </a:solidFill>
                <a:latin typeface="Titr" pitchFamily="2" charset="-78"/>
                <a:cs typeface="Titr" pitchFamily="2" charset="-78"/>
              </a:rPr>
              <a:t>ظ</a:t>
            </a:r>
            <a:r>
              <a:rPr lang="ar-SA" b="1" dirty="0" smtClean="0">
                <a:solidFill>
                  <a:srgbClr val="111111"/>
                </a:solidFill>
                <a:latin typeface="Titr" pitchFamily="2" charset="-78"/>
                <a:cs typeface="Titr" pitchFamily="2" charset="-78"/>
              </a:rPr>
              <a:t>ر كل الممارسات عندما ترمي إلى : </a:t>
            </a:r>
            <a:endParaRPr lang="fr-FR" b="1" dirty="0" smtClean="0">
              <a:solidFill>
                <a:srgbClr val="111111"/>
              </a:solidFill>
              <a:latin typeface="Titr" pitchFamily="2" charset="-78"/>
              <a:cs typeface="Titr" pitchFamily="2" charset="-78"/>
            </a:endParaRPr>
          </a:p>
          <a:p>
            <a:pPr algn="r" rtl="1"/>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lstStyle/>
          <a:p>
            <a:pPr algn="r" rtl="1"/>
            <a:r>
              <a:rPr lang="ar-DZ" b="1" dirty="0" smtClean="0">
                <a:solidFill>
                  <a:srgbClr val="111111"/>
                </a:solidFill>
                <a:latin typeface="Titr" pitchFamily="2" charset="-78"/>
                <a:cs typeface="Titr" pitchFamily="2" charset="-78"/>
              </a:rPr>
              <a:t>- </a:t>
            </a:r>
            <a:r>
              <a:rPr lang="ar-DZ" b="1" dirty="0" err="1" smtClean="0">
                <a:solidFill>
                  <a:srgbClr val="111111"/>
                </a:solidFill>
                <a:latin typeface="Titr" pitchFamily="2" charset="-78"/>
                <a:cs typeface="Titr" pitchFamily="2" charset="-78"/>
              </a:rPr>
              <a:t>ا</a:t>
            </a:r>
            <a:r>
              <a:rPr lang="ar-SA" b="1" dirty="0" smtClean="0">
                <a:solidFill>
                  <a:srgbClr val="111111"/>
                </a:solidFill>
                <a:latin typeface="Titr" pitchFamily="2" charset="-78"/>
                <a:cs typeface="Titr" pitchFamily="2" charset="-78"/>
              </a:rPr>
              <a:t>لحد من الدخول إلى السوق أو ممار</a:t>
            </a:r>
            <a:r>
              <a:rPr lang="ar-DZ" b="1" dirty="0" err="1" smtClean="0">
                <a:solidFill>
                  <a:srgbClr val="111111"/>
                </a:solidFill>
                <a:latin typeface="Titr" pitchFamily="2" charset="-78"/>
                <a:cs typeface="Titr" pitchFamily="2" charset="-78"/>
              </a:rPr>
              <a:t>سة</a:t>
            </a:r>
            <a:r>
              <a:rPr lang="ar-SA" b="1" dirty="0" smtClean="0">
                <a:solidFill>
                  <a:srgbClr val="111111"/>
                </a:solidFill>
                <a:latin typeface="Titr" pitchFamily="2" charset="-78"/>
                <a:cs typeface="Titr" pitchFamily="2" charset="-78"/>
              </a:rPr>
              <a:t> النشاط التجاري</a:t>
            </a:r>
            <a:endParaRPr lang="ar-DZ" b="1" dirty="0" smtClean="0">
              <a:solidFill>
                <a:srgbClr val="111111"/>
              </a:solidFill>
              <a:latin typeface="Titr" pitchFamily="2" charset="-78"/>
              <a:cs typeface="Titr" pitchFamily="2" charset="-78"/>
            </a:endParaRPr>
          </a:p>
          <a:p>
            <a:pPr algn="r" rtl="1"/>
            <a:r>
              <a:rPr lang="ar-DZ" b="1" dirty="0" smtClean="0">
                <a:solidFill>
                  <a:srgbClr val="111111"/>
                </a:solidFill>
                <a:latin typeface="Titr" pitchFamily="2" charset="-78"/>
                <a:cs typeface="Titr" pitchFamily="2" charset="-78"/>
              </a:rPr>
              <a:t>-</a:t>
            </a:r>
            <a:r>
              <a:rPr lang="ar-SA" b="1" dirty="0" smtClean="0">
                <a:solidFill>
                  <a:srgbClr val="111111"/>
                </a:solidFill>
                <a:latin typeface="Titr" pitchFamily="2" charset="-78"/>
                <a:cs typeface="Titr" pitchFamily="2" charset="-78"/>
              </a:rPr>
              <a:t>عرقلة تحديد الأسعار حسب قواعد السوق بالتشجيع المصطنع لارتفاعها أو تخفيضها</a:t>
            </a:r>
            <a:endParaRPr lang="fr-FR" b="1" dirty="0" smtClean="0">
              <a:solidFill>
                <a:srgbClr val="111111"/>
              </a:solidFill>
              <a:latin typeface="Titr" pitchFamily="2" charset="-78"/>
              <a:cs typeface="Titr" pitchFamily="2" charset="-78"/>
            </a:endParaRPr>
          </a:p>
          <a:p>
            <a:pPr algn="r" rtl="1"/>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تقليص أو مراقبة الإنتاج أو منافذ التسويق أو </a:t>
            </a:r>
            <a:r>
              <a:rPr lang="ar-SA" b="1" dirty="0" smtClean="0">
                <a:solidFill>
                  <a:srgbClr val="111111"/>
                </a:solidFill>
                <a:latin typeface="Titr" pitchFamily="2" charset="-78"/>
                <a:cs typeface="Titr" pitchFamily="2" charset="-78"/>
              </a:rPr>
              <a:t>الاستثمارات </a:t>
            </a:r>
            <a:r>
              <a:rPr lang="ar-SA" b="1" dirty="0" smtClean="0">
                <a:solidFill>
                  <a:srgbClr val="111111"/>
                </a:solidFill>
                <a:latin typeface="Titr" pitchFamily="2" charset="-78"/>
                <a:cs typeface="Titr" pitchFamily="2" charset="-78"/>
              </a:rPr>
              <a:t>أو التطور التقني </a:t>
            </a:r>
            <a:endParaRPr lang="fr-FR" b="1" dirty="0" smtClean="0">
              <a:solidFill>
                <a:srgbClr val="111111"/>
              </a:solidFill>
              <a:latin typeface="Titr" pitchFamily="2" charset="-78"/>
              <a:cs typeface="Titr" pitchFamily="2" charset="-78"/>
            </a:endParaRPr>
          </a:p>
          <a:p>
            <a:pPr algn="r" rtl="1"/>
            <a:r>
              <a:rPr lang="ar-SA" b="1" dirty="0" smtClean="0">
                <a:solidFill>
                  <a:srgbClr val="111111"/>
                </a:solidFill>
                <a:latin typeface="Titr" pitchFamily="2" charset="-78"/>
                <a:cs typeface="Titr" pitchFamily="2" charset="-78"/>
              </a:rPr>
              <a:t>اقتسام </a:t>
            </a:r>
            <a:r>
              <a:rPr lang="ar-SA" b="1" dirty="0" smtClean="0">
                <a:solidFill>
                  <a:srgbClr val="111111"/>
                </a:solidFill>
                <a:latin typeface="Titr" pitchFamily="2" charset="-78"/>
                <a:cs typeface="Titr" pitchFamily="2" charset="-78"/>
              </a:rPr>
              <a:t>الأسواق أو مصادر التموين </a:t>
            </a:r>
            <a:endParaRPr lang="fr-FR" b="1" dirty="0" smtClean="0">
              <a:solidFill>
                <a:srgbClr val="111111"/>
              </a:solidFill>
              <a:latin typeface="Titr" pitchFamily="2" charset="-78"/>
              <a:cs typeface="Titr" pitchFamily="2" charset="-78"/>
            </a:endParaRPr>
          </a:p>
          <a:p>
            <a:pPr algn="r" rtl="1"/>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تطبيق شروط غير متكافئة لنفس الخدمات تجاه الشركاء التجاريين مما يحرمهم من منافع المنافسة </a:t>
            </a:r>
            <a:endParaRPr lang="fr-FR" b="1" dirty="0" smtClean="0">
              <a:solidFill>
                <a:srgbClr val="111111"/>
              </a:solidFill>
              <a:latin typeface="Titr" pitchFamily="2" charset="-78"/>
              <a:cs typeface="Titr" pitchFamily="2" charset="-78"/>
            </a:endParaRPr>
          </a:p>
          <a:p>
            <a:pPr algn="r" rtl="1"/>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إخضاع إبرام العقود مع الشركاء لقبولهم خدمات إضافية ليس لها صـلة بموضوع هذه العقود</a:t>
            </a:r>
            <a:r>
              <a:rPr lang="ar-DZ" b="1" dirty="0" smtClean="0">
                <a:solidFill>
                  <a:srgbClr val="111111"/>
                </a:solidFill>
                <a:latin typeface="Titr" pitchFamily="2" charset="-78"/>
                <a:cs typeface="Titr" pitchFamily="2" charset="-78"/>
              </a:rPr>
              <a:t>.</a:t>
            </a:r>
            <a:r>
              <a:rPr lang="ar-SA" b="1" dirty="0" smtClean="0">
                <a:solidFill>
                  <a:srgbClr val="111111"/>
                </a:solidFill>
                <a:latin typeface="Titr" pitchFamily="2" charset="-78"/>
                <a:cs typeface="Titr" pitchFamily="2" charset="-78"/>
              </a:rPr>
              <a:t> </a:t>
            </a:r>
            <a:endParaRPr lang="fr-FR" b="1" dirty="0" smtClean="0">
              <a:solidFill>
                <a:srgbClr val="111111"/>
              </a:solidFill>
              <a:latin typeface="Titr" pitchFamily="2" charset="-78"/>
              <a:cs typeface="Titr" pitchFamily="2" charset="-78"/>
            </a:endParaRPr>
          </a:p>
          <a:p>
            <a:pPr algn="r" rtl="1"/>
            <a:r>
              <a:rPr lang="ar-DZ"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السماح بمنح صفقة عمومية لأصحاب هذه الممارسات المقيدة </a:t>
            </a:r>
            <a:endParaRPr lang="fr-FR" b="1" dirty="0" smtClean="0">
              <a:solidFill>
                <a:srgbClr val="111111"/>
              </a:solidFill>
              <a:latin typeface="Titr" pitchFamily="2" charset="-78"/>
              <a:cs typeface="Titr" pitchFamily="2" charset="-78"/>
            </a:endParaRPr>
          </a:p>
          <a:p>
            <a:pPr algn="r" rtl="1"/>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329642" cy="5880756"/>
          </a:xfrm>
        </p:spPr>
        <p:txBody>
          <a:bodyPr/>
          <a:lstStyle/>
          <a:p>
            <a:pPr algn="r" rtl="1"/>
            <a:endParaRPr lang="ar-DZ" sz="2000" dirty="0" smtClean="0"/>
          </a:p>
          <a:p>
            <a:pPr algn="just" rtl="1"/>
            <a:r>
              <a:rPr lang="ar-SA" dirty="0" smtClean="0">
                <a:solidFill>
                  <a:srgbClr val="111111"/>
                </a:solidFill>
                <a:latin typeface="Titr" pitchFamily="2" charset="-78"/>
                <a:cs typeface="Titr" pitchFamily="2" charset="-78"/>
              </a:rPr>
              <a:t> </a:t>
            </a:r>
            <a:r>
              <a:rPr lang="ar-DZ" dirty="0" smtClean="0">
                <a:solidFill>
                  <a:srgbClr val="111111"/>
                </a:solidFill>
                <a:latin typeface="Titr" pitchFamily="2" charset="-78"/>
                <a:cs typeface="Titr" pitchFamily="2" charset="-78"/>
              </a:rPr>
              <a:t>    </a:t>
            </a:r>
          </a:p>
          <a:p>
            <a:pPr algn="just" rtl="1"/>
            <a:r>
              <a:rPr lang="ar-DZ" dirty="0" smtClean="0">
                <a:solidFill>
                  <a:srgbClr val="111111"/>
                </a:solidFill>
                <a:latin typeface="Titr" pitchFamily="2" charset="-78"/>
                <a:cs typeface="Titr" pitchFamily="2" charset="-78"/>
              </a:rPr>
              <a:t>    </a:t>
            </a:r>
            <a:r>
              <a:rPr lang="ar-SA" dirty="0" smtClean="0">
                <a:solidFill>
                  <a:srgbClr val="111111"/>
                </a:solidFill>
                <a:latin typeface="Titr" pitchFamily="2" charset="-78"/>
                <a:cs typeface="Titr" pitchFamily="2" charset="-78"/>
              </a:rPr>
              <a:t>و طبقا لأحكام المادة 9 من الأمر رقم </a:t>
            </a:r>
            <a:r>
              <a:rPr lang="ar-SA" dirty="0" smtClean="0">
                <a:solidFill>
                  <a:srgbClr val="111111"/>
                </a:solidFill>
                <a:latin typeface="Titr" pitchFamily="2" charset="-78"/>
                <a:cs typeface="Titr" pitchFamily="2" charset="-78"/>
              </a:rPr>
              <a:t>03-03</a:t>
            </a:r>
            <a:r>
              <a:rPr lang="ar-DZ" dirty="0" smtClean="0">
                <a:solidFill>
                  <a:srgbClr val="111111"/>
                </a:solidFill>
                <a:latin typeface="Titr" pitchFamily="2" charset="-78"/>
                <a:cs typeface="Titr" pitchFamily="2" charset="-78"/>
              </a:rPr>
              <a:t> المتعلق بالمنافسة</a:t>
            </a:r>
            <a:r>
              <a:rPr lang="ar-SA" dirty="0" smtClean="0">
                <a:solidFill>
                  <a:srgbClr val="111111"/>
                </a:solidFill>
                <a:latin typeface="Titr" pitchFamily="2" charset="-78"/>
                <a:cs typeface="Titr" pitchFamily="2" charset="-78"/>
              </a:rPr>
              <a:t> </a:t>
            </a:r>
            <a:r>
              <a:rPr lang="ar-SA" dirty="0" smtClean="0">
                <a:solidFill>
                  <a:srgbClr val="111111"/>
                </a:solidFill>
                <a:latin typeface="Titr" pitchFamily="2" charset="-78"/>
                <a:cs typeface="Titr" pitchFamily="2" charset="-78"/>
              </a:rPr>
              <a:t>لا تخضع لأحكام المادة </a:t>
            </a:r>
            <a:r>
              <a:rPr lang="ar-DZ" dirty="0" smtClean="0">
                <a:solidFill>
                  <a:srgbClr val="111111"/>
                </a:solidFill>
                <a:latin typeface="Titr" pitchFamily="2" charset="-78"/>
                <a:cs typeface="Titr" pitchFamily="2" charset="-78"/>
              </a:rPr>
              <a:t>06 </a:t>
            </a:r>
            <a:r>
              <a:rPr lang="ar-SA" dirty="0" err="1" smtClean="0">
                <a:solidFill>
                  <a:srgbClr val="111111"/>
                </a:solidFill>
                <a:latin typeface="Titr" pitchFamily="2" charset="-78"/>
                <a:cs typeface="Titr" pitchFamily="2" charset="-78"/>
              </a:rPr>
              <a:t>الإتفاقيـــات</a:t>
            </a:r>
            <a:r>
              <a:rPr lang="ar-SA" dirty="0" smtClean="0">
                <a:solidFill>
                  <a:srgbClr val="111111"/>
                </a:solidFill>
                <a:latin typeface="Titr" pitchFamily="2" charset="-78"/>
                <a:cs typeface="Titr" pitchFamily="2" charset="-78"/>
              </a:rPr>
              <a:t> والممارسات الناتجة عن تطبيق نص تشريعي</a:t>
            </a:r>
            <a:r>
              <a:rPr lang="ar-DZ" dirty="0" smtClean="0">
                <a:solidFill>
                  <a:srgbClr val="111111"/>
                </a:solidFill>
                <a:latin typeface="Titr" pitchFamily="2" charset="-78"/>
                <a:cs typeface="Titr" pitchFamily="2" charset="-78"/>
              </a:rPr>
              <a:t> </a:t>
            </a:r>
            <a:r>
              <a:rPr lang="ar-SA" dirty="0" smtClean="0">
                <a:solidFill>
                  <a:srgbClr val="111111"/>
                </a:solidFill>
                <a:latin typeface="Titr" pitchFamily="2" charset="-78"/>
                <a:cs typeface="Titr" pitchFamily="2" charset="-78"/>
              </a:rPr>
              <a:t>و تنظيمي،كما لا تخضع تلك التي كانت محل ترخيص من طرف مجلس المنافسة </a:t>
            </a:r>
            <a:r>
              <a:rPr lang="ar-SA" dirty="0" err="1" smtClean="0">
                <a:solidFill>
                  <a:srgbClr val="111111"/>
                </a:solidFill>
                <a:latin typeface="Titr" pitchFamily="2" charset="-78"/>
                <a:cs typeface="Titr" pitchFamily="2" charset="-78"/>
              </a:rPr>
              <a:t>و</a:t>
            </a:r>
            <a:r>
              <a:rPr lang="ar-SA" dirty="0" smtClean="0">
                <a:solidFill>
                  <a:srgbClr val="111111"/>
                </a:solidFill>
                <a:latin typeface="Titr" pitchFamily="2" charset="-78"/>
                <a:cs typeface="Titr" pitchFamily="2" charset="-78"/>
              </a:rPr>
              <a:t> التي أتبث أصحابها بأنها تـؤدي إلى تطور </a:t>
            </a:r>
            <a:r>
              <a:rPr lang="ar-SA" dirty="0" smtClean="0">
                <a:solidFill>
                  <a:srgbClr val="111111"/>
                </a:solidFill>
                <a:latin typeface="Titr" pitchFamily="2" charset="-78"/>
                <a:cs typeface="Titr" pitchFamily="2" charset="-78"/>
              </a:rPr>
              <a:t>اقتصادي </a:t>
            </a:r>
            <a:r>
              <a:rPr lang="ar-SA" dirty="0" smtClean="0">
                <a:solidFill>
                  <a:srgbClr val="111111"/>
                </a:solidFill>
                <a:latin typeface="Titr" pitchFamily="2" charset="-78"/>
                <a:cs typeface="Titr" pitchFamily="2" charset="-78"/>
              </a:rPr>
              <a:t>أو تقني ،</a:t>
            </a:r>
            <a:r>
              <a:rPr lang="ar-DZ" dirty="0" smtClean="0">
                <a:solidFill>
                  <a:srgbClr val="111111"/>
                </a:solidFill>
                <a:latin typeface="Titr" pitchFamily="2" charset="-78"/>
                <a:cs typeface="Titr" pitchFamily="2" charset="-78"/>
              </a:rPr>
              <a:t> </a:t>
            </a:r>
            <a:r>
              <a:rPr lang="ar-SA" dirty="0" smtClean="0">
                <a:solidFill>
                  <a:srgbClr val="111111"/>
                </a:solidFill>
                <a:latin typeface="Titr" pitchFamily="2" charset="-78"/>
                <a:cs typeface="Titr" pitchFamily="2" charset="-78"/>
              </a:rPr>
              <a:t> أو تساهم في تحسين التشغيل ، أو السماح للمؤسسات الصغيرة والمتوسطة بتعزيز وضعيتها التنافسية.</a:t>
            </a:r>
            <a:endParaRPr lang="ar-DZ" dirty="0" smtClean="0">
              <a:solidFill>
                <a:srgbClr val="111111"/>
              </a:solidFill>
              <a:latin typeface="Titr" pitchFamily="2" charset="-78"/>
              <a:cs typeface="Titr" pitchFamily="2" charset="-78"/>
            </a:endParaRPr>
          </a:p>
          <a:p>
            <a:pPr algn="r" rtl="1"/>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737880"/>
          </a:xfrm>
        </p:spPr>
        <p:txBody>
          <a:bodyPr>
            <a:normAutofit/>
          </a:bodyPr>
          <a:lstStyle/>
          <a:p>
            <a:pPr algn="r" rtl="1"/>
            <a:r>
              <a:rPr lang="ar-DZ" b="1" dirty="0" smtClean="0">
                <a:latin typeface="Titr" pitchFamily="2" charset="-78"/>
                <a:cs typeface="Titr" pitchFamily="2" charset="-78"/>
              </a:rPr>
              <a:t>و</a:t>
            </a:r>
            <a:endParaRPr lang="ar-DZ" b="1" dirty="0" smtClean="0">
              <a:latin typeface="Titr" pitchFamily="2" charset="-78"/>
              <a:cs typeface="Titr" pitchFamily="2" charset="-78"/>
            </a:endParaRPr>
          </a:p>
          <a:p>
            <a:pPr algn="r" rtl="1"/>
            <a:r>
              <a:rPr lang="ar-SA" b="1" u="sng" dirty="0" smtClean="0">
                <a:solidFill>
                  <a:srgbClr val="213200"/>
                </a:solidFill>
                <a:latin typeface="Titr" pitchFamily="2" charset="-78"/>
                <a:cs typeface="Titr" pitchFamily="2" charset="-78"/>
              </a:rPr>
              <a:t>التعسف </a:t>
            </a:r>
            <a:r>
              <a:rPr lang="ar-DZ" b="1" u="sng" dirty="0" smtClean="0">
                <a:solidFill>
                  <a:srgbClr val="213200"/>
                </a:solidFill>
                <a:latin typeface="Titr" pitchFamily="2" charset="-78"/>
                <a:cs typeface="Titr" pitchFamily="2" charset="-78"/>
              </a:rPr>
              <a:t>في</a:t>
            </a:r>
            <a:r>
              <a:rPr lang="ar-SA" b="1" u="sng" dirty="0" smtClean="0">
                <a:solidFill>
                  <a:srgbClr val="213200"/>
                </a:solidFill>
                <a:latin typeface="Titr" pitchFamily="2" charset="-78"/>
                <a:cs typeface="Titr" pitchFamily="2" charset="-78"/>
              </a:rPr>
              <a:t> </a:t>
            </a:r>
            <a:r>
              <a:rPr lang="ar-SA" b="1" u="sng" dirty="0" smtClean="0">
                <a:solidFill>
                  <a:srgbClr val="213200"/>
                </a:solidFill>
                <a:latin typeface="Titr" pitchFamily="2" charset="-78"/>
                <a:cs typeface="Titr" pitchFamily="2" charset="-78"/>
              </a:rPr>
              <a:t>وضعية الهيمنة </a:t>
            </a:r>
            <a:endParaRPr lang="fr-FR" u="sng" dirty="0" smtClean="0">
              <a:solidFill>
                <a:srgbClr val="213200"/>
              </a:solidFill>
              <a:latin typeface="Titr" pitchFamily="2" charset="-78"/>
              <a:cs typeface="Titr" pitchFamily="2" charset="-78"/>
            </a:endParaRPr>
          </a:p>
          <a:p>
            <a:pPr algn="just" rtl="1"/>
            <a:r>
              <a:rPr lang="ar-SA" b="1" dirty="0" smtClean="0">
                <a:solidFill>
                  <a:srgbClr val="111111"/>
                </a:solidFill>
                <a:latin typeface="Titr" pitchFamily="2" charset="-78"/>
                <a:cs typeface="Titr" pitchFamily="2" charset="-78"/>
              </a:rPr>
              <a:t>التعسف الناتج عن وضعية الهيمنة على السوق أو احتكار لها وهي من الممارسات المحظورة بنص المادة </a:t>
            </a:r>
            <a:r>
              <a:rPr lang="ar-SA" b="1" dirty="0" smtClean="0">
                <a:solidFill>
                  <a:srgbClr val="111111"/>
                </a:solidFill>
                <a:latin typeface="Titr" pitchFamily="2" charset="-78"/>
                <a:cs typeface="Titr" pitchFamily="2" charset="-78"/>
              </a:rPr>
              <a:t>7</a:t>
            </a:r>
            <a:r>
              <a:rPr lang="ar-DZ" b="1" dirty="0" smtClean="0">
                <a:solidFill>
                  <a:srgbClr val="111111"/>
                </a:solidFill>
                <a:latin typeface="Titr" pitchFamily="2" charset="-78"/>
                <a:cs typeface="Titr" pitchFamily="2" charset="-78"/>
              </a:rPr>
              <a:t> من الأمر رقم03/03</a:t>
            </a:r>
            <a:r>
              <a:rPr lang="ar-SA" b="1" dirty="0" smtClean="0">
                <a:solidFill>
                  <a:srgbClr val="111111"/>
                </a:solidFill>
                <a:latin typeface="Titr" pitchFamily="2" charset="-78"/>
                <a:cs typeface="Titr" pitchFamily="2" charset="-78"/>
              </a:rPr>
              <a:t> </a:t>
            </a:r>
            <a:r>
              <a:rPr lang="ar-SA" b="1" dirty="0" smtClean="0">
                <a:solidFill>
                  <a:srgbClr val="111111"/>
                </a:solidFill>
                <a:latin typeface="Titr" pitchFamily="2" charset="-78"/>
                <a:cs typeface="Titr" pitchFamily="2" charset="-78"/>
              </a:rPr>
              <a:t>شأنها شأن الاتفاقيات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تخضع لنفس الشروط ،وبالتالي فهي تحظر عندما تهدف إلى عرقلة  حرية المنافسة  في نفس السوق أو الحد منها.</a:t>
            </a:r>
            <a:endParaRPr lang="ar-DZ" b="1" dirty="0" smtClean="0">
              <a:solidFill>
                <a:srgbClr val="111111"/>
              </a:solidFill>
              <a:latin typeface="Titr" pitchFamily="2" charset="-78"/>
              <a:cs typeface="Titr" pitchFamily="2" charset="-78"/>
            </a:endParaRPr>
          </a:p>
          <a:p>
            <a:pPr algn="just" rtl="1"/>
            <a:r>
              <a:rPr lang="ar-DZ" b="1" dirty="0" smtClean="0">
                <a:solidFill>
                  <a:srgbClr val="111111"/>
                </a:solidFill>
                <a:latin typeface="Titr" pitchFamily="2" charset="-78"/>
                <a:cs typeface="Titr" pitchFamily="2" charset="-78"/>
              </a:rPr>
              <a:t>و من هذا المنطلق وجب توفر ثلاثة شروط أساسية:</a:t>
            </a:r>
            <a:endParaRPr lang="ar-DZ" dirty="0" smtClean="0">
              <a:solidFill>
                <a:srgbClr val="111111"/>
              </a:solidFill>
              <a:latin typeface="Titr" pitchFamily="2" charset="-78"/>
              <a:cs typeface="Titr" pitchFamily="2" charset="-78"/>
            </a:endParaRPr>
          </a:p>
          <a:p>
            <a:pPr algn="r" rtl="1"/>
            <a:r>
              <a:rPr lang="ar-DZ" b="1" dirty="0" smtClean="0">
                <a:solidFill>
                  <a:srgbClr val="C00000"/>
                </a:solidFill>
                <a:latin typeface="Titr" pitchFamily="2" charset="-78"/>
                <a:cs typeface="Titr" pitchFamily="2" charset="-78"/>
              </a:rPr>
              <a:t>1- </a:t>
            </a:r>
            <a:r>
              <a:rPr lang="ar-SA" b="1" dirty="0" smtClean="0">
                <a:solidFill>
                  <a:srgbClr val="C00000"/>
                </a:solidFill>
                <a:latin typeface="Titr" pitchFamily="2" charset="-78"/>
                <a:cs typeface="Titr" pitchFamily="2" charset="-78"/>
              </a:rPr>
              <a:t>تواجد وضعية الهيمنة</a:t>
            </a:r>
            <a:endParaRPr lang="fr-FR" dirty="0" smtClean="0">
              <a:solidFill>
                <a:srgbClr val="C00000"/>
              </a:solidFill>
              <a:latin typeface="Titr" pitchFamily="2" charset="-78"/>
              <a:cs typeface="Titr" pitchFamily="2" charset="-78"/>
            </a:endParaRPr>
          </a:p>
          <a:p>
            <a:pPr algn="just" rtl="1"/>
            <a:r>
              <a:rPr lang="ar-SA" b="1" dirty="0" smtClean="0">
                <a:latin typeface="Titr" pitchFamily="2" charset="-78"/>
                <a:cs typeface="Titr" pitchFamily="2" charset="-78"/>
              </a:rPr>
              <a:t>وج</a:t>
            </a:r>
            <a:r>
              <a:rPr lang="ar-DZ" b="1" dirty="0" smtClean="0">
                <a:solidFill>
                  <a:srgbClr val="111111"/>
                </a:solidFill>
                <a:latin typeface="Titr" pitchFamily="2" charset="-78"/>
                <a:cs typeface="Titr" pitchFamily="2" charset="-78"/>
              </a:rPr>
              <a:t> و </a:t>
            </a:r>
            <a:r>
              <a:rPr lang="ar-SA" b="1" dirty="0" smtClean="0">
                <a:solidFill>
                  <a:srgbClr val="111111"/>
                </a:solidFill>
                <a:latin typeface="Titr" pitchFamily="2" charset="-78"/>
                <a:cs typeface="Titr" pitchFamily="2" charset="-78"/>
              </a:rPr>
              <a:t>هي الوضعية التي تمكن مؤسسة ما  من الحصول على مركز قوة </a:t>
            </a:r>
            <a:r>
              <a:rPr lang="ar-SA" b="1" dirty="0" smtClean="0">
                <a:solidFill>
                  <a:srgbClr val="111111"/>
                </a:solidFill>
                <a:latin typeface="Titr" pitchFamily="2" charset="-78"/>
                <a:cs typeface="Titr" pitchFamily="2" charset="-78"/>
              </a:rPr>
              <a:t>اقتصادية </a:t>
            </a:r>
            <a:r>
              <a:rPr lang="ar-SA" b="1" dirty="0" smtClean="0">
                <a:solidFill>
                  <a:srgbClr val="111111"/>
                </a:solidFill>
                <a:latin typeface="Titr" pitchFamily="2" charset="-78"/>
                <a:cs typeface="Titr" pitchFamily="2" charset="-78"/>
              </a:rPr>
              <a:t>في السوق ، بحيث يمكنها من عرقلة قيام منافسة فعلية فيه </a:t>
            </a:r>
            <a:r>
              <a:rPr lang="ar-SA" b="1" dirty="0" err="1" smtClean="0">
                <a:solidFill>
                  <a:srgbClr val="111111"/>
                </a:solidFill>
                <a:latin typeface="Titr" pitchFamily="2" charset="-78"/>
                <a:cs typeface="Titr" pitchFamily="2" charset="-78"/>
              </a:rPr>
              <a:t>و</a:t>
            </a:r>
            <a:r>
              <a:rPr lang="ar-SA" b="1" dirty="0" smtClean="0">
                <a:solidFill>
                  <a:srgbClr val="111111"/>
                </a:solidFill>
                <a:latin typeface="Titr" pitchFamily="2" charset="-78"/>
                <a:cs typeface="Titr" pitchFamily="2" charset="-78"/>
              </a:rPr>
              <a:t> القيام بتصرفات منفردة تجاه زبائنها أو ممونيها. </a:t>
            </a:r>
            <a:r>
              <a:rPr lang="ar-SA" b="1" dirty="0" smtClean="0">
                <a:latin typeface="Titr" pitchFamily="2" charset="-78"/>
                <a:cs typeface="Titr" pitchFamily="2" charset="-78"/>
              </a:rPr>
              <a:t>ب</a:t>
            </a:r>
            <a:endParaRPr lang="ar-DZ" b="1" dirty="0" smtClean="0">
              <a:latin typeface="Titr" pitchFamily="2" charset="-78"/>
              <a:cs typeface="Titr" pitchFamily="2" charset="-78"/>
            </a:endParaRPr>
          </a:p>
          <a:p>
            <a:pPr algn="r" rtl="1"/>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Personnalisé 4">
      <a:dk1>
        <a:sysClr val="windowText" lastClr="000000"/>
      </a:dk1>
      <a:lt1>
        <a:sysClr val="window" lastClr="FFFFFF"/>
      </a:lt1>
      <a:dk2>
        <a:srgbClr val="1F497D"/>
      </a:dk2>
      <a:lt2>
        <a:srgbClr val="EEECE1"/>
      </a:lt2>
      <a:accent1>
        <a:srgbClr val="00B0F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14392</TotalTime>
  <Words>1938</Words>
  <Application>Microsoft Office PowerPoint</Application>
  <PresentationFormat>Affichage à l'écran (4:3)</PresentationFormat>
  <Paragraphs>118</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Apex</vt:lpstr>
      <vt:lpstr>الجمهورية الجزائرية الديمقراطية الشعبية وزارة التجارة مديرية التجارة لولاية مستغانم   </vt:lpstr>
      <vt:lpstr>خطة الدراسة</vt:lpstr>
      <vt:lpstr> المقدمـــــة لم يكن من المتوقع أن تعرف الجزائر خلال مرحلة ما قبل تسعينات القـــرن الماضي ظهور قانون المنافسة، لكون هذه المرحلة تميزت بسيادة المذهب الاشتراكي القائمة مقوماتـه على النظـــام الاحتكاري حيث تمارس من خلاله الدولة نشاط الإنتاج و التوزيع  دون مزاحمة مـن الكيانات الاقتصادية الخاصة و نظــرا للتغيرات الجذرية التي عرفتها البلاد و الانفتاح على العــالم أصبح من الضروري على الجزائر  مواكبة التطـور الاقتصـــادي الـــــذي توصلت إليه الدول المتطورة من خلال اعتمادها على نظام اقتصاد الســوق القائم أساسا على حرية الأسعار و المنافسة.</vt:lpstr>
      <vt:lpstr>Diapositive 4</vt:lpstr>
      <vt:lpstr>Diapositive 5</vt:lpstr>
      <vt:lpstr>Diapositive 6</vt:lpstr>
      <vt:lpstr>Diapositive 7</vt:lpstr>
      <vt:lpstr>Diapositive 8</vt:lpstr>
      <vt:lpstr>Diapositive 9</vt:lpstr>
      <vt:lpstr> -   2-  التعسف في استغلال وضعية الهيمنة وهي الأفعال أو الممارسات التي من خلال تمارس مؤسسة ما بصفتها مهيمنة أو محتكرة للسوق أو لجزء منه تعسفا قصد : 1- الحد من الدخول إلى السوق أو ممارسة النشاط التجاري 2- عرقلة تحديد الأسعار حسب قواعد السوق بالتشجيع المصطنع لارتفاعها أو تخفيضها 3- تقليص أو مراقبة الإنتاج أو منافذ التسويق أو الإستثمارات أو التطور التقني  4- اقتسام الأسواق أو مصادر التموين 5- تطبيق شروط غير متكافئة لنفس الخدمات تجاه الشركاء التجاريين مما يحرمهم من منافع المنافسة 6-  إخضاع إبرام العقود مع الشركاء لقبولهم خدمات إضافيـة ليس لها صــلة بموضوع هذه العقود.      </vt:lpstr>
      <vt:lpstr>   3 - الأثــر المقيد للمنافسة و هو  بلوغ الغاية و الهدف من  التعسف ، تعزيز وضعية الهيمنة على السوق أو احتكار لها وهي من الممارسات المحظورة بنص المادة 7 من الامر رقم 03/03 شأنها شأن الاتفاقيات  و تخضع لنفس الشروط ،وبالتالي فهي تحظر عندما تهدف إلى عرقلة  حرية المنافسة  في نفس السوق أو الحد منها.   إذا لا يمكن إثبات مخالفة التعسف الناتج عن وضعية الهيمنة إلا إذا كانت هناك علاقة سببية بين السلطة على الهيمنة و القدرة على الإساءة أو سوء المعاملة.         و طبقا لأحكام المادة 9 من الأمر رقم 03-03 لا يخضع لأحكام المــادة 7 التعسـف   الناتج عن وضعية الهيمنة والدي نتج عن تطبيـق نص تشريعي أو تنظيمـي،كما لا يخضـع التعسف الذي  كان محل ترخيص من طرف مجلس المنافسة و الــذي أتبث أصحــابه بأنه يـؤدي إلـــى تطور إقتصادي أو تقني ، أو يساهم في تحسين التشغيل ، أو السماح للمؤسسات الصغيــرة والمتوسطة بتعزيز وضعيتها التنافسية.   </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شكرا لحسن إصغائكم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ACER</dc:creator>
  <cp:lastModifiedBy>pc</cp:lastModifiedBy>
  <cp:revision>1220</cp:revision>
  <dcterms:created xsi:type="dcterms:W3CDTF">2014-09-13T16:51:51Z</dcterms:created>
  <dcterms:modified xsi:type="dcterms:W3CDTF">2019-09-17T08:31:23Z</dcterms:modified>
</cp:coreProperties>
</file>