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6" r:id="rId1"/>
  </p:sldMasterIdLst>
  <p:notesMasterIdLst>
    <p:notesMasterId r:id="rId25"/>
  </p:notesMasterIdLst>
  <p:sldIdLst>
    <p:sldId id="306" r:id="rId2"/>
    <p:sldId id="307" r:id="rId3"/>
    <p:sldId id="390" r:id="rId4"/>
    <p:sldId id="392" r:id="rId5"/>
    <p:sldId id="375" r:id="rId6"/>
    <p:sldId id="338" r:id="rId7"/>
    <p:sldId id="365" r:id="rId8"/>
    <p:sldId id="428" r:id="rId9"/>
    <p:sldId id="429" r:id="rId10"/>
    <p:sldId id="431" r:id="rId11"/>
    <p:sldId id="432" r:id="rId12"/>
    <p:sldId id="433" r:id="rId13"/>
    <p:sldId id="438" r:id="rId14"/>
    <p:sldId id="439" r:id="rId15"/>
    <p:sldId id="434" r:id="rId16"/>
    <p:sldId id="435" r:id="rId17"/>
    <p:sldId id="436" r:id="rId18"/>
    <p:sldId id="430" r:id="rId19"/>
    <p:sldId id="418" r:id="rId20"/>
    <p:sldId id="419" r:id="rId21"/>
    <p:sldId id="421" r:id="rId22"/>
    <p:sldId id="422" r:id="rId23"/>
    <p:sldId id="387" r:id="rId2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Style clair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Style moyen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485" autoAdjust="0"/>
    <p:restoredTop sz="92473" autoAdjust="0"/>
  </p:normalViewPr>
  <p:slideViewPr>
    <p:cSldViewPr>
      <p:cViewPr varScale="1">
        <p:scale>
          <a:sx n="67" d="100"/>
          <a:sy n="67" d="100"/>
        </p:scale>
        <p:origin x="-1518" y="-108"/>
      </p:cViewPr>
      <p:guideLst>
        <p:guide orient="horz" pos="2160"/>
        <p:guide pos="2880"/>
      </p:guideLst>
    </p:cSldViewPr>
  </p:slideViewPr>
  <p:outlineViewPr>
    <p:cViewPr>
      <p:scale>
        <a:sx n="33" d="100"/>
        <a:sy n="33" d="100"/>
      </p:scale>
      <p:origin x="0" y="33054"/>
    </p:cViewPr>
  </p:outlineViewPr>
  <p:notesTextViewPr>
    <p:cViewPr>
      <p:scale>
        <a:sx n="100" d="100"/>
        <a:sy n="100" d="100"/>
      </p:scale>
      <p:origin x="0" y="0"/>
    </p:cViewPr>
  </p:notesTextViewPr>
  <p:sorterViewPr>
    <p:cViewPr>
      <p:scale>
        <a:sx n="66" d="100"/>
        <a:sy n="66" d="100"/>
      </p:scale>
      <p:origin x="0" y="1338"/>
    </p:cViewPr>
  </p:sorterViewPr>
  <p:notesViewPr>
    <p:cSldViewPr>
      <p:cViewPr varScale="1">
        <p:scale>
          <a:sx n="52" d="100"/>
          <a:sy n="52" d="100"/>
        </p:scale>
        <p:origin x="-2844"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87281D-BBCB-4CA7-9B3F-47F7E83AEB50}" type="datetimeFigureOut">
              <a:rPr lang="fr-FR" smtClean="0"/>
              <a:pPr/>
              <a:t>17/03/2019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0BDCD6-6AAF-4E93-9484-3F106FC4C6BB}"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2F0BDCD6-6AAF-4E93-9484-3F106FC4C6BB}" type="slidenum">
              <a:rPr lang="fr-FR" smtClean="0"/>
              <a:pPr/>
              <a:t>5</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2F0BDCD6-6AAF-4E93-9484-3F106FC4C6BB}" type="slidenum">
              <a:rPr lang="fr-FR" smtClean="0"/>
              <a:pPr/>
              <a:t>7</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422031"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fr-FR" smtClean="0"/>
              <a:t>Cliquez pour modifier le style du titre</a:t>
            </a:r>
            <a:endParaRPr kumimoji="0" lang="en-US"/>
          </a:p>
        </p:txBody>
      </p:sp>
      <p:sp>
        <p:nvSpPr>
          <p:cNvPr id="28" name="Espace réservé de la date 27"/>
          <p:cNvSpPr>
            <a:spLocks noGrp="1"/>
          </p:cNvSpPr>
          <p:nvPr>
            <p:ph type="dt" sz="half" idx="10"/>
          </p:nvPr>
        </p:nvSpPr>
        <p:spPr/>
        <p:txBody>
          <a:bodyPr/>
          <a:lstStyle/>
          <a:p>
            <a:fld id="{FA6A20D5-E943-4732-B1CD-0AF1EDF67378}" type="datetimeFigureOut">
              <a:rPr lang="fr-FR" smtClean="0"/>
              <a:pPr/>
              <a:t>17/03/2019</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a:lstStyle/>
          <a:p>
            <a:fld id="{69B5685B-834F-4BD8-8452-CF16C6560B05}" type="slidenum">
              <a:rPr lang="fr-FR" smtClean="0"/>
              <a:pPr/>
              <a:t>‹N°›</a:t>
            </a:fld>
            <a:endParaRPr lang="fr-FR"/>
          </a:p>
        </p:txBody>
      </p:sp>
      <p:sp>
        <p:nvSpPr>
          <p:cNvPr id="9" name="Sous-titr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A6A20D5-E943-4732-B1CD-0AF1EDF67378}" type="datetimeFigureOut">
              <a:rPr lang="fr-FR" smtClean="0"/>
              <a:pPr/>
              <a:t>17/03/2019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9B5685B-834F-4BD8-8452-CF16C6560B05}"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9"/>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A6A20D5-E943-4732-B1CD-0AF1EDF67378}" type="datetimeFigureOut">
              <a:rPr lang="fr-FR" smtClean="0"/>
              <a:pPr/>
              <a:t>17/03/2019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9B5685B-834F-4BD8-8452-CF16C6560B05}"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A6A20D5-E943-4732-B1CD-0AF1EDF67378}" type="datetimeFigureOut">
              <a:rPr lang="fr-FR" smtClean="0"/>
              <a:pPr/>
              <a:t>17/03/2019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9B5685B-834F-4BD8-8452-CF16C6560B05}"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600200" y="2507787"/>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FA6A20D5-E943-4732-B1CD-0AF1EDF67378}" type="datetimeFigureOut">
              <a:rPr lang="fr-FR" smtClean="0"/>
              <a:pPr/>
              <a:t>17/03/2019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7924800" y="6416676"/>
            <a:ext cx="762000" cy="365125"/>
          </a:xfrm>
        </p:spPr>
        <p:txBody>
          <a:bodyPr/>
          <a:lstStyle/>
          <a:p>
            <a:fld id="{69B5685B-834F-4BD8-8452-CF16C6560B05}"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1"/>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600201"/>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FA6A20D5-E943-4732-B1CD-0AF1EDF67378}" type="datetimeFigureOut">
              <a:rPr lang="fr-FR" smtClean="0"/>
              <a:pPr/>
              <a:t>17/03/2019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9B5685B-834F-4BD8-8452-CF16C6560B05}"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1" y="1535113"/>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6" y="1535113"/>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1" y="2362201"/>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6" y="2362201"/>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FA6A20D5-E943-4732-B1CD-0AF1EDF67378}" type="datetimeFigureOut">
              <a:rPr lang="fr-FR" smtClean="0"/>
              <a:pPr/>
              <a:t>17/03/2019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9B5685B-834F-4BD8-8452-CF16C6560B05}"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FA6A20D5-E943-4732-B1CD-0AF1EDF67378}" type="datetimeFigureOut">
              <a:rPr lang="fr-FR" smtClean="0"/>
              <a:pPr/>
              <a:t>17/03/2019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9B5685B-834F-4BD8-8452-CF16C6560B05}"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A6A20D5-E943-4732-B1CD-0AF1EDF67378}" type="datetimeFigureOut">
              <a:rPr lang="fr-FR" smtClean="0"/>
              <a:pPr/>
              <a:t>17/03/2019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9B5685B-834F-4BD8-8452-CF16C6560B05}"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1"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1" y="1524001"/>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273051"/>
            <a:ext cx="5111751"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FA6A20D5-E943-4732-B1CD-0AF1EDF67378}" type="datetimeFigureOut">
              <a:rPr lang="fr-FR" smtClean="0"/>
              <a:pPr/>
              <a:t>17/03/2019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9B5685B-834F-4BD8-8452-CF16C6560B05}"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fr-FR" smtClean="0">
                <a:solidFill>
                  <a:schemeClr val="lt1"/>
                </a:solidFill>
                <a:latin typeface="+mn-lt"/>
                <a:ea typeface="+mn-ea"/>
                <a:cs typeface="+mn-cs"/>
              </a:rPr>
              <a:t>Cliquez sur l'icône pour ajouter une image</a:t>
            </a:r>
            <a:endParaRPr kumimoji="0" lang="en-US" dirty="0">
              <a:solidFill>
                <a:schemeClr val="lt1"/>
              </a:solidFill>
              <a:latin typeface="+mn-lt"/>
              <a:ea typeface="+mn-ea"/>
              <a:cs typeface="+mn-cs"/>
            </a:endParaRPr>
          </a:p>
        </p:txBody>
      </p:sp>
      <p:sp>
        <p:nvSpPr>
          <p:cNvPr id="4" name="Espace réservé du texte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FA6A20D5-E943-4732-B1CD-0AF1EDF67378}" type="datetimeFigureOut">
              <a:rPr lang="fr-FR" smtClean="0"/>
              <a:pPr/>
              <a:t>17/03/2019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9B5685B-834F-4BD8-8452-CF16C6560B05}"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57200" y="6416676"/>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FA6A20D5-E943-4732-B1CD-0AF1EDF67378}" type="datetimeFigureOut">
              <a:rPr lang="fr-FR" smtClean="0"/>
              <a:pPr/>
              <a:t>17/03/2019</a:t>
            </a:fld>
            <a:endParaRPr lang="fr-FR"/>
          </a:p>
        </p:txBody>
      </p:sp>
      <p:sp>
        <p:nvSpPr>
          <p:cNvPr id="3" name="Espace réservé du pied de page 2"/>
          <p:cNvSpPr>
            <a:spLocks noGrp="1"/>
          </p:cNvSpPr>
          <p:nvPr>
            <p:ph type="ftr" sz="quarter" idx="3"/>
          </p:nvPr>
        </p:nvSpPr>
        <p:spPr>
          <a:xfrm>
            <a:off x="3124200" y="6416676"/>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r-FR"/>
          </a:p>
        </p:txBody>
      </p:sp>
      <p:sp>
        <p:nvSpPr>
          <p:cNvPr id="23" name="Espace réservé du numéro de diapositive 22"/>
          <p:cNvSpPr>
            <a:spLocks noGrp="1"/>
          </p:cNvSpPr>
          <p:nvPr>
            <p:ph type="sldNum" sz="quarter" idx="4"/>
          </p:nvPr>
        </p:nvSpPr>
        <p:spPr>
          <a:xfrm>
            <a:off x="7924800" y="6416676"/>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69B5685B-834F-4BD8-8452-CF16C6560B05}" type="slidenum">
              <a:rPr lang="fr-FR" smtClean="0"/>
              <a:pPr/>
              <a:t>‹N°›</a:t>
            </a:fld>
            <a:endParaRPr lang="fr-FR"/>
          </a:p>
        </p:txBody>
      </p:sp>
    </p:spTree>
  </p:cSld>
  <p:clrMap bg1="dk1" tx1="lt1" bg2="dk2" tx2="lt2" accent1="accent1" accent2="accent2" accent3="accent3" accent4="accent4" accent5="accent5" accent6="accent6" hlink="hlink" folHlink="folHlink"/>
  <p:sldLayoutIdLst>
    <p:sldLayoutId id="2147483997" r:id="rId1"/>
    <p:sldLayoutId id="2147483998" r:id="rId2"/>
    <p:sldLayoutId id="2147483999" r:id="rId3"/>
    <p:sldLayoutId id="2147484000" r:id="rId4"/>
    <p:sldLayoutId id="2147484001" r:id="rId5"/>
    <p:sldLayoutId id="2147484002" r:id="rId6"/>
    <p:sldLayoutId id="2147484003" r:id="rId7"/>
    <p:sldLayoutId id="2147484004" r:id="rId8"/>
    <p:sldLayoutId id="2147484005" r:id="rId9"/>
    <p:sldLayoutId id="2147484006" r:id="rId10"/>
    <p:sldLayoutId id="2147484007"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http://3.bp.blogspot.com/-MRZ-8_LE2w8/UhS3VANwnnI/AAAAAAAAATE/Mv5iWm6J_R8/s1600/url-35.jpeg"/>
          <p:cNvPicPr>
            <a:picLocks noChangeAspect="1" noChangeArrowheads="1"/>
          </p:cNvPicPr>
          <p:nvPr/>
        </p:nvPicPr>
        <p:blipFill>
          <a:blip r:embed="rId2" cstate="print">
            <a:duotone>
              <a:schemeClr val="accent5">
                <a:shade val="45000"/>
                <a:satMod val="135000"/>
              </a:schemeClr>
              <a:prstClr val="white"/>
            </a:duotone>
          </a:blip>
          <a:srcRect/>
          <a:stretch>
            <a:fillRect/>
          </a:stretch>
        </p:blipFill>
        <p:spPr bwMode="auto">
          <a:xfrm>
            <a:off x="0" y="-642966"/>
            <a:ext cx="9192925" cy="7218562"/>
          </a:xfrm>
          <a:prstGeom prst="rect">
            <a:avLst/>
          </a:prstGeom>
          <a:ln w="228600" cap="sq" cmpd="thickThin">
            <a:solidFill>
              <a:srgbClr val="000000"/>
            </a:solidFill>
            <a:prstDash val="solid"/>
            <a:miter lim="800000"/>
          </a:ln>
          <a:effectLst>
            <a:innerShdw blurRad="76200">
              <a:srgbClr val="000000"/>
            </a:innerShdw>
          </a:effectLst>
        </p:spPr>
      </p:pic>
      <p:sp>
        <p:nvSpPr>
          <p:cNvPr id="2" name="Titre 1"/>
          <p:cNvSpPr>
            <a:spLocks noGrp="1"/>
          </p:cNvSpPr>
          <p:nvPr>
            <p:ph type="title"/>
          </p:nvPr>
        </p:nvSpPr>
        <p:spPr>
          <a:xfrm>
            <a:off x="571472" y="-357214"/>
            <a:ext cx="8229600" cy="1143000"/>
          </a:xfrm>
        </p:spPr>
        <p:txBody>
          <a:bodyPr>
            <a:normAutofit fontScale="90000"/>
          </a:bodyPr>
          <a:lstStyle/>
          <a:p>
            <a:pPr rtl="1"/>
            <a:r>
              <a:rPr lang="ar-DZ" sz="2700" dirty="0" smtClean="0">
                <a:solidFill>
                  <a:schemeClr val="bg1"/>
                </a:solidFill>
                <a:effectLst/>
              </a:rPr>
              <a:t>الجمهورية الجزائرية الديمقراطية الشعبية</a:t>
            </a:r>
            <a:br>
              <a:rPr lang="ar-DZ" sz="2700" dirty="0" smtClean="0">
                <a:solidFill>
                  <a:schemeClr val="bg1"/>
                </a:solidFill>
                <a:effectLst/>
              </a:rPr>
            </a:br>
            <a:r>
              <a:rPr lang="ar-DZ" sz="2700" dirty="0" smtClean="0">
                <a:solidFill>
                  <a:schemeClr val="bg1"/>
                </a:solidFill>
                <a:effectLst/>
              </a:rPr>
              <a:t>وزارة التجارة</a:t>
            </a:r>
            <a:r>
              <a:rPr lang="ar-DZ" sz="2800" b="0" dirty="0" smtClean="0">
                <a:solidFill>
                  <a:schemeClr val="bg1"/>
                </a:solidFill>
                <a:effectLst/>
              </a:rPr>
              <a:t/>
            </a:r>
            <a:br>
              <a:rPr lang="ar-DZ" sz="2800" b="0" dirty="0" smtClean="0">
                <a:solidFill>
                  <a:schemeClr val="bg1"/>
                </a:solidFill>
                <a:effectLst/>
              </a:rPr>
            </a:br>
            <a:r>
              <a:rPr lang="ar-DZ" sz="2800" dirty="0" smtClean="0">
                <a:solidFill>
                  <a:schemeClr val="bg1"/>
                </a:solidFill>
                <a:effectLst/>
              </a:rPr>
              <a:t>مديرية التجارة لولاية </a:t>
            </a:r>
            <a:r>
              <a:rPr lang="ar-DZ" sz="2800" dirty="0" err="1" smtClean="0">
                <a:solidFill>
                  <a:schemeClr val="bg1"/>
                </a:solidFill>
                <a:effectLst/>
              </a:rPr>
              <a:t>مستغانم</a:t>
            </a:r>
            <a:r>
              <a:rPr lang="ar-DZ" sz="2800" dirty="0" smtClean="0">
                <a:solidFill>
                  <a:schemeClr val="bg1"/>
                </a:solidFill>
                <a:effectLst/>
              </a:rPr>
              <a:t>   </a:t>
            </a:r>
            <a:endParaRPr lang="fr-FR" sz="2800" dirty="0">
              <a:solidFill>
                <a:schemeClr val="bg1"/>
              </a:solidFill>
              <a:effectLst/>
            </a:endParaRPr>
          </a:p>
        </p:txBody>
      </p:sp>
      <p:sp>
        <p:nvSpPr>
          <p:cNvPr id="10" name="Espace réservé du contenu 9"/>
          <p:cNvSpPr>
            <a:spLocks noGrp="1"/>
          </p:cNvSpPr>
          <p:nvPr>
            <p:ph idx="1"/>
          </p:nvPr>
        </p:nvSpPr>
        <p:spPr>
          <a:xfrm>
            <a:off x="571472" y="928670"/>
            <a:ext cx="8229600" cy="5429288"/>
          </a:xfrm>
        </p:spPr>
        <p:txBody>
          <a:bodyPr/>
          <a:lstStyle/>
          <a:p>
            <a:pPr algn="r" rtl="1">
              <a:buNone/>
            </a:pPr>
            <a:r>
              <a:rPr lang="ar-DZ" sz="2400" dirty="0" smtClean="0">
                <a:solidFill>
                  <a:schemeClr val="bg1"/>
                </a:solidFill>
              </a:rPr>
              <a:t>مصلحة مراقبة الممارسات التجارية و المضادة للمنافسة</a:t>
            </a:r>
          </a:p>
          <a:p>
            <a:pPr algn="r" rtl="1">
              <a:buNone/>
            </a:pPr>
            <a:r>
              <a:rPr lang="ar-DZ" sz="2400" dirty="0" smtClean="0">
                <a:solidFill>
                  <a:schemeClr val="bg1"/>
                </a:solidFill>
              </a:rPr>
              <a:t>   مكتب الممارسات </a:t>
            </a:r>
            <a:r>
              <a:rPr lang="ar-DZ" sz="2400" dirty="0" smtClean="0">
                <a:solidFill>
                  <a:schemeClr val="bg1"/>
                </a:solidFill>
              </a:rPr>
              <a:t>المضادة </a:t>
            </a:r>
            <a:r>
              <a:rPr lang="ar-DZ" sz="2400" dirty="0" smtClean="0">
                <a:solidFill>
                  <a:schemeClr val="bg1"/>
                </a:solidFill>
              </a:rPr>
              <a:t>للمنافسة</a:t>
            </a:r>
          </a:p>
          <a:p>
            <a:pPr algn="r" rtl="1">
              <a:buNone/>
            </a:pPr>
            <a:endParaRPr lang="fr-FR" dirty="0" smtClean="0">
              <a:solidFill>
                <a:schemeClr val="bg1"/>
              </a:solidFill>
            </a:endParaRPr>
          </a:p>
          <a:p>
            <a:pPr algn="r" rtl="1">
              <a:buNone/>
            </a:pPr>
            <a:endParaRPr lang="ar-DZ" dirty="0" smtClean="0">
              <a:solidFill>
                <a:schemeClr val="bg1"/>
              </a:solidFill>
            </a:endParaRPr>
          </a:p>
          <a:p>
            <a:pPr algn="r" rtl="1">
              <a:buNone/>
            </a:pPr>
            <a:endParaRPr lang="ar-DZ" dirty="0" smtClean="0">
              <a:solidFill>
                <a:schemeClr val="bg1"/>
              </a:solidFill>
            </a:endParaRPr>
          </a:p>
          <a:p>
            <a:pPr algn="r" rtl="1">
              <a:buNone/>
            </a:pPr>
            <a:endParaRPr lang="ar-DZ" dirty="0" smtClean="0">
              <a:solidFill>
                <a:schemeClr val="bg1"/>
              </a:solidFill>
            </a:endParaRPr>
          </a:p>
        </p:txBody>
      </p:sp>
      <p:pic>
        <p:nvPicPr>
          <p:cNvPr id="1034" name="Picture 10" descr="https://upload.wikimedia.org/wikipedia/commons/thumb/7/77/Flag_of_Algeria.svg/280px-Flag_of_Algeria.svg.png"/>
          <p:cNvPicPr>
            <a:picLocks noChangeAspect="1" noChangeArrowheads="1"/>
          </p:cNvPicPr>
          <p:nvPr/>
        </p:nvPicPr>
        <p:blipFill>
          <a:blip r:embed="rId3" cstate="print"/>
          <a:srcRect/>
          <a:stretch>
            <a:fillRect/>
          </a:stretch>
        </p:blipFill>
        <p:spPr bwMode="auto">
          <a:xfrm>
            <a:off x="0" y="0"/>
            <a:ext cx="1656000" cy="1105968"/>
          </a:xfrm>
          <a:prstGeom prst="rect">
            <a:avLst/>
          </a:prstGeom>
          <a:ln>
            <a:noFill/>
          </a:ln>
          <a:effectLst>
            <a:softEdge rad="112500"/>
          </a:effectLst>
        </p:spPr>
      </p:pic>
      <p:sp>
        <p:nvSpPr>
          <p:cNvPr id="8" name="Ellipse 7"/>
          <p:cNvSpPr/>
          <p:nvPr/>
        </p:nvSpPr>
        <p:spPr>
          <a:xfrm>
            <a:off x="0" y="1928802"/>
            <a:ext cx="8820472" cy="264320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4800" b="1" dirty="0" smtClean="0">
                <a:solidFill>
                  <a:schemeClr val="bg1"/>
                </a:solidFill>
                <a:latin typeface="Andalus" pitchFamily="18" charset="-78"/>
                <a:cs typeface="Andalus" pitchFamily="18" charset="-78"/>
              </a:rPr>
              <a:t>الأنواع المختلفة لشبكات التوزيع</a:t>
            </a:r>
          </a:p>
          <a:p>
            <a:pPr algn="ctr" rtl="1"/>
            <a:r>
              <a:rPr lang="ar-DZ" sz="4800" b="1" dirty="0" smtClean="0">
                <a:solidFill>
                  <a:schemeClr val="bg1"/>
                </a:solidFill>
                <a:latin typeface="Andalus" pitchFamily="18" charset="-78"/>
                <a:cs typeface="Andalus" pitchFamily="18" charset="-78"/>
              </a:rPr>
              <a:t>و مساهمتها في إنشاء سوق تنافسي منظم</a:t>
            </a:r>
            <a:endParaRPr lang="ar-DZ" sz="4800" b="1" dirty="0" smtClean="0">
              <a:solidFill>
                <a:schemeClr val="bg1"/>
              </a:solidFill>
              <a:latin typeface="Andalus" pitchFamily="18" charset="-78"/>
              <a:cs typeface="Andalus" pitchFamily="18" charset="-78"/>
            </a:endParaRPr>
          </a:p>
        </p:txBody>
      </p:sp>
      <p:sp>
        <p:nvSpPr>
          <p:cNvPr id="7" name="Ruban courbé vers le bas 6"/>
          <p:cNvSpPr/>
          <p:nvPr/>
        </p:nvSpPr>
        <p:spPr>
          <a:xfrm>
            <a:off x="2786050" y="5786454"/>
            <a:ext cx="3585579" cy="571504"/>
          </a:xfrm>
          <a:prstGeom prst="ellipseRibbon">
            <a:avLst>
              <a:gd name="adj1" fmla="val 0"/>
              <a:gd name="adj2" fmla="val 47968"/>
              <a:gd name="adj3"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bg1"/>
                </a:solidFill>
              </a:rPr>
              <a:t>يوم </a:t>
            </a:r>
            <a:r>
              <a:rPr lang="ar-DZ" b="1" dirty="0" smtClean="0">
                <a:solidFill>
                  <a:schemeClr val="bg1"/>
                </a:solidFill>
              </a:rPr>
              <a:t>19/03/2019</a:t>
            </a:r>
            <a:endParaRPr lang="fr-FR" dirty="0"/>
          </a:p>
        </p:txBody>
      </p:sp>
      <p:sp>
        <p:nvSpPr>
          <p:cNvPr id="9" name="ZoneTexte 8"/>
          <p:cNvSpPr txBox="1"/>
          <p:nvPr/>
        </p:nvSpPr>
        <p:spPr>
          <a:xfrm>
            <a:off x="6084168" y="5229200"/>
            <a:ext cx="2592288" cy="369332"/>
          </a:xfrm>
          <a:prstGeom prst="rect">
            <a:avLst/>
          </a:prstGeom>
          <a:noFill/>
        </p:spPr>
        <p:txBody>
          <a:bodyPr wrap="square" rtlCol="0">
            <a:spAutoFit/>
          </a:bodyPr>
          <a:lstStyle/>
          <a:p>
            <a:r>
              <a:rPr lang="ar-DZ" dirty="0" smtClean="0"/>
              <a:t>  </a:t>
            </a:r>
            <a:endParaRPr lang="fr-FR" dirty="0"/>
          </a:p>
        </p:txBody>
      </p:sp>
      <p:sp>
        <p:nvSpPr>
          <p:cNvPr id="11" name="ZoneTexte 10"/>
          <p:cNvSpPr txBox="1"/>
          <p:nvPr/>
        </p:nvSpPr>
        <p:spPr>
          <a:xfrm>
            <a:off x="6429388" y="4786322"/>
            <a:ext cx="2428892" cy="1200329"/>
          </a:xfrm>
          <a:prstGeom prst="rect">
            <a:avLst/>
          </a:prstGeom>
          <a:noFill/>
        </p:spPr>
        <p:txBody>
          <a:bodyPr wrap="square" rtlCol="0">
            <a:spAutoFit/>
          </a:bodyPr>
          <a:lstStyle/>
          <a:p>
            <a:pPr algn="r" rtl="1"/>
            <a:r>
              <a:rPr lang="ar-DZ" b="1" dirty="0" smtClean="0">
                <a:solidFill>
                  <a:schemeClr val="bg1"/>
                </a:solidFill>
              </a:rPr>
              <a:t>     من إعداد:      </a:t>
            </a:r>
          </a:p>
          <a:p>
            <a:r>
              <a:rPr lang="ar-DZ" b="1" dirty="0" err="1" smtClean="0">
                <a:solidFill>
                  <a:schemeClr val="bg1"/>
                </a:solidFill>
              </a:rPr>
              <a:t>حيرش</a:t>
            </a:r>
            <a:r>
              <a:rPr lang="ar-DZ" b="1" dirty="0" smtClean="0"/>
              <a:t> </a:t>
            </a:r>
            <a:r>
              <a:rPr lang="ar-DZ" b="1" dirty="0" err="1" smtClean="0">
                <a:solidFill>
                  <a:schemeClr val="bg1"/>
                </a:solidFill>
              </a:rPr>
              <a:t>مختارية</a:t>
            </a:r>
            <a:r>
              <a:rPr lang="ar-DZ" b="1" dirty="0" smtClean="0">
                <a:solidFill>
                  <a:schemeClr val="bg1"/>
                </a:solidFill>
              </a:rPr>
              <a:t>               </a:t>
            </a:r>
          </a:p>
          <a:p>
            <a:pPr algn="r" rtl="1"/>
            <a:r>
              <a:rPr lang="ar-DZ" b="1" dirty="0" smtClean="0">
                <a:solidFill>
                  <a:schemeClr val="bg1"/>
                </a:solidFill>
              </a:rPr>
              <a:t>     </a:t>
            </a:r>
            <a:r>
              <a:rPr lang="ar-DZ" b="1" dirty="0" err="1" smtClean="0">
                <a:solidFill>
                  <a:schemeClr val="bg1"/>
                </a:solidFill>
              </a:rPr>
              <a:t>بلقاسم</a:t>
            </a:r>
            <a:r>
              <a:rPr lang="ar-DZ" b="1" dirty="0" smtClean="0">
                <a:solidFill>
                  <a:schemeClr val="bg1"/>
                </a:solidFill>
              </a:rPr>
              <a:t> محمــد </a:t>
            </a:r>
          </a:p>
          <a:p>
            <a:pPr algn="r" rtl="1"/>
            <a:r>
              <a:rPr lang="ar-DZ" b="1" dirty="0" smtClean="0">
                <a:solidFill>
                  <a:schemeClr val="bg1"/>
                </a:solidFill>
              </a:rPr>
              <a:t>     </a:t>
            </a:r>
            <a:endParaRPr lang="fr-FR" b="1"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226064"/>
          </a:xfrm>
        </p:spPr>
        <p:txBody>
          <a:bodyPr>
            <a:normAutofit/>
          </a:bodyPr>
          <a:lstStyle/>
          <a:p>
            <a:pPr algn="r" rtl="1"/>
            <a:r>
              <a:rPr lang="ar-DZ" sz="4000" u="sng" dirty="0" smtClean="0">
                <a:solidFill>
                  <a:srgbClr val="C00000"/>
                </a:solidFill>
                <a:latin typeface="Arabic Typesetting" pitchFamily="66" charset="-78"/>
                <a:cs typeface="Arabic Typesetting" pitchFamily="66" charset="-78"/>
              </a:rPr>
              <a:t>إستراتيجية التوزيع :</a:t>
            </a:r>
            <a:r>
              <a:rPr lang="ar-DZ" sz="4000" dirty="0" smtClean="0">
                <a:solidFill>
                  <a:schemeClr val="bg1"/>
                </a:solidFill>
                <a:latin typeface="Arabic Typesetting" pitchFamily="66" charset="-78"/>
                <a:cs typeface="Arabic Typesetting" pitchFamily="66" charset="-78"/>
              </a:rPr>
              <a:t> </a:t>
            </a:r>
            <a:br>
              <a:rPr lang="ar-DZ" sz="4000" dirty="0" smtClean="0">
                <a:solidFill>
                  <a:schemeClr val="bg1"/>
                </a:solidFill>
                <a:latin typeface="Arabic Typesetting" pitchFamily="66" charset="-78"/>
                <a:cs typeface="Arabic Typesetting" pitchFamily="66" charset="-78"/>
              </a:rPr>
            </a:br>
            <a:r>
              <a:rPr lang="ar-DZ" sz="4000" dirty="0" err="1" smtClean="0">
                <a:solidFill>
                  <a:schemeClr val="bg1"/>
                </a:solidFill>
                <a:latin typeface="Arabic Typesetting" pitchFamily="66" charset="-78"/>
                <a:cs typeface="Arabic Typesetting" pitchFamily="66" charset="-78"/>
              </a:rPr>
              <a:t>أ</a:t>
            </a:r>
            <a:r>
              <a:rPr lang="ar-DZ" sz="4000" dirty="0" smtClean="0">
                <a:solidFill>
                  <a:schemeClr val="bg1"/>
                </a:solidFill>
                <a:latin typeface="Arabic Typesetting" pitchFamily="66" charset="-78"/>
                <a:cs typeface="Arabic Typesetting" pitchFamily="66" charset="-78"/>
              </a:rPr>
              <a:t>) إستراتيجية التوزيع المكثف : إذ تقوم المؤسسة المنتجة بإقناع أكبر عدد من تجار التجزئة الموجودين في كل منطقة للتعامل بمنتجاتها </a:t>
            </a:r>
            <a:r>
              <a:rPr lang="ar-DZ" sz="4000" dirty="0" err="1" smtClean="0">
                <a:solidFill>
                  <a:schemeClr val="bg1"/>
                </a:solidFill>
                <a:latin typeface="Arabic Typesetting" pitchFamily="66" charset="-78"/>
                <a:cs typeface="Arabic Typesetting" pitchFamily="66" charset="-78"/>
              </a:rPr>
              <a:t>و</a:t>
            </a:r>
            <a:r>
              <a:rPr lang="ar-DZ" sz="4000" dirty="0" smtClean="0">
                <a:solidFill>
                  <a:schemeClr val="bg1"/>
                </a:solidFill>
                <a:latin typeface="Arabic Typesetting" pitchFamily="66" charset="-78"/>
                <a:cs typeface="Arabic Typesetting" pitchFamily="66" charset="-78"/>
              </a:rPr>
              <a:t> من هذه الإستراتيجية القدرة على زيادة الشراء غير المخطط من قبل المستهلكين </a:t>
            </a:r>
            <a:r>
              <a:rPr lang="ar-DZ" sz="4000" dirty="0" smtClean="0">
                <a:solidFill>
                  <a:schemeClr val="bg1"/>
                </a:solidFill>
                <a:latin typeface="Arabic Typesetting" pitchFamily="66" charset="-78"/>
                <a:cs typeface="Arabic Typesetting" pitchFamily="66" charset="-78"/>
              </a:rPr>
              <a:t>                  </a:t>
            </a:r>
            <a:r>
              <a:rPr lang="ar-DZ" sz="4000" dirty="0" err="1" smtClean="0">
                <a:solidFill>
                  <a:schemeClr val="bg1"/>
                </a:solidFill>
                <a:latin typeface="Arabic Typesetting" pitchFamily="66" charset="-78"/>
                <a:cs typeface="Arabic Typesetting" pitchFamily="66" charset="-78"/>
              </a:rPr>
              <a:t>و</a:t>
            </a:r>
            <a:r>
              <a:rPr lang="ar-DZ" sz="4000" dirty="0" smtClean="0">
                <a:solidFill>
                  <a:schemeClr val="bg1"/>
                </a:solidFill>
                <a:latin typeface="Arabic Typesetting" pitchFamily="66" charset="-78"/>
                <a:cs typeface="Arabic Typesetting" pitchFamily="66" charset="-78"/>
              </a:rPr>
              <a:t> </a:t>
            </a:r>
            <a:r>
              <a:rPr lang="ar-DZ" sz="4000" dirty="0" smtClean="0">
                <a:solidFill>
                  <a:schemeClr val="bg1"/>
                </a:solidFill>
                <a:latin typeface="Arabic Typesetting" pitchFamily="66" charset="-78"/>
                <a:cs typeface="Arabic Typesetting" pitchFamily="66" charset="-78"/>
              </a:rPr>
              <a:t>زيادة درجة تعرف المستهلك على المنتج و توفير أكبر راحة له في عملية الشراء.</a:t>
            </a:r>
            <a:endParaRPr lang="fr-FR" sz="4000" dirty="0">
              <a:latin typeface="Arabic Typesetting" pitchFamily="66" charset="-78"/>
              <a:cs typeface="Arabic Typesetting" pitchFamily="66"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928670"/>
            <a:ext cx="8229600" cy="5214974"/>
          </a:xfrm>
        </p:spPr>
        <p:txBody>
          <a:bodyPr/>
          <a:lstStyle/>
          <a:p>
            <a:pPr algn="r" rtl="1"/>
            <a:r>
              <a:rPr lang="ar-DZ" sz="4400" u="sng" dirty="0" smtClean="0">
                <a:solidFill>
                  <a:srgbClr val="C00000"/>
                </a:solidFill>
                <a:latin typeface="Arabic Typesetting" pitchFamily="66" charset="-78"/>
                <a:cs typeface="Arabic Typesetting" pitchFamily="66" charset="-78"/>
              </a:rPr>
              <a:t>إستراتيجية التوزيع </a:t>
            </a:r>
            <a:r>
              <a:rPr lang="ar-DZ" sz="4400" u="sng" dirty="0" err="1" smtClean="0">
                <a:solidFill>
                  <a:srgbClr val="C00000"/>
                </a:solidFill>
                <a:latin typeface="Arabic Typesetting" pitchFamily="66" charset="-78"/>
                <a:cs typeface="Arabic Typesetting" pitchFamily="66" charset="-78"/>
              </a:rPr>
              <a:t>الإنتقائي</a:t>
            </a:r>
            <a:r>
              <a:rPr lang="ar-DZ" sz="4400" u="sng" dirty="0" smtClean="0">
                <a:solidFill>
                  <a:srgbClr val="C00000"/>
                </a:solidFill>
                <a:latin typeface="Arabic Typesetting" pitchFamily="66" charset="-78"/>
                <a:cs typeface="Arabic Typesetting" pitchFamily="66" charset="-78"/>
              </a:rPr>
              <a:t> :</a:t>
            </a:r>
            <a:r>
              <a:rPr lang="ar-DZ" sz="4400" dirty="0" smtClean="0">
                <a:solidFill>
                  <a:schemeClr val="bg1"/>
                </a:solidFill>
                <a:latin typeface="Arabic Typesetting" pitchFamily="66" charset="-78"/>
                <a:cs typeface="Arabic Typesetting" pitchFamily="66" charset="-78"/>
              </a:rPr>
              <a:t> </a:t>
            </a:r>
            <a:br>
              <a:rPr lang="ar-DZ" sz="4400" dirty="0" smtClean="0">
                <a:solidFill>
                  <a:schemeClr val="bg1"/>
                </a:solidFill>
                <a:latin typeface="Arabic Typesetting" pitchFamily="66" charset="-78"/>
                <a:cs typeface="Arabic Typesetting" pitchFamily="66" charset="-78"/>
              </a:rPr>
            </a:br>
            <a:r>
              <a:rPr lang="ar-DZ" sz="4400" dirty="0" smtClean="0">
                <a:solidFill>
                  <a:schemeClr val="bg1"/>
                </a:solidFill>
                <a:latin typeface="Arabic Typesetting" pitchFamily="66" charset="-78"/>
                <a:cs typeface="Arabic Typesetting" pitchFamily="66" charset="-78"/>
              </a:rPr>
              <a:t> </a:t>
            </a:r>
            <a:r>
              <a:rPr lang="ar-DZ" sz="4400" dirty="0" smtClean="0">
                <a:solidFill>
                  <a:schemeClr val="bg1"/>
                </a:solidFill>
                <a:latin typeface="Arabic Typesetting" pitchFamily="66" charset="-78"/>
                <a:cs typeface="Arabic Typesetting" pitchFamily="66" charset="-78"/>
              </a:rPr>
              <a:t>إذ </a:t>
            </a:r>
            <a:r>
              <a:rPr lang="ar-DZ" sz="4400" dirty="0" smtClean="0">
                <a:solidFill>
                  <a:schemeClr val="bg1"/>
                </a:solidFill>
                <a:latin typeface="Arabic Typesetting" pitchFamily="66" charset="-78"/>
                <a:cs typeface="Arabic Typesetting" pitchFamily="66" charset="-78"/>
              </a:rPr>
              <a:t>تقوم المؤسسة المنتجة بتحديد عدد من المتاجر في المنطقة الواحدة حيث يتم البحث عن متاجر تعكس الجهد التسويقي </a:t>
            </a:r>
            <a:r>
              <a:rPr lang="ar-DZ" sz="4400" dirty="0" err="1" smtClean="0">
                <a:solidFill>
                  <a:schemeClr val="bg1"/>
                </a:solidFill>
                <a:latin typeface="Arabic Typesetting" pitchFamily="66" charset="-78"/>
                <a:cs typeface="Arabic Typesetting" pitchFamily="66" charset="-78"/>
              </a:rPr>
              <a:t>و</a:t>
            </a:r>
            <a:r>
              <a:rPr lang="ar-DZ" sz="4400" dirty="0" smtClean="0">
                <a:solidFill>
                  <a:schemeClr val="bg1"/>
                </a:solidFill>
                <a:latin typeface="Arabic Typesetting" pitchFamily="66" charset="-78"/>
                <a:cs typeface="Arabic Typesetting" pitchFamily="66" charset="-78"/>
              </a:rPr>
              <a:t> الإنتاجي للمؤسسة من حيث إمكانيتها </a:t>
            </a:r>
            <a:r>
              <a:rPr lang="ar-DZ" sz="4400" dirty="0" err="1" smtClean="0">
                <a:solidFill>
                  <a:schemeClr val="bg1"/>
                </a:solidFill>
                <a:latin typeface="Arabic Typesetting" pitchFamily="66" charset="-78"/>
                <a:cs typeface="Arabic Typesetting" pitchFamily="66" charset="-78"/>
              </a:rPr>
              <a:t>و</a:t>
            </a:r>
            <a:r>
              <a:rPr lang="ar-DZ" sz="4400" dirty="0" smtClean="0">
                <a:solidFill>
                  <a:schemeClr val="bg1"/>
                </a:solidFill>
                <a:latin typeface="Arabic Typesetting" pitchFamily="66" charset="-78"/>
                <a:cs typeface="Arabic Typesetting" pitchFamily="66" charset="-78"/>
              </a:rPr>
              <a:t> موقعها من سمعة طيبة في نفوس المتعاملين حيث يعمل كل تاجر مع عدد محدود من المنتجين المنافسين.</a:t>
            </a: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642918"/>
            <a:ext cx="8229600" cy="5572164"/>
          </a:xfrm>
        </p:spPr>
        <p:txBody>
          <a:bodyPr/>
          <a:lstStyle/>
          <a:p>
            <a:pPr algn="r" rtl="1"/>
            <a:r>
              <a:rPr lang="ar-DZ" sz="4400" u="sng" dirty="0" smtClean="0">
                <a:solidFill>
                  <a:srgbClr val="C00000"/>
                </a:solidFill>
                <a:latin typeface="Arabic Typesetting" pitchFamily="66" charset="-78"/>
                <a:cs typeface="Arabic Typesetting" pitchFamily="66" charset="-78"/>
              </a:rPr>
              <a:t>إستراتيجية التوزيع الوحيد :</a:t>
            </a:r>
            <a:r>
              <a:rPr lang="ar-DZ" sz="4400" dirty="0" smtClean="0">
                <a:solidFill>
                  <a:schemeClr val="bg1"/>
                </a:solidFill>
                <a:latin typeface="Arabic Typesetting" pitchFamily="66" charset="-78"/>
                <a:cs typeface="Arabic Typesetting" pitchFamily="66" charset="-78"/>
              </a:rPr>
              <a:t> </a:t>
            </a:r>
            <a:br>
              <a:rPr lang="ar-DZ" sz="4400" dirty="0" smtClean="0">
                <a:solidFill>
                  <a:schemeClr val="bg1"/>
                </a:solidFill>
                <a:latin typeface="Arabic Typesetting" pitchFamily="66" charset="-78"/>
                <a:cs typeface="Arabic Typesetting" pitchFamily="66" charset="-78"/>
              </a:rPr>
            </a:br>
            <a:r>
              <a:rPr lang="ar-DZ" sz="4400" dirty="0" smtClean="0">
                <a:solidFill>
                  <a:schemeClr val="bg1"/>
                </a:solidFill>
                <a:latin typeface="Arabic Typesetting" pitchFamily="66" charset="-78"/>
                <a:cs typeface="Arabic Typesetting" pitchFamily="66" charset="-78"/>
              </a:rPr>
              <a:t>طبقا لهذه الإستراتيجية يقوم المورد ببيع منتجاته إلى تاجر </a:t>
            </a:r>
            <a:r>
              <a:rPr lang="ar-DZ" sz="4400" dirty="0" smtClean="0">
                <a:solidFill>
                  <a:schemeClr val="bg1"/>
                </a:solidFill>
                <a:latin typeface="Arabic Typesetting" pitchFamily="66" charset="-78"/>
                <a:cs typeface="Arabic Typesetting" pitchFamily="66" charset="-78"/>
              </a:rPr>
              <a:t>بالجملة                  </a:t>
            </a:r>
            <a:r>
              <a:rPr lang="ar-DZ" sz="4400" dirty="0" smtClean="0">
                <a:solidFill>
                  <a:schemeClr val="bg1"/>
                </a:solidFill>
                <a:latin typeface="Arabic Typesetting" pitchFamily="66" charset="-78"/>
                <a:cs typeface="Arabic Typesetting" pitchFamily="66" charset="-78"/>
              </a:rPr>
              <a:t>أو التجزئة في سوق معينة </a:t>
            </a:r>
            <a:r>
              <a:rPr lang="ar-DZ" sz="4400" dirty="0" err="1" smtClean="0">
                <a:solidFill>
                  <a:schemeClr val="bg1"/>
                </a:solidFill>
                <a:latin typeface="Arabic Typesetting" pitchFamily="66" charset="-78"/>
                <a:cs typeface="Arabic Typesetting" pitchFamily="66" charset="-78"/>
              </a:rPr>
              <a:t>و</a:t>
            </a:r>
            <a:r>
              <a:rPr lang="ar-DZ" sz="4400" dirty="0" smtClean="0">
                <a:solidFill>
                  <a:schemeClr val="bg1"/>
                </a:solidFill>
                <a:latin typeface="Arabic Typesetting" pitchFamily="66" charset="-78"/>
                <a:cs typeface="Arabic Typesetting" pitchFamily="66" charset="-78"/>
              </a:rPr>
              <a:t> طبقا لهذه الإستراتيجية يمنع تاجر </a:t>
            </a:r>
            <a:r>
              <a:rPr lang="ar-DZ" sz="4400" dirty="0" smtClean="0">
                <a:solidFill>
                  <a:schemeClr val="bg1"/>
                </a:solidFill>
                <a:latin typeface="Arabic Typesetting" pitchFamily="66" charset="-78"/>
                <a:cs typeface="Arabic Typesetting" pitchFamily="66" charset="-78"/>
              </a:rPr>
              <a:t>الجملة                </a:t>
            </a:r>
            <a:r>
              <a:rPr lang="ar-DZ" sz="4400" dirty="0" smtClean="0">
                <a:solidFill>
                  <a:schemeClr val="bg1"/>
                </a:solidFill>
                <a:latin typeface="Arabic Typesetting" pitchFamily="66" charset="-78"/>
                <a:cs typeface="Arabic Typesetting" pitchFamily="66" charset="-78"/>
              </a:rPr>
              <a:t>أو تاجر بالتجزئة التعامل مع منتجات منافسة ، كما يقوم الموزع بأداء خدمات ما بعد البيع (التركيب </a:t>
            </a:r>
            <a:r>
              <a:rPr lang="ar-DZ" sz="4400" dirty="0" err="1" smtClean="0">
                <a:solidFill>
                  <a:schemeClr val="bg1"/>
                </a:solidFill>
                <a:latin typeface="Arabic Typesetting" pitchFamily="66" charset="-78"/>
                <a:cs typeface="Arabic Typesetting" pitchFamily="66" charset="-78"/>
              </a:rPr>
              <a:t>و</a:t>
            </a:r>
            <a:r>
              <a:rPr lang="ar-DZ" sz="4400" dirty="0" smtClean="0">
                <a:solidFill>
                  <a:schemeClr val="bg1"/>
                </a:solidFill>
                <a:latin typeface="Arabic Typesetting" pitchFamily="66" charset="-78"/>
                <a:cs typeface="Arabic Typesetting" pitchFamily="66" charset="-78"/>
              </a:rPr>
              <a:t> التصليح) فإن إتباع هذا الأسلوب من التوزيع يساعد في تحديد منافذ التوزيع التي تتعامل معها المؤسسة.</a:t>
            </a: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00042"/>
            <a:ext cx="8229600" cy="5715040"/>
          </a:xfrm>
        </p:spPr>
        <p:txBody>
          <a:bodyPr>
            <a:normAutofit/>
          </a:bodyPr>
          <a:lstStyle/>
          <a:p>
            <a:pPr algn="r" rtl="1"/>
            <a:r>
              <a:rPr lang="ar-DZ" sz="4400" u="sng" dirty="0" smtClean="0">
                <a:solidFill>
                  <a:srgbClr val="C00000"/>
                </a:solidFill>
                <a:latin typeface="Arabic Typesetting" pitchFamily="66" charset="-78"/>
                <a:cs typeface="Arabic Typesetting" pitchFamily="66" charset="-78"/>
              </a:rPr>
              <a:t>دينامكية نظام التوزيع: </a:t>
            </a:r>
            <a:r>
              <a:rPr lang="ar-DZ" sz="4400" dirty="0" smtClean="0">
                <a:solidFill>
                  <a:schemeClr val="bg1"/>
                </a:solidFill>
                <a:latin typeface="Arabic Typesetting" pitchFamily="66" charset="-78"/>
                <a:cs typeface="Arabic Typesetting" pitchFamily="66" charset="-78"/>
              </a:rPr>
              <a:t/>
            </a:r>
            <a:br>
              <a:rPr lang="ar-DZ" sz="4400" dirty="0" smtClean="0">
                <a:solidFill>
                  <a:schemeClr val="bg1"/>
                </a:solidFill>
                <a:latin typeface="Arabic Typesetting" pitchFamily="66" charset="-78"/>
                <a:cs typeface="Arabic Typesetting" pitchFamily="66" charset="-78"/>
              </a:rPr>
            </a:br>
            <a:r>
              <a:rPr lang="ar-SA" sz="4400" dirty="0" smtClean="0">
                <a:solidFill>
                  <a:schemeClr val="bg1"/>
                </a:solidFill>
                <a:latin typeface="Arabic Typesetting" pitchFamily="66" charset="-78"/>
                <a:cs typeface="Arabic Typesetting" pitchFamily="66" charset="-78"/>
              </a:rPr>
              <a:t>تعتمد ديناميكية وتطوير نظام التوزيع على محورين هما:</a:t>
            </a:r>
            <a:r>
              <a:rPr lang="ar-SA" sz="4800" dirty="0" smtClean="0"/>
              <a:t/>
            </a:r>
            <a:br>
              <a:rPr lang="ar-SA" sz="4800" dirty="0" smtClean="0"/>
            </a:br>
            <a:r>
              <a:rPr lang="ar-DZ" sz="4400" dirty="0" smtClean="0">
                <a:solidFill>
                  <a:schemeClr val="bg1"/>
                </a:solidFill>
                <a:latin typeface="Arabic Typesetting" pitchFamily="66" charset="-78"/>
                <a:cs typeface="Arabic Typesetting" pitchFamily="66" charset="-78"/>
              </a:rPr>
              <a:t>* </a:t>
            </a:r>
            <a:r>
              <a:rPr lang="ar-SA" sz="4400" dirty="0" smtClean="0">
                <a:solidFill>
                  <a:schemeClr val="bg1"/>
                </a:solidFill>
                <a:latin typeface="Arabic Typesetting" pitchFamily="66" charset="-78"/>
                <a:cs typeface="Arabic Typesetting" pitchFamily="66" charset="-78"/>
              </a:rPr>
              <a:t>إجراء تطوير في درجة كثافة التوزيع لنفس نظام التوزيع المتبع.</a:t>
            </a:r>
            <a:br>
              <a:rPr lang="ar-SA" sz="4400" dirty="0" smtClean="0">
                <a:solidFill>
                  <a:schemeClr val="bg1"/>
                </a:solidFill>
                <a:latin typeface="Arabic Typesetting" pitchFamily="66" charset="-78"/>
                <a:cs typeface="Arabic Typesetting" pitchFamily="66" charset="-78"/>
              </a:rPr>
            </a:br>
            <a:r>
              <a:rPr lang="ar-DZ" sz="4400" dirty="0" smtClean="0">
                <a:solidFill>
                  <a:schemeClr val="bg1"/>
                </a:solidFill>
                <a:latin typeface="Arabic Typesetting" pitchFamily="66" charset="-78"/>
                <a:cs typeface="Arabic Typesetting" pitchFamily="66" charset="-78"/>
              </a:rPr>
              <a:t>* </a:t>
            </a:r>
            <a:r>
              <a:rPr lang="ar-SA" sz="4400" dirty="0" smtClean="0">
                <a:solidFill>
                  <a:schemeClr val="bg1"/>
                </a:solidFill>
                <a:latin typeface="Arabic Typesetting" pitchFamily="66" charset="-78"/>
                <a:cs typeface="Arabic Typesetting" pitchFamily="66" charset="-78"/>
              </a:rPr>
              <a:t>التطوير في نظم قنوات التوزيع المستخدمة.</a:t>
            </a:r>
            <a:br>
              <a:rPr lang="ar-SA" sz="4400" dirty="0" smtClean="0">
                <a:solidFill>
                  <a:schemeClr val="bg1"/>
                </a:solidFill>
                <a:latin typeface="Arabic Typesetting" pitchFamily="66" charset="-78"/>
                <a:cs typeface="Arabic Typesetting" pitchFamily="66" charset="-78"/>
              </a:rPr>
            </a:br>
            <a:r>
              <a:rPr lang="ar-SA" sz="4400" dirty="0" smtClean="0">
                <a:solidFill>
                  <a:schemeClr val="bg1"/>
                </a:solidFill>
                <a:latin typeface="Arabic Typesetting" pitchFamily="66" charset="-78"/>
                <a:cs typeface="Arabic Typesetting" pitchFamily="66" charset="-78"/>
              </a:rPr>
              <a:t>وفي كلا الحالتين يمكن </a:t>
            </a:r>
            <a:r>
              <a:rPr lang="ar-SA" sz="4400" dirty="0" err="1" smtClean="0">
                <a:solidFill>
                  <a:schemeClr val="bg1"/>
                </a:solidFill>
                <a:latin typeface="Arabic Typesetting" pitchFamily="66" charset="-78"/>
                <a:cs typeface="Arabic Typesetting" pitchFamily="66" charset="-78"/>
              </a:rPr>
              <a:t>اتباع</a:t>
            </a:r>
            <a:r>
              <a:rPr lang="ar-SA" sz="4400" dirty="0" smtClean="0">
                <a:solidFill>
                  <a:schemeClr val="bg1"/>
                </a:solidFill>
                <a:latin typeface="Arabic Typesetting" pitchFamily="66" charset="-78"/>
                <a:cs typeface="Arabic Typesetting" pitchFamily="66" charset="-78"/>
              </a:rPr>
              <a:t> إحدى الاستراتيجيات التالية:</a:t>
            </a:r>
            <a:br>
              <a:rPr lang="ar-SA" sz="4400" dirty="0" smtClean="0">
                <a:solidFill>
                  <a:schemeClr val="bg1"/>
                </a:solidFill>
                <a:latin typeface="Arabic Typesetting" pitchFamily="66" charset="-78"/>
                <a:cs typeface="Arabic Typesetting" pitchFamily="66" charset="-78"/>
              </a:rPr>
            </a:br>
            <a:endParaRPr lang="fr-FR" sz="4400" dirty="0" smtClean="0">
              <a:solidFill>
                <a:schemeClr val="bg1"/>
              </a:solidFill>
              <a:latin typeface="Arabic Typesetting" pitchFamily="66" charset="-78"/>
              <a:cs typeface="Arabic Typesetting" pitchFamily="66" charset="-7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011882"/>
          </a:xfrm>
        </p:spPr>
        <p:txBody>
          <a:bodyPr>
            <a:normAutofit fontScale="90000"/>
          </a:bodyPr>
          <a:lstStyle/>
          <a:p>
            <a:pPr algn="r" rtl="1"/>
            <a:r>
              <a:rPr lang="ar-DZ" sz="4400" dirty="0" smtClean="0">
                <a:solidFill>
                  <a:schemeClr val="bg1"/>
                </a:solidFill>
                <a:latin typeface="Arabic Typesetting" pitchFamily="66" charset="-78"/>
                <a:cs typeface="Arabic Typesetting" pitchFamily="66" charset="-78"/>
              </a:rPr>
              <a:t>1- </a:t>
            </a:r>
            <a:r>
              <a:rPr lang="ar-SA" sz="4400" dirty="0" err="1" smtClean="0">
                <a:solidFill>
                  <a:schemeClr val="bg1"/>
                </a:solidFill>
                <a:latin typeface="Arabic Typesetting" pitchFamily="66" charset="-78"/>
                <a:cs typeface="Arabic Typesetting" pitchFamily="66" charset="-78"/>
              </a:rPr>
              <a:t>استراتيجية</a:t>
            </a:r>
            <a:r>
              <a:rPr lang="ar-SA" sz="4400" dirty="0" smtClean="0">
                <a:solidFill>
                  <a:schemeClr val="bg1"/>
                </a:solidFill>
                <a:latin typeface="Arabic Typesetting" pitchFamily="66" charset="-78"/>
                <a:cs typeface="Arabic Typesetting" pitchFamily="66" charset="-78"/>
              </a:rPr>
              <a:t> التخفيض: تخفيض عدد الموزعين مع الحفاظ على نظام التوزيع</a:t>
            </a:r>
            <a:br>
              <a:rPr lang="ar-SA" sz="4400" dirty="0" smtClean="0">
                <a:solidFill>
                  <a:schemeClr val="bg1"/>
                </a:solidFill>
                <a:latin typeface="Arabic Typesetting" pitchFamily="66" charset="-78"/>
                <a:cs typeface="Arabic Typesetting" pitchFamily="66" charset="-78"/>
              </a:rPr>
            </a:br>
            <a:r>
              <a:rPr lang="ar-DZ" sz="4400" dirty="0" smtClean="0">
                <a:solidFill>
                  <a:schemeClr val="bg1"/>
                </a:solidFill>
                <a:latin typeface="Arabic Typesetting" pitchFamily="66" charset="-78"/>
                <a:cs typeface="Arabic Typesetting" pitchFamily="66" charset="-78"/>
              </a:rPr>
              <a:t>2- </a:t>
            </a:r>
            <a:r>
              <a:rPr lang="ar-SA" sz="4000" dirty="0" err="1" smtClean="0">
                <a:solidFill>
                  <a:schemeClr val="bg1"/>
                </a:solidFill>
                <a:latin typeface="Arabic Typesetting" pitchFamily="66" charset="-78"/>
                <a:cs typeface="Arabic Typesetting" pitchFamily="66" charset="-78"/>
              </a:rPr>
              <a:t>استراتيجية</a:t>
            </a:r>
            <a:r>
              <a:rPr lang="ar-SA" sz="4000" dirty="0" smtClean="0">
                <a:solidFill>
                  <a:schemeClr val="bg1"/>
                </a:solidFill>
                <a:latin typeface="Arabic Typesetting" pitchFamily="66" charset="-78"/>
                <a:cs typeface="Arabic Typesetting" pitchFamily="66" charset="-78"/>
              </a:rPr>
              <a:t> المحافظة (الدمج): دمج بعض القنوات لتطوير مستوى الانجاز. </a:t>
            </a:r>
            <a:r>
              <a:rPr lang="ar-SA" sz="4400" dirty="0" smtClean="0">
                <a:solidFill>
                  <a:schemeClr val="bg1"/>
                </a:solidFill>
                <a:latin typeface="Arabic Typesetting" pitchFamily="66" charset="-78"/>
                <a:cs typeface="Arabic Typesetting" pitchFamily="66" charset="-78"/>
              </a:rPr>
              <a:t/>
            </a:r>
            <a:br>
              <a:rPr lang="ar-SA" sz="4400" dirty="0" smtClean="0">
                <a:solidFill>
                  <a:schemeClr val="bg1"/>
                </a:solidFill>
                <a:latin typeface="Arabic Typesetting" pitchFamily="66" charset="-78"/>
                <a:cs typeface="Arabic Typesetting" pitchFamily="66" charset="-78"/>
              </a:rPr>
            </a:br>
            <a:r>
              <a:rPr lang="ar-DZ" sz="4400" dirty="0" smtClean="0">
                <a:solidFill>
                  <a:schemeClr val="bg1"/>
                </a:solidFill>
                <a:latin typeface="Arabic Typesetting" pitchFamily="66" charset="-78"/>
                <a:cs typeface="Arabic Typesetting" pitchFamily="66" charset="-78"/>
              </a:rPr>
              <a:t>3- </a:t>
            </a:r>
            <a:r>
              <a:rPr lang="ar-SA" sz="4400" dirty="0" err="1" smtClean="0">
                <a:solidFill>
                  <a:schemeClr val="bg1"/>
                </a:solidFill>
                <a:latin typeface="Arabic Typesetting" pitchFamily="66" charset="-78"/>
                <a:cs typeface="Arabic Typesetting" pitchFamily="66" charset="-78"/>
              </a:rPr>
              <a:t>استراتيجية</a:t>
            </a:r>
            <a:r>
              <a:rPr lang="ar-SA" sz="4400" dirty="0" smtClean="0">
                <a:solidFill>
                  <a:schemeClr val="bg1"/>
                </a:solidFill>
                <a:latin typeface="Arabic Typesetting" pitchFamily="66" charset="-78"/>
                <a:cs typeface="Arabic Typesetting" pitchFamily="66" charset="-78"/>
              </a:rPr>
              <a:t> التكثيف: زيادة عدد الوسطاء.</a:t>
            </a:r>
            <a:br>
              <a:rPr lang="ar-SA" sz="4400" dirty="0" smtClean="0">
                <a:solidFill>
                  <a:schemeClr val="bg1"/>
                </a:solidFill>
                <a:latin typeface="Arabic Typesetting" pitchFamily="66" charset="-78"/>
                <a:cs typeface="Arabic Typesetting" pitchFamily="66" charset="-78"/>
              </a:rPr>
            </a:br>
            <a:r>
              <a:rPr lang="ar-SA" sz="4400" dirty="0" smtClean="0">
                <a:solidFill>
                  <a:schemeClr val="bg1"/>
                </a:solidFill>
                <a:latin typeface="Arabic Typesetting" pitchFamily="66" charset="-78"/>
                <a:cs typeface="Arabic Typesetting" pitchFamily="66" charset="-78"/>
              </a:rPr>
              <a:t> </a:t>
            </a:r>
            <a:r>
              <a:rPr lang="ar-DZ" sz="4400" dirty="0" smtClean="0">
                <a:solidFill>
                  <a:schemeClr val="bg1"/>
                </a:solidFill>
                <a:latin typeface="Arabic Typesetting" pitchFamily="66" charset="-78"/>
                <a:cs typeface="Arabic Typesetting" pitchFamily="66" charset="-78"/>
              </a:rPr>
              <a:t>4- </a:t>
            </a:r>
            <a:r>
              <a:rPr lang="ar-SA" sz="4400" dirty="0" err="1" smtClean="0">
                <a:solidFill>
                  <a:schemeClr val="bg1"/>
                </a:solidFill>
                <a:latin typeface="Arabic Typesetting" pitchFamily="66" charset="-78"/>
                <a:cs typeface="Arabic Typesetting" pitchFamily="66" charset="-78"/>
              </a:rPr>
              <a:t>استراتيجية</a:t>
            </a:r>
            <a:r>
              <a:rPr lang="ar-SA" sz="4400" dirty="0" smtClean="0">
                <a:solidFill>
                  <a:schemeClr val="bg1"/>
                </a:solidFill>
                <a:latin typeface="Arabic Typesetting" pitchFamily="66" charset="-78"/>
                <a:cs typeface="Arabic Typesetting" pitchFamily="66" charset="-78"/>
              </a:rPr>
              <a:t> الاستبدال: استبدال قناة أو أكثر, استبدال الجملة بالتجزئة.</a:t>
            </a:r>
            <a:br>
              <a:rPr lang="ar-SA" sz="4400" dirty="0" smtClean="0">
                <a:solidFill>
                  <a:schemeClr val="bg1"/>
                </a:solidFill>
                <a:latin typeface="Arabic Typesetting" pitchFamily="66" charset="-78"/>
                <a:cs typeface="Arabic Typesetting" pitchFamily="66" charset="-78"/>
              </a:rPr>
            </a:br>
            <a:r>
              <a:rPr lang="ar-DZ" sz="4400" dirty="0" smtClean="0">
                <a:solidFill>
                  <a:schemeClr val="bg1"/>
                </a:solidFill>
                <a:latin typeface="Arabic Typesetting" pitchFamily="66" charset="-78"/>
                <a:cs typeface="Arabic Typesetting" pitchFamily="66" charset="-78"/>
              </a:rPr>
              <a:t>5- </a:t>
            </a:r>
            <a:r>
              <a:rPr lang="ar-SA" sz="4400" dirty="0" smtClean="0">
                <a:solidFill>
                  <a:schemeClr val="bg1"/>
                </a:solidFill>
                <a:latin typeface="Arabic Typesetting" pitchFamily="66" charset="-78"/>
                <a:cs typeface="Arabic Typesetting" pitchFamily="66" charset="-78"/>
              </a:rPr>
              <a:t> </a:t>
            </a:r>
            <a:r>
              <a:rPr lang="ar-SA" sz="4000" dirty="0" err="1" smtClean="0">
                <a:solidFill>
                  <a:schemeClr val="bg1"/>
                </a:solidFill>
                <a:latin typeface="Arabic Typesetting" pitchFamily="66" charset="-78"/>
                <a:cs typeface="Arabic Typesetting" pitchFamily="66" charset="-78"/>
              </a:rPr>
              <a:t>استراتيجية</a:t>
            </a:r>
            <a:r>
              <a:rPr lang="ar-SA" sz="4000" dirty="0" smtClean="0">
                <a:solidFill>
                  <a:schemeClr val="bg1"/>
                </a:solidFill>
                <a:latin typeface="Arabic Typesetting" pitchFamily="66" charset="-78"/>
                <a:cs typeface="Arabic Typesetting" pitchFamily="66" charset="-78"/>
              </a:rPr>
              <a:t> التنقيح: تعديل في القنوات التي تستخدمها (قوية بدل ضعيفة).</a:t>
            </a:r>
            <a:r>
              <a:rPr lang="ar-SA" sz="4400" dirty="0" smtClean="0">
                <a:solidFill>
                  <a:schemeClr val="bg1"/>
                </a:solidFill>
                <a:latin typeface="Arabic Typesetting" pitchFamily="66" charset="-78"/>
                <a:cs typeface="Arabic Typesetting" pitchFamily="66" charset="-78"/>
              </a:rPr>
              <a:t/>
            </a:r>
            <a:br>
              <a:rPr lang="ar-SA" sz="4400" dirty="0" smtClean="0">
                <a:solidFill>
                  <a:schemeClr val="bg1"/>
                </a:solidFill>
                <a:latin typeface="Arabic Typesetting" pitchFamily="66" charset="-78"/>
                <a:cs typeface="Arabic Typesetting" pitchFamily="66" charset="-78"/>
              </a:rPr>
            </a:br>
            <a:r>
              <a:rPr lang="ar-DZ" sz="4400" dirty="0" smtClean="0">
                <a:solidFill>
                  <a:schemeClr val="bg1"/>
                </a:solidFill>
                <a:latin typeface="Arabic Typesetting" pitchFamily="66" charset="-78"/>
                <a:cs typeface="Arabic Typesetting" pitchFamily="66" charset="-78"/>
              </a:rPr>
              <a:t>6- </a:t>
            </a:r>
            <a:r>
              <a:rPr lang="ar-SA" sz="4400" dirty="0" smtClean="0">
                <a:solidFill>
                  <a:schemeClr val="bg1"/>
                </a:solidFill>
                <a:latin typeface="Arabic Typesetting" pitchFamily="66" charset="-78"/>
                <a:cs typeface="Arabic Typesetting" pitchFamily="66" charset="-78"/>
              </a:rPr>
              <a:t> </a:t>
            </a:r>
            <a:r>
              <a:rPr lang="ar-SA" sz="4400" dirty="0" err="1" smtClean="0">
                <a:solidFill>
                  <a:schemeClr val="bg1"/>
                </a:solidFill>
                <a:latin typeface="Arabic Typesetting" pitchFamily="66" charset="-78"/>
                <a:cs typeface="Arabic Typesetting" pitchFamily="66" charset="-78"/>
              </a:rPr>
              <a:t>استراتيجية</a:t>
            </a:r>
            <a:r>
              <a:rPr lang="ar-SA" sz="4400" dirty="0" smtClean="0">
                <a:solidFill>
                  <a:schemeClr val="bg1"/>
                </a:solidFill>
                <a:latin typeface="Arabic Typesetting" pitchFamily="66" charset="-78"/>
                <a:cs typeface="Arabic Typesetting" pitchFamily="66" charset="-78"/>
              </a:rPr>
              <a:t> الاكتساب (الإنشاء): اكتساب وسطاء جدد في نفس القناة أو إنشاء قنوات توزيع جديدة</a:t>
            </a: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011882"/>
          </a:xfrm>
        </p:spPr>
        <p:txBody>
          <a:bodyPr/>
          <a:lstStyle/>
          <a:p>
            <a:pPr algn="r">
              <a:defRPr/>
            </a:pPr>
            <a:r>
              <a:rPr lang="ar-DZ" sz="6000" u="sng" dirty="0" smtClean="0">
                <a:solidFill>
                  <a:srgbClr val="C00000"/>
                </a:solidFill>
                <a:latin typeface="Arabic Typesetting" pitchFamily="66" charset="-78"/>
                <a:cs typeface="Arabic Typesetting" pitchFamily="66" charset="-78"/>
              </a:rPr>
              <a:t>صياغة إستراتيجية التوزيع التنافسية:</a:t>
            </a:r>
            <a:r>
              <a:rPr lang="ar-DZ" sz="6000" dirty="0" smtClean="0">
                <a:solidFill>
                  <a:schemeClr val="bg1"/>
                </a:solidFill>
                <a:latin typeface="Arabic Typesetting" pitchFamily="66" charset="-78"/>
                <a:cs typeface="Arabic Typesetting" pitchFamily="66" charset="-78"/>
              </a:rPr>
              <a:t> </a:t>
            </a:r>
            <a:r>
              <a:rPr lang="ar-DZ" sz="4000" dirty="0" smtClean="0">
                <a:solidFill>
                  <a:schemeClr val="bg1"/>
                </a:solidFill>
                <a:latin typeface="Arabic Typesetting" pitchFamily="66" charset="-78"/>
                <a:cs typeface="Arabic Typesetting" pitchFamily="66" charset="-78"/>
              </a:rPr>
              <a:t/>
            </a:r>
            <a:br>
              <a:rPr lang="ar-DZ" sz="4000" dirty="0" smtClean="0">
                <a:solidFill>
                  <a:schemeClr val="bg1"/>
                </a:solidFill>
                <a:latin typeface="Arabic Typesetting" pitchFamily="66" charset="-78"/>
                <a:cs typeface="Arabic Typesetting" pitchFamily="66" charset="-78"/>
              </a:rPr>
            </a:br>
            <a:r>
              <a:rPr lang="ar-SA" sz="4000" dirty="0" smtClean="0">
                <a:solidFill>
                  <a:schemeClr val="bg1"/>
                </a:solidFill>
                <a:latin typeface="Arabic Typesetting" pitchFamily="66" charset="-78"/>
                <a:cs typeface="Arabic Typesetting" pitchFamily="66" charset="-78"/>
              </a:rPr>
              <a:t>هناك نوعان من الاستراتيجيات هما:</a:t>
            </a:r>
            <a:br>
              <a:rPr lang="ar-SA" sz="4000" dirty="0" smtClean="0">
                <a:solidFill>
                  <a:schemeClr val="bg1"/>
                </a:solidFill>
                <a:latin typeface="Arabic Typesetting" pitchFamily="66" charset="-78"/>
                <a:cs typeface="Arabic Typesetting" pitchFamily="66" charset="-78"/>
              </a:rPr>
            </a:br>
            <a:r>
              <a:rPr lang="en-US" sz="4000" dirty="0" smtClean="0">
                <a:solidFill>
                  <a:schemeClr val="bg1"/>
                </a:solidFill>
                <a:latin typeface="Arabic Typesetting" pitchFamily="66" charset="-78"/>
                <a:cs typeface="Arabic Typesetting" pitchFamily="66" charset="-78"/>
              </a:rPr>
              <a:t> Push </a:t>
            </a:r>
            <a:r>
              <a:rPr lang="ar-SA" sz="4000" dirty="0" err="1" smtClean="0">
                <a:solidFill>
                  <a:schemeClr val="bg1"/>
                </a:solidFill>
                <a:latin typeface="Arabic Typesetting" pitchFamily="66" charset="-78"/>
                <a:cs typeface="Arabic Typesetting" pitchFamily="66" charset="-78"/>
              </a:rPr>
              <a:t>استراتيجية</a:t>
            </a:r>
            <a:r>
              <a:rPr lang="ar-SA" sz="4000" dirty="0" smtClean="0">
                <a:solidFill>
                  <a:schemeClr val="bg1"/>
                </a:solidFill>
                <a:latin typeface="Arabic Typesetting" pitchFamily="66" charset="-78"/>
                <a:cs typeface="Arabic Typesetting" pitchFamily="66" charset="-78"/>
              </a:rPr>
              <a:t> الدفع. </a:t>
            </a:r>
            <a:br>
              <a:rPr lang="ar-SA" sz="4000" dirty="0" smtClean="0">
                <a:solidFill>
                  <a:schemeClr val="bg1"/>
                </a:solidFill>
                <a:latin typeface="Arabic Typesetting" pitchFamily="66" charset="-78"/>
                <a:cs typeface="Arabic Typesetting" pitchFamily="66" charset="-78"/>
              </a:rPr>
            </a:br>
            <a:r>
              <a:rPr lang="en-US" sz="4000" dirty="0" smtClean="0">
                <a:solidFill>
                  <a:schemeClr val="bg1"/>
                </a:solidFill>
                <a:latin typeface="Arabic Typesetting" pitchFamily="66" charset="-78"/>
                <a:cs typeface="Arabic Typesetting" pitchFamily="66" charset="-78"/>
              </a:rPr>
              <a:t> Pull </a:t>
            </a:r>
            <a:r>
              <a:rPr lang="ar-SA" sz="4000" dirty="0" err="1" smtClean="0">
                <a:solidFill>
                  <a:schemeClr val="bg1"/>
                </a:solidFill>
                <a:latin typeface="Arabic Typesetting" pitchFamily="66" charset="-78"/>
                <a:cs typeface="Arabic Typesetting" pitchFamily="66" charset="-78"/>
              </a:rPr>
              <a:t>استراتيجية</a:t>
            </a:r>
            <a:r>
              <a:rPr lang="ar-SA" sz="4000" dirty="0" smtClean="0">
                <a:solidFill>
                  <a:schemeClr val="bg1"/>
                </a:solidFill>
                <a:latin typeface="Arabic Typesetting" pitchFamily="66" charset="-78"/>
                <a:cs typeface="Arabic Typesetting" pitchFamily="66" charset="-78"/>
              </a:rPr>
              <a:t> السحب </a:t>
            </a:r>
            <a:r>
              <a:rPr lang="ar-SA" sz="4000" dirty="0" smtClean="0"/>
              <a:t/>
            </a:r>
            <a:br>
              <a:rPr lang="ar-SA" sz="4000" dirty="0" smtClean="0"/>
            </a:br>
            <a:r>
              <a:rPr lang="ar-DZ" sz="4000" dirty="0" smtClean="0">
                <a:solidFill>
                  <a:schemeClr val="bg1"/>
                </a:solidFill>
                <a:latin typeface="Arabic Typesetting" pitchFamily="66" charset="-78"/>
                <a:cs typeface="Arabic Typesetting" pitchFamily="66" charset="-78"/>
              </a:rPr>
              <a:t/>
            </a:r>
            <a:br>
              <a:rPr lang="ar-DZ" sz="4000" dirty="0" smtClean="0">
                <a:solidFill>
                  <a:schemeClr val="bg1"/>
                </a:solidFill>
                <a:latin typeface="Arabic Typesetting" pitchFamily="66" charset="-78"/>
                <a:cs typeface="Arabic Typesetting" pitchFamily="66" charset="-78"/>
              </a:rPr>
            </a:br>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083320"/>
          </a:xfrm>
        </p:spPr>
        <p:txBody>
          <a:bodyPr>
            <a:normAutofit fontScale="90000"/>
          </a:bodyPr>
          <a:lstStyle/>
          <a:p>
            <a:pPr algn="r" rtl="1">
              <a:defRPr/>
            </a:pPr>
            <a:r>
              <a:rPr lang="ar-DZ" sz="4000" u="sng" dirty="0" smtClean="0">
                <a:solidFill>
                  <a:srgbClr val="C00000"/>
                </a:solidFill>
                <a:latin typeface="Arabic Typesetting" pitchFamily="66" charset="-78"/>
                <a:cs typeface="Arabic Typesetting" pitchFamily="66" charset="-78"/>
              </a:rPr>
              <a:t>إستراتيجية الدفـــــع:</a:t>
            </a:r>
            <a:r>
              <a:rPr lang="ar-DZ" sz="4000" dirty="0" smtClean="0">
                <a:solidFill>
                  <a:schemeClr val="bg1"/>
                </a:solidFill>
                <a:latin typeface="Arabic Typesetting" pitchFamily="66" charset="-78"/>
                <a:cs typeface="Arabic Typesetting" pitchFamily="66" charset="-78"/>
              </a:rPr>
              <a:t> </a:t>
            </a:r>
            <a:br>
              <a:rPr lang="ar-DZ" sz="4000" dirty="0" smtClean="0">
                <a:solidFill>
                  <a:schemeClr val="bg1"/>
                </a:solidFill>
                <a:latin typeface="Arabic Typesetting" pitchFamily="66" charset="-78"/>
                <a:cs typeface="Arabic Typesetting" pitchFamily="66" charset="-78"/>
              </a:rPr>
            </a:br>
            <a:r>
              <a:rPr lang="ar-SA" sz="4000" dirty="0" smtClean="0">
                <a:solidFill>
                  <a:schemeClr val="bg1"/>
                </a:solidFill>
                <a:latin typeface="Arabic Typesetting" pitchFamily="66" charset="-78"/>
                <a:cs typeface="Arabic Typesetting" pitchFamily="66" charset="-78"/>
              </a:rPr>
              <a:t>تتعلق بمدى رغبة المنتج في التأثير على المستهلكين المحتملين من خلال نظام التوزيع كوسيلة ترويجية.</a:t>
            </a:r>
            <a:br>
              <a:rPr lang="ar-SA" sz="4000" dirty="0" smtClean="0">
                <a:solidFill>
                  <a:schemeClr val="bg1"/>
                </a:solidFill>
                <a:latin typeface="Arabic Typesetting" pitchFamily="66" charset="-78"/>
                <a:cs typeface="Arabic Typesetting" pitchFamily="66" charset="-78"/>
              </a:rPr>
            </a:br>
            <a:r>
              <a:rPr lang="ar-SA" sz="4000" dirty="0" smtClean="0">
                <a:solidFill>
                  <a:schemeClr val="bg1"/>
                </a:solidFill>
                <a:latin typeface="Arabic Typesetting" pitchFamily="66" charset="-78"/>
                <a:cs typeface="Arabic Typesetting" pitchFamily="66" charset="-78"/>
              </a:rPr>
              <a:t>بمعنى الترويج للسلعة من المنتج إلى الوسيط ثم إلى المستهلك النهائي.</a:t>
            </a:r>
            <a:br>
              <a:rPr lang="ar-SA" sz="4000" dirty="0" smtClean="0">
                <a:solidFill>
                  <a:schemeClr val="bg1"/>
                </a:solidFill>
                <a:latin typeface="Arabic Typesetting" pitchFamily="66" charset="-78"/>
                <a:cs typeface="Arabic Typesetting" pitchFamily="66" charset="-78"/>
              </a:rPr>
            </a:br>
            <a:r>
              <a:rPr lang="ar-SA" sz="4000" dirty="0" smtClean="0">
                <a:solidFill>
                  <a:schemeClr val="bg1"/>
                </a:solidFill>
                <a:latin typeface="Arabic Typesetting" pitchFamily="66" charset="-78"/>
                <a:cs typeface="Arabic Typesetting" pitchFamily="66" charset="-78"/>
              </a:rPr>
              <a:t>ومن طرق تحقيق هذه </a:t>
            </a:r>
            <a:r>
              <a:rPr lang="ar-SA" sz="4000" dirty="0" err="1" smtClean="0">
                <a:solidFill>
                  <a:schemeClr val="bg1"/>
                </a:solidFill>
                <a:latin typeface="Arabic Typesetting" pitchFamily="66" charset="-78"/>
                <a:cs typeface="Arabic Typesetting" pitchFamily="66" charset="-78"/>
              </a:rPr>
              <a:t>الاستراتيجية</a:t>
            </a:r>
            <a:r>
              <a:rPr lang="ar-SA" sz="4000" dirty="0" smtClean="0">
                <a:solidFill>
                  <a:schemeClr val="bg1"/>
                </a:solidFill>
                <a:latin typeface="Arabic Typesetting" pitchFamily="66" charset="-78"/>
                <a:cs typeface="Arabic Typesetting" pitchFamily="66" charset="-78"/>
              </a:rPr>
              <a:t>:</a:t>
            </a:r>
            <a:br>
              <a:rPr lang="ar-SA" sz="4000" dirty="0" smtClean="0">
                <a:solidFill>
                  <a:schemeClr val="bg1"/>
                </a:solidFill>
                <a:latin typeface="Arabic Typesetting" pitchFamily="66" charset="-78"/>
                <a:cs typeface="Arabic Typesetting" pitchFamily="66" charset="-78"/>
              </a:rPr>
            </a:br>
            <a:r>
              <a:rPr lang="ar-SA" sz="4000" dirty="0" smtClean="0">
                <a:solidFill>
                  <a:schemeClr val="bg1"/>
                </a:solidFill>
                <a:latin typeface="Arabic Typesetting" pitchFamily="66" charset="-78"/>
                <a:cs typeface="Arabic Typesetting" pitchFamily="66" charset="-78"/>
              </a:rPr>
              <a:t>عرض هامش ربح عالي كحافز لبيع السلعة.</a:t>
            </a:r>
            <a:br>
              <a:rPr lang="ar-SA" sz="4000" dirty="0" smtClean="0">
                <a:solidFill>
                  <a:schemeClr val="bg1"/>
                </a:solidFill>
                <a:latin typeface="Arabic Typesetting" pitchFamily="66" charset="-78"/>
                <a:cs typeface="Arabic Typesetting" pitchFamily="66" charset="-78"/>
              </a:rPr>
            </a:br>
            <a:r>
              <a:rPr lang="ar-SA" sz="4000" dirty="0" smtClean="0">
                <a:solidFill>
                  <a:schemeClr val="bg1"/>
                </a:solidFill>
                <a:latin typeface="Arabic Typesetting" pitchFamily="66" charset="-78"/>
                <a:cs typeface="Arabic Typesetting" pitchFamily="66" charset="-78"/>
              </a:rPr>
              <a:t>عرض تقديم إعلان تعاوني مع الوسيط.</a:t>
            </a:r>
            <a:br>
              <a:rPr lang="ar-SA" sz="4000" dirty="0" smtClean="0">
                <a:solidFill>
                  <a:schemeClr val="bg1"/>
                </a:solidFill>
                <a:latin typeface="Arabic Typesetting" pitchFamily="66" charset="-78"/>
                <a:cs typeface="Arabic Typesetting" pitchFamily="66" charset="-78"/>
              </a:rPr>
            </a:br>
            <a:r>
              <a:rPr lang="ar-SA" sz="4000" dirty="0" smtClean="0">
                <a:solidFill>
                  <a:schemeClr val="bg1"/>
                </a:solidFill>
                <a:latin typeface="Arabic Typesetting" pitchFamily="66" charset="-78"/>
                <a:cs typeface="Arabic Typesetting" pitchFamily="66" charset="-78"/>
              </a:rPr>
              <a:t>ضمان جودة أعلى وخصومات في السعر أكثر من المنافسين.</a:t>
            </a:r>
            <a:br>
              <a:rPr lang="ar-SA" sz="4000" dirty="0" smtClean="0">
                <a:solidFill>
                  <a:schemeClr val="bg1"/>
                </a:solidFill>
                <a:latin typeface="Arabic Typesetting" pitchFamily="66" charset="-78"/>
                <a:cs typeface="Arabic Typesetting" pitchFamily="66" charset="-78"/>
              </a:rPr>
            </a:br>
            <a:r>
              <a:rPr lang="ar-SA" sz="4000" dirty="0" smtClean="0">
                <a:solidFill>
                  <a:schemeClr val="bg1"/>
                </a:solidFill>
                <a:latin typeface="Arabic Typesetting" pitchFamily="66" charset="-78"/>
                <a:cs typeface="Arabic Typesetting" pitchFamily="66" charset="-78"/>
              </a:rPr>
              <a:t>توفير المسابقات والكوبونات لإثارة طلب المستهلك وزيادة المبيعات.</a:t>
            </a:r>
            <a:br>
              <a:rPr lang="ar-SA" sz="4000" dirty="0" smtClean="0">
                <a:solidFill>
                  <a:schemeClr val="bg1"/>
                </a:solidFill>
                <a:latin typeface="Arabic Typesetting" pitchFamily="66" charset="-78"/>
                <a:cs typeface="Arabic Typesetting" pitchFamily="66" charset="-78"/>
              </a:rPr>
            </a:br>
            <a:endParaRPr lang="fr-FR" sz="4000" u="sng" dirty="0" smtClean="0">
              <a:solidFill>
                <a:srgbClr val="C00000"/>
              </a:solidFill>
              <a:latin typeface="Arabic Typesetting" pitchFamily="66" charset="-78"/>
              <a:cs typeface="Arabic Typesetting" pitchFamily="66" charset="-7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500042"/>
            <a:ext cx="8401080" cy="5929354"/>
          </a:xfrm>
        </p:spPr>
        <p:txBody>
          <a:bodyPr>
            <a:normAutofit fontScale="90000"/>
          </a:bodyPr>
          <a:lstStyle/>
          <a:p>
            <a:pPr algn="r" rtl="1">
              <a:defRPr/>
            </a:pPr>
            <a:r>
              <a:rPr lang="ar-DZ" sz="4400" u="sng" dirty="0" smtClean="0">
                <a:solidFill>
                  <a:srgbClr val="C00000"/>
                </a:solidFill>
                <a:latin typeface="Arabic Typesetting" pitchFamily="66" charset="-78"/>
                <a:cs typeface="Arabic Typesetting" pitchFamily="66" charset="-78"/>
              </a:rPr>
              <a:t/>
            </a:r>
            <a:br>
              <a:rPr lang="ar-DZ" sz="4400" u="sng" dirty="0" smtClean="0">
                <a:solidFill>
                  <a:srgbClr val="C00000"/>
                </a:solidFill>
                <a:latin typeface="Arabic Typesetting" pitchFamily="66" charset="-78"/>
                <a:cs typeface="Arabic Typesetting" pitchFamily="66" charset="-78"/>
              </a:rPr>
            </a:br>
            <a:r>
              <a:rPr lang="ar-DZ" sz="4400" u="sng" dirty="0" smtClean="0">
                <a:solidFill>
                  <a:srgbClr val="C00000"/>
                </a:solidFill>
                <a:latin typeface="Arabic Typesetting" pitchFamily="66" charset="-78"/>
                <a:cs typeface="Arabic Typesetting" pitchFamily="66" charset="-78"/>
              </a:rPr>
              <a:t>إستراتيجية </a:t>
            </a:r>
            <a:r>
              <a:rPr lang="ar-DZ" sz="4400" u="sng" dirty="0" smtClean="0">
                <a:solidFill>
                  <a:srgbClr val="C00000"/>
                </a:solidFill>
                <a:latin typeface="Arabic Typesetting" pitchFamily="66" charset="-78"/>
                <a:cs typeface="Arabic Typesetting" pitchFamily="66" charset="-78"/>
              </a:rPr>
              <a:t>السحب:</a:t>
            </a:r>
            <a:r>
              <a:rPr lang="ar-DZ" sz="4400" dirty="0" smtClean="0">
                <a:solidFill>
                  <a:schemeClr val="bg1"/>
                </a:solidFill>
                <a:latin typeface="Arabic Typesetting" pitchFamily="66" charset="-78"/>
                <a:cs typeface="Arabic Typesetting" pitchFamily="66" charset="-78"/>
              </a:rPr>
              <a:t> </a:t>
            </a:r>
            <a:br>
              <a:rPr lang="ar-DZ" sz="4400" dirty="0" smtClean="0">
                <a:solidFill>
                  <a:schemeClr val="bg1"/>
                </a:solidFill>
                <a:latin typeface="Arabic Typesetting" pitchFamily="66" charset="-78"/>
                <a:cs typeface="Arabic Typesetting" pitchFamily="66" charset="-78"/>
              </a:rPr>
            </a:br>
            <a:r>
              <a:rPr lang="ar-DZ" sz="4400" dirty="0" err="1" smtClean="0">
                <a:solidFill>
                  <a:schemeClr val="bg1"/>
                </a:solidFill>
                <a:latin typeface="Arabic Typesetting" pitchFamily="66" charset="-78"/>
                <a:cs typeface="Arabic Typesetting" pitchFamily="66" charset="-78"/>
              </a:rPr>
              <a:t>تت</a:t>
            </a:r>
            <a:r>
              <a:rPr lang="ar-SA" sz="4400" dirty="0" smtClean="0">
                <a:solidFill>
                  <a:schemeClr val="bg1"/>
                </a:solidFill>
                <a:latin typeface="Arabic Typesetting" pitchFamily="66" charset="-78"/>
                <a:cs typeface="Arabic Typesetting" pitchFamily="66" charset="-78"/>
              </a:rPr>
              <a:t>علق بالتأثير على المستهلكين المحتملين من خارج القناة التوزيعية مثل الإعلان من المنتج مباشرة.</a:t>
            </a:r>
            <a:br>
              <a:rPr lang="ar-SA" sz="4400" dirty="0" smtClean="0">
                <a:solidFill>
                  <a:schemeClr val="bg1"/>
                </a:solidFill>
                <a:latin typeface="Arabic Typesetting" pitchFamily="66" charset="-78"/>
                <a:cs typeface="Arabic Typesetting" pitchFamily="66" charset="-78"/>
              </a:rPr>
            </a:br>
            <a:r>
              <a:rPr lang="ar-SA" sz="4400" dirty="0" smtClean="0">
                <a:solidFill>
                  <a:schemeClr val="bg1"/>
                </a:solidFill>
                <a:latin typeface="Arabic Typesetting" pitchFamily="66" charset="-78"/>
                <a:cs typeface="Arabic Typesetting" pitchFamily="66" charset="-78"/>
              </a:rPr>
              <a:t>هناك عدة طرق لتحقيق هذه </a:t>
            </a:r>
            <a:r>
              <a:rPr lang="ar-SA" sz="4400" dirty="0" err="1" smtClean="0">
                <a:solidFill>
                  <a:schemeClr val="bg1"/>
                </a:solidFill>
                <a:latin typeface="Arabic Typesetting" pitchFamily="66" charset="-78"/>
                <a:cs typeface="Arabic Typesetting" pitchFamily="66" charset="-78"/>
              </a:rPr>
              <a:t>الاستراتيجية</a:t>
            </a:r>
            <a:r>
              <a:rPr lang="ar-SA" sz="4400" dirty="0" smtClean="0">
                <a:solidFill>
                  <a:schemeClr val="bg1"/>
                </a:solidFill>
                <a:latin typeface="Arabic Typesetting" pitchFamily="66" charset="-78"/>
                <a:cs typeface="Arabic Typesetting" pitchFamily="66" charset="-78"/>
              </a:rPr>
              <a:t> منها:</a:t>
            </a:r>
            <a:br>
              <a:rPr lang="ar-SA" sz="4400" dirty="0" smtClean="0">
                <a:solidFill>
                  <a:schemeClr val="bg1"/>
                </a:solidFill>
                <a:latin typeface="Arabic Typesetting" pitchFamily="66" charset="-78"/>
                <a:cs typeface="Arabic Typesetting" pitchFamily="66" charset="-78"/>
              </a:rPr>
            </a:br>
            <a:r>
              <a:rPr lang="ar-DZ" sz="4400" dirty="0" smtClean="0">
                <a:solidFill>
                  <a:schemeClr val="bg1"/>
                </a:solidFill>
                <a:latin typeface="Arabic Typesetting" pitchFamily="66" charset="-78"/>
                <a:cs typeface="Arabic Typesetting" pitchFamily="66" charset="-78"/>
              </a:rPr>
              <a:t>- </a:t>
            </a:r>
            <a:r>
              <a:rPr lang="ar-SA" sz="4400" dirty="0" smtClean="0">
                <a:solidFill>
                  <a:schemeClr val="bg1"/>
                </a:solidFill>
                <a:latin typeface="Arabic Typesetting" pitchFamily="66" charset="-78"/>
                <a:cs typeface="Arabic Typesetting" pitchFamily="66" charset="-78"/>
              </a:rPr>
              <a:t>الإعلان القومي على مستوى الدولة.</a:t>
            </a:r>
            <a:br>
              <a:rPr lang="ar-SA" sz="4400" dirty="0" smtClean="0">
                <a:solidFill>
                  <a:schemeClr val="bg1"/>
                </a:solidFill>
                <a:latin typeface="Arabic Typesetting" pitchFamily="66" charset="-78"/>
                <a:cs typeface="Arabic Typesetting" pitchFamily="66" charset="-78"/>
              </a:rPr>
            </a:br>
            <a:r>
              <a:rPr lang="ar-DZ" sz="4400" dirty="0" smtClean="0">
                <a:solidFill>
                  <a:schemeClr val="bg1"/>
                </a:solidFill>
                <a:latin typeface="Arabic Typesetting" pitchFamily="66" charset="-78"/>
                <a:cs typeface="Arabic Typesetting" pitchFamily="66" charset="-78"/>
              </a:rPr>
              <a:t>- </a:t>
            </a:r>
            <a:r>
              <a:rPr lang="ar-SA" sz="4400" dirty="0" smtClean="0">
                <a:solidFill>
                  <a:schemeClr val="bg1"/>
                </a:solidFill>
                <a:latin typeface="Arabic Typesetting" pitchFamily="66" charset="-78"/>
                <a:cs typeface="Arabic Typesetting" pitchFamily="66" charset="-78"/>
              </a:rPr>
              <a:t>الكوبونات والتقسيط كأساليب لتنشيط المبيعات لسحب العميل لداخل المتجر.</a:t>
            </a:r>
            <a:br>
              <a:rPr lang="ar-SA" sz="4400" dirty="0" smtClean="0">
                <a:solidFill>
                  <a:schemeClr val="bg1"/>
                </a:solidFill>
                <a:latin typeface="Arabic Typesetting" pitchFamily="66" charset="-78"/>
                <a:cs typeface="Arabic Typesetting" pitchFamily="66" charset="-78"/>
              </a:rPr>
            </a:br>
            <a:r>
              <a:rPr lang="ar-DZ" sz="4400" dirty="0" smtClean="0">
                <a:solidFill>
                  <a:schemeClr val="bg1"/>
                </a:solidFill>
                <a:latin typeface="Arabic Typesetting" pitchFamily="66" charset="-78"/>
                <a:cs typeface="Arabic Typesetting" pitchFamily="66" charset="-78"/>
              </a:rPr>
              <a:t>- </a:t>
            </a:r>
            <a:r>
              <a:rPr lang="ar-SA" sz="4400" dirty="0" smtClean="0">
                <a:solidFill>
                  <a:schemeClr val="bg1"/>
                </a:solidFill>
                <a:latin typeface="Arabic Typesetting" pitchFamily="66" charset="-78"/>
                <a:cs typeface="Arabic Typesetting" pitchFamily="66" charset="-78"/>
              </a:rPr>
              <a:t>التركيز على جودة المنتج لخلق ولاء للعلامة التجارية.</a:t>
            </a:r>
            <a:br>
              <a:rPr lang="ar-SA" sz="4400" dirty="0" smtClean="0">
                <a:solidFill>
                  <a:schemeClr val="bg1"/>
                </a:solidFill>
                <a:latin typeface="Arabic Typesetting" pitchFamily="66" charset="-78"/>
                <a:cs typeface="Arabic Typesetting" pitchFamily="66" charset="-78"/>
              </a:rPr>
            </a:br>
            <a:r>
              <a:rPr lang="ar-DZ" sz="4400" dirty="0" smtClean="0">
                <a:solidFill>
                  <a:schemeClr val="bg1"/>
                </a:solidFill>
                <a:latin typeface="Arabic Typesetting" pitchFamily="66" charset="-78"/>
                <a:cs typeface="Arabic Typesetting" pitchFamily="66" charset="-78"/>
              </a:rPr>
              <a:t>- </a:t>
            </a:r>
            <a:r>
              <a:rPr lang="ar-SA" sz="4400" dirty="0" smtClean="0">
                <a:solidFill>
                  <a:schemeClr val="bg1"/>
                </a:solidFill>
                <a:latin typeface="Arabic Typesetting" pitchFamily="66" charset="-78"/>
                <a:cs typeface="Arabic Typesetting" pitchFamily="66" charset="-78"/>
              </a:rPr>
              <a:t>خدمات ما بعد البيع والضمان المقدمة من المنتجين.</a:t>
            </a:r>
            <a:r>
              <a:rPr lang="ar-SA" sz="4400" dirty="0" smtClean="0"/>
              <a:t/>
            </a:r>
            <a:br>
              <a:rPr lang="ar-SA" sz="4400" dirty="0" smtClean="0"/>
            </a:br>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00042"/>
            <a:ext cx="8229600" cy="5357850"/>
          </a:xfrm>
        </p:spPr>
        <p:txBody>
          <a:bodyPr>
            <a:normAutofit fontScale="90000"/>
          </a:bodyPr>
          <a:lstStyle/>
          <a:p>
            <a:pPr algn="r" rtl="1"/>
            <a:r>
              <a:rPr lang="ar-DZ" u="sng" dirty="0" smtClean="0">
                <a:solidFill>
                  <a:srgbClr val="C00000"/>
                </a:solidFill>
                <a:latin typeface="Arabic Typesetting" pitchFamily="66" charset="-78"/>
                <a:cs typeface="Arabic Typesetting" pitchFamily="66" charset="-78"/>
              </a:rPr>
              <a:t>5</a:t>
            </a:r>
            <a:r>
              <a:rPr lang="ar-DZ" sz="4400" u="sng" dirty="0" smtClean="0">
                <a:solidFill>
                  <a:srgbClr val="C00000"/>
                </a:solidFill>
                <a:latin typeface="Arabic Typesetting" pitchFamily="66" charset="-78"/>
                <a:cs typeface="Arabic Typesetting" pitchFamily="66" charset="-78"/>
              </a:rPr>
              <a:t>- قنوات توزيع الخدمات : </a:t>
            </a:r>
            <a:r>
              <a:rPr lang="ar-DZ" dirty="0" smtClean="0"/>
              <a:t> </a:t>
            </a:r>
            <a:br>
              <a:rPr lang="ar-DZ" dirty="0" smtClean="0"/>
            </a:br>
            <a:r>
              <a:rPr lang="ar-DZ" sz="4400" dirty="0" smtClean="0">
                <a:solidFill>
                  <a:schemeClr val="bg1"/>
                </a:solidFill>
                <a:latin typeface="Arabic Typesetting" pitchFamily="66" charset="-78"/>
                <a:cs typeface="Arabic Typesetting" pitchFamily="66" charset="-78"/>
              </a:rPr>
              <a:t>إذ أن الخدمة غير ملموسة </a:t>
            </a:r>
            <a:r>
              <a:rPr lang="ar-DZ" sz="4400" dirty="0" err="1" smtClean="0">
                <a:solidFill>
                  <a:schemeClr val="bg1"/>
                </a:solidFill>
                <a:latin typeface="Arabic Typesetting" pitchFamily="66" charset="-78"/>
                <a:cs typeface="Arabic Typesetting" pitchFamily="66" charset="-78"/>
              </a:rPr>
              <a:t>و</a:t>
            </a:r>
            <a:r>
              <a:rPr lang="ar-DZ" sz="4400" dirty="0" smtClean="0">
                <a:solidFill>
                  <a:schemeClr val="bg1"/>
                </a:solidFill>
                <a:latin typeface="Arabic Typesetting" pitchFamily="66" charset="-78"/>
                <a:cs typeface="Arabic Typesetting" pitchFamily="66" charset="-78"/>
              </a:rPr>
              <a:t> يقوم المنتج </a:t>
            </a:r>
            <a:r>
              <a:rPr lang="ar-DZ" sz="4400" dirty="0" err="1" smtClean="0">
                <a:solidFill>
                  <a:schemeClr val="bg1"/>
                </a:solidFill>
                <a:latin typeface="Arabic Typesetting" pitchFamily="66" charset="-78"/>
                <a:cs typeface="Arabic Typesetting" pitchFamily="66" charset="-78"/>
              </a:rPr>
              <a:t>بإستخدام</a:t>
            </a:r>
            <a:r>
              <a:rPr lang="ar-DZ" sz="4400" dirty="0" smtClean="0">
                <a:solidFill>
                  <a:schemeClr val="bg1"/>
                </a:solidFill>
                <a:latin typeface="Arabic Typesetting" pitchFamily="66" charset="-78"/>
                <a:cs typeface="Arabic Typesetting" pitchFamily="66" charset="-78"/>
              </a:rPr>
              <a:t> </a:t>
            </a:r>
            <a:r>
              <a:rPr lang="ar-DZ" sz="4400" dirty="0" err="1" smtClean="0">
                <a:solidFill>
                  <a:schemeClr val="bg1"/>
                </a:solidFill>
                <a:latin typeface="Arabic Typesetting" pitchFamily="66" charset="-78"/>
                <a:cs typeface="Arabic Typesetting" pitchFamily="66" charset="-78"/>
              </a:rPr>
              <a:t>الإتصال</a:t>
            </a:r>
            <a:r>
              <a:rPr lang="ar-DZ" sz="4400" dirty="0" smtClean="0">
                <a:solidFill>
                  <a:schemeClr val="bg1"/>
                </a:solidFill>
                <a:latin typeface="Arabic Typesetting" pitchFamily="66" charset="-78"/>
                <a:cs typeface="Arabic Typesetting" pitchFamily="66" charset="-78"/>
              </a:rPr>
              <a:t> الشخص المباشر للتعامل مع المستهلك لهذه تستخدم قناة التوزيع مباشرة مثل خدمات الرعاية الصحية، البنوك، التأمين .......</a:t>
            </a:r>
            <a:r>
              <a:rPr lang="ar-DZ" sz="4400" dirty="0" err="1" smtClean="0">
                <a:solidFill>
                  <a:schemeClr val="bg1"/>
                </a:solidFill>
                <a:latin typeface="Arabic Typesetting" pitchFamily="66" charset="-78"/>
                <a:cs typeface="Arabic Typesetting" pitchFamily="66" charset="-78"/>
              </a:rPr>
              <a:t>إلخ</a:t>
            </a:r>
            <a:r>
              <a:rPr lang="ar-DZ" sz="4400" dirty="0" smtClean="0">
                <a:solidFill>
                  <a:schemeClr val="bg1"/>
                </a:solidFill>
                <a:latin typeface="Arabic Typesetting" pitchFamily="66" charset="-78"/>
                <a:cs typeface="Arabic Typesetting" pitchFamily="66" charset="-78"/>
              </a:rPr>
              <a:t>  </a:t>
            </a:r>
            <a:br>
              <a:rPr lang="ar-DZ" sz="4400" dirty="0" smtClean="0">
                <a:solidFill>
                  <a:schemeClr val="bg1"/>
                </a:solidFill>
                <a:latin typeface="Arabic Typesetting" pitchFamily="66" charset="-78"/>
                <a:cs typeface="Arabic Typesetting" pitchFamily="66" charset="-78"/>
              </a:rPr>
            </a:br>
            <a:r>
              <a:rPr lang="ar-DZ" sz="4400" dirty="0" smtClean="0">
                <a:solidFill>
                  <a:schemeClr val="bg1"/>
                </a:solidFill>
                <a:latin typeface="Arabic Typesetting" pitchFamily="66" charset="-78"/>
                <a:cs typeface="Arabic Typesetting" pitchFamily="66" charset="-78"/>
              </a:rPr>
              <a:t>- المنتج (مقدم الخدمة) – المستهلك </a:t>
            </a:r>
            <a:r>
              <a:rPr lang="ar-DZ" sz="4400" dirty="0" smtClean="0">
                <a:solidFill>
                  <a:schemeClr val="bg1"/>
                </a:solidFill>
                <a:latin typeface="Arabic Typesetting" pitchFamily="66" charset="-78"/>
                <a:cs typeface="Arabic Typesetting" pitchFamily="66" charset="-78"/>
              </a:rPr>
              <a:t>المنتفع).</a:t>
            </a:r>
            <a:r>
              <a:rPr lang="ar-DZ" sz="4400" dirty="0" smtClean="0">
                <a:solidFill>
                  <a:schemeClr val="bg1"/>
                </a:solidFill>
                <a:latin typeface="Arabic Typesetting" pitchFamily="66" charset="-78"/>
                <a:cs typeface="Arabic Typesetting" pitchFamily="66" charset="-78"/>
              </a:rPr>
              <a:t/>
            </a:r>
            <a:br>
              <a:rPr lang="ar-DZ" sz="4400" dirty="0" smtClean="0">
                <a:solidFill>
                  <a:schemeClr val="bg1"/>
                </a:solidFill>
                <a:latin typeface="Arabic Typesetting" pitchFamily="66" charset="-78"/>
                <a:cs typeface="Arabic Typesetting" pitchFamily="66" charset="-78"/>
              </a:rPr>
            </a:br>
            <a:r>
              <a:rPr lang="ar-DZ" sz="4400" dirty="0" smtClean="0">
                <a:solidFill>
                  <a:schemeClr val="bg1"/>
                </a:solidFill>
                <a:latin typeface="Arabic Typesetting" pitchFamily="66" charset="-78"/>
                <a:cs typeface="Arabic Typesetting" pitchFamily="66" charset="-78"/>
              </a:rPr>
              <a:t>- إن بعض المنتجين في علاقاتهم مع المستهلكين يستخدمون وكلاء من أجل القيام ببعض المهمات المرتبطة بالبيع </a:t>
            </a:r>
            <a:r>
              <a:rPr lang="ar-DZ" sz="4400" dirty="0" err="1" smtClean="0">
                <a:solidFill>
                  <a:schemeClr val="bg1"/>
                </a:solidFill>
                <a:latin typeface="Arabic Typesetting" pitchFamily="66" charset="-78"/>
                <a:cs typeface="Arabic Typesetting" pitchFamily="66" charset="-78"/>
              </a:rPr>
              <a:t>و</a:t>
            </a:r>
            <a:r>
              <a:rPr lang="ar-DZ" sz="4400" dirty="0" smtClean="0">
                <a:solidFill>
                  <a:schemeClr val="bg1"/>
                </a:solidFill>
                <a:latin typeface="Arabic Typesetting" pitchFamily="66" charset="-78"/>
                <a:cs typeface="Arabic Typesetting" pitchFamily="66" charset="-78"/>
              </a:rPr>
              <a:t> نقل الملكية من المنتج (مقدم الخدمة) إلى المستهلك.</a:t>
            </a:r>
            <a:endParaRPr lang="fr-FR" dirty="0">
              <a:latin typeface="Arabic Typesetting" pitchFamily="66" charset="-78"/>
              <a:cs typeface="Arabic Typesetting" pitchFamily="66" charset="-7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42918"/>
            <a:ext cx="8229600" cy="5666442"/>
          </a:xfrm>
        </p:spPr>
        <p:txBody>
          <a:bodyPr>
            <a:normAutofit/>
          </a:bodyPr>
          <a:lstStyle/>
          <a:p>
            <a:pPr algn="r" rtl="1"/>
            <a:r>
              <a:rPr lang="ar-DZ" u="sng" dirty="0" smtClean="0">
                <a:solidFill>
                  <a:srgbClr val="C00000"/>
                </a:solidFill>
                <a:latin typeface="Arabic Typesetting" pitchFamily="66" charset="-78"/>
                <a:cs typeface="Arabic Typesetting" pitchFamily="66" charset="-78"/>
              </a:rPr>
              <a:t>5</a:t>
            </a:r>
            <a:r>
              <a:rPr lang="ar-DZ" sz="3600" b="1" u="sng" dirty="0" smtClean="0">
                <a:solidFill>
                  <a:srgbClr val="C00000"/>
                </a:solidFill>
                <a:latin typeface="Arabic Typesetting" pitchFamily="66" charset="-78"/>
                <a:cs typeface="Arabic Typesetting" pitchFamily="66" charset="-78"/>
              </a:rPr>
              <a:t>- أهمية قنوات التوزيع: </a:t>
            </a:r>
            <a:r>
              <a:rPr lang="ar-DZ" dirty="0" smtClean="0"/>
              <a:t> </a:t>
            </a:r>
          </a:p>
          <a:p>
            <a:pPr algn="r" rtl="1"/>
            <a:r>
              <a:rPr lang="ar-DZ" sz="3600" b="1" dirty="0" smtClean="0">
                <a:solidFill>
                  <a:schemeClr val="bg1"/>
                </a:solidFill>
                <a:latin typeface="Arabic Typesetting" pitchFamily="66" charset="-78"/>
                <a:cs typeface="Arabic Typesetting" pitchFamily="66" charset="-78"/>
              </a:rPr>
              <a:t>إن </a:t>
            </a:r>
            <a:r>
              <a:rPr lang="ar-DZ" sz="3600" b="1" u="sng" dirty="0" smtClean="0">
                <a:solidFill>
                  <a:schemeClr val="bg1"/>
                </a:solidFill>
                <a:latin typeface="Arabic Typesetting" pitchFamily="66" charset="-78"/>
                <a:cs typeface="Arabic Typesetting" pitchFamily="66" charset="-78"/>
              </a:rPr>
              <a:t>أ</a:t>
            </a:r>
            <a:r>
              <a:rPr lang="ar-DZ" sz="3600" b="1" dirty="0" smtClean="0">
                <a:solidFill>
                  <a:schemeClr val="bg1"/>
                </a:solidFill>
                <a:latin typeface="Arabic Typesetting" pitchFamily="66" charset="-78"/>
                <a:cs typeface="Arabic Typesetting" pitchFamily="66" charset="-78"/>
              </a:rPr>
              <a:t>همية قنوات التوزيع </a:t>
            </a:r>
            <a:r>
              <a:rPr lang="ar-DZ" sz="3600" b="1" dirty="0" err="1" smtClean="0">
                <a:solidFill>
                  <a:schemeClr val="bg1"/>
                </a:solidFill>
                <a:latin typeface="Arabic Typesetting" pitchFamily="66" charset="-78"/>
                <a:cs typeface="Arabic Typesetting" pitchFamily="66" charset="-78"/>
              </a:rPr>
              <a:t>تتجسدفي</a:t>
            </a:r>
            <a:r>
              <a:rPr lang="ar-DZ" sz="3600" b="1" dirty="0" smtClean="0">
                <a:solidFill>
                  <a:schemeClr val="bg1"/>
                </a:solidFill>
                <a:latin typeface="Arabic Typesetting" pitchFamily="66" charset="-78"/>
                <a:cs typeface="Arabic Typesetting" pitchFamily="66" charset="-78"/>
              </a:rPr>
              <a:t> </a:t>
            </a:r>
            <a:r>
              <a:rPr lang="ar-DZ" sz="3600" b="1" dirty="0" smtClean="0">
                <a:solidFill>
                  <a:schemeClr val="bg1"/>
                </a:solidFill>
                <a:latin typeface="Arabic Typesetting" pitchFamily="66" charset="-78"/>
                <a:cs typeface="Arabic Typesetting" pitchFamily="66" charset="-78"/>
              </a:rPr>
              <a:t>عدة نقاط :</a:t>
            </a:r>
          </a:p>
          <a:p>
            <a:pPr algn="r" rtl="1"/>
            <a:r>
              <a:rPr lang="ar-DZ" sz="3600" b="1" dirty="0" smtClean="0">
                <a:solidFill>
                  <a:schemeClr val="bg1"/>
                </a:solidFill>
                <a:latin typeface="Arabic Typesetting" pitchFamily="66" charset="-78"/>
                <a:cs typeface="Arabic Typesetting" pitchFamily="66" charset="-78"/>
              </a:rPr>
              <a:t>- تحقيق </a:t>
            </a:r>
            <a:r>
              <a:rPr lang="ar-DZ" sz="3600" b="1" dirty="0" err="1" smtClean="0">
                <a:solidFill>
                  <a:schemeClr val="bg1"/>
                </a:solidFill>
                <a:latin typeface="Arabic Typesetting" pitchFamily="66" charset="-78"/>
                <a:cs typeface="Arabic Typesetting" pitchFamily="66" charset="-78"/>
              </a:rPr>
              <a:t>الإتصال</a:t>
            </a:r>
            <a:r>
              <a:rPr lang="ar-DZ" sz="3600" b="1" dirty="0" smtClean="0">
                <a:solidFill>
                  <a:schemeClr val="bg1"/>
                </a:solidFill>
                <a:latin typeface="Arabic Typesetting" pitchFamily="66" charset="-78"/>
                <a:cs typeface="Arabic Typesetting" pitchFamily="66" charset="-78"/>
              </a:rPr>
              <a:t> المباشر للمستهلكين.</a:t>
            </a:r>
          </a:p>
          <a:p>
            <a:pPr algn="r" rtl="1"/>
            <a:r>
              <a:rPr lang="ar-DZ" sz="3600" b="1" dirty="0" smtClean="0">
                <a:solidFill>
                  <a:schemeClr val="bg1"/>
                </a:solidFill>
                <a:latin typeface="Arabic Typesetting" pitchFamily="66" charset="-78"/>
                <a:cs typeface="Arabic Typesetting" pitchFamily="66" charset="-78"/>
              </a:rPr>
              <a:t>- إدارة التسويق </a:t>
            </a:r>
            <a:r>
              <a:rPr lang="ar-DZ" sz="3600" b="1" dirty="0" err="1" smtClean="0">
                <a:solidFill>
                  <a:schemeClr val="bg1"/>
                </a:solidFill>
                <a:latin typeface="Arabic Typesetting" pitchFamily="66" charset="-78"/>
                <a:cs typeface="Arabic Typesetting" pitchFamily="66" charset="-78"/>
              </a:rPr>
              <a:t>و</a:t>
            </a:r>
            <a:r>
              <a:rPr lang="ar-DZ" sz="3600" b="1" dirty="0" smtClean="0">
                <a:solidFill>
                  <a:schemeClr val="bg1"/>
                </a:solidFill>
                <a:latin typeface="Arabic Typesetting" pitchFamily="66" charset="-78"/>
                <a:cs typeface="Arabic Typesetting" pitchFamily="66" charset="-78"/>
              </a:rPr>
              <a:t> التوزيع للإشراف </a:t>
            </a:r>
            <a:r>
              <a:rPr lang="ar-DZ" sz="3600" b="1" dirty="0" err="1" smtClean="0">
                <a:solidFill>
                  <a:schemeClr val="bg1"/>
                </a:solidFill>
                <a:latin typeface="Arabic Typesetting" pitchFamily="66" charset="-78"/>
                <a:cs typeface="Arabic Typesetting" pitchFamily="66" charset="-78"/>
              </a:rPr>
              <a:t>و</a:t>
            </a:r>
            <a:r>
              <a:rPr lang="ar-DZ" sz="3600" b="1" dirty="0" smtClean="0">
                <a:solidFill>
                  <a:schemeClr val="bg1"/>
                </a:solidFill>
                <a:latin typeface="Arabic Typesetting" pitchFamily="66" charset="-78"/>
                <a:cs typeface="Arabic Typesetting" pitchFamily="66" charset="-78"/>
              </a:rPr>
              <a:t> الرقابة الجيدة على مختلف نقاط التوزيع لتعريف المنتجات.</a:t>
            </a:r>
          </a:p>
          <a:p>
            <a:pPr algn="r" rtl="1"/>
            <a:r>
              <a:rPr lang="ar-DZ" sz="3600" b="1" dirty="0" smtClean="0">
                <a:solidFill>
                  <a:schemeClr val="bg1"/>
                </a:solidFill>
                <a:latin typeface="Arabic Typesetting" pitchFamily="66" charset="-78"/>
                <a:cs typeface="Arabic Typesetting" pitchFamily="66" charset="-78"/>
              </a:rPr>
              <a:t>تلعب دورا هاما في تزويد المستهلكين </a:t>
            </a:r>
            <a:r>
              <a:rPr lang="ar-DZ" sz="3600" b="1" dirty="0" err="1" smtClean="0">
                <a:solidFill>
                  <a:schemeClr val="bg1"/>
                </a:solidFill>
                <a:latin typeface="Arabic Typesetting" pitchFamily="66" charset="-78"/>
                <a:cs typeface="Arabic Typesetting" pitchFamily="66" charset="-78"/>
              </a:rPr>
              <a:t>و</a:t>
            </a:r>
            <a:r>
              <a:rPr lang="ar-DZ" sz="3600" b="1" dirty="0" smtClean="0">
                <a:solidFill>
                  <a:schemeClr val="bg1"/>
                </a:solidFill>
                <a:latin typeface="Arabic Typesetting" pitchFamily="66" charset="-78"/>
                <a:cs typeface="Arabic Typesetting" pitchFamily="66" charset="-78"/>
              </a:rPr>
              <a:t> </a:t>
            </a:r>
            <a:r>
              <a:rPr lang="ar-DZ" sz="3600" b="1" dirty="0" err="1" smtClean="0">
                <a:solidFill>
                  <a:schemeClr val="bg1"/>
                </a:solidFill>
                <a:latin typeface="Arabic Typesetting" pitchFamily="66" charset="-78"/>
                <a:cs typeface="Arabic Typesetting" pitchFamily="66" charset="-78"/>
              </a:rPr>
              <a:t>المستفدين</a:t>
            </a:r>
            <a:r>
              <a:rPr lang="ar-DZ" sz="3600" b="1" dirty="0" smtClean="0">
                <a:solidFill>
                  <a:schemeClr val="bg1"/>
                </a:solidFill>
                <a:latin typeface="Arabic Typesetting" pitchFamily="66" charset="-78"/>
                <a:cs typeface="Arabic Typesetting" pitchFamily="66" charset="-78"/>
              </a:rPr>
              <a:t> بالمعلومات اللازمة </a:t>
            </a:r>
            <a:r>
              <a:rPr lang="ar-DZ" sz="3600" b="1" dirty="0" err="1" smtClean="0">
                <a:solidFill>
                  <a:schemeClr val="bg1"/>
                </a:solidFill>
                <a:latin typeface="Arabic Typesetting" pitchFamily="66" charset="-78"/>
                <a:cs typeface="Arabic Typesetting" pitchFamily="66" charset="-78"/>
              </a:rPr>
              <a:t>و</a:t>
            </a:r>
            <a:r>
              <a:rPr lang="ar-DZ" sz="3600" b="1" dirty="0" smtClean="0">
                <a:solidFill>
                  <a:schemeClr val="bg1"/>
                </a:solidFill>
                <a:latin typeface="Arabic Typesetting" pitchFamily="66" charset="-78"/>
                <a:cs typeface="Arabic Typesetting" pitchFamily="66" charset="-78"/>
              </a:rPr>
              <a:t> الضرورية عن المنتجات .</a:t>
            </a:r>
          </a:p>
          <a:p>
            <a:pPr algn="r" rtl="1"/>
            <a:r>
              <a:rPr lang="ar-DZ" sz="3600" b="1" dirty="0" smtClean="0">
                <a:solidFill>
                  <a:schemeClr val="bg1"/>
                </a:solidFill>
                <a:latin typeface="Arabic Typesetting" pitchFamily="66" charset="-78"/>
                <a:cs typeface="Arabic Typesetting" pitchFamily="66" charset="-78"/>
              </a:rPr>
              <a:t>- تلعب دورا هاما في رسم إستراتيجية التوزيع من خلال ما تزوده من معلومات خاصة بالأسواق </a:t>
            </a:r>
            <a:r>
              <a:rPr lang="ar-DZ" sz="3600" b="1" dirty="0" err="1" smtClean="0">
                <a:solidFill>
                  <a:schemeClr val="bg1"/>
                </a:solidFill>
                <a:latin typeface="Arabic Typesetting" pitchFamily="66" charset="-78"/>
                <a:cs typeface="Arabic Typesetting" pitchFamily="66" charset="-78"/>
              </a:rPr>
              <a:t>و</a:t>
            </a:r>
            <a:r>
              <a:rPr lang="ar-DZ" sz="3600" b="1" dirty="0" smtClean="0">
                <a:solidFill>
                  <a:schemeClr val="bg1"/>
                </a:solidFill>
                <a:latin typeface="Arabic Typesetting" pitchFamily="66" charset="-78"/>
                <a:cs typeface="Arabic Typesetting" pitchFamily="66" charset="-78"/>
              </a:rPr>
              <a:t> مؤشراتها.</a:t>
            </a:r>
          </a:p>
          <a:p>
            <a:pPr algn="r" rtl="1"/>
            <a:endParaRPr lang="ar-DZ" sz="3600" b="1" dirty="0" smtClean="0">
              <a:solidFill>
                <a:schemeClr val="bg1"/>
              </a:solidFill>
              <a:latin typeface="Arabic Typesetting" pitchFamily="66" charset="-78"/>
              <a:cs typeface="Arabic Typesetting" pitchFamily="66" charset="-78"/>
            </a:endParaRPr>
          </a:p>
          <a:p>
            <a:pPr algn="r" rtl="1"/>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15616" y="214290"/>
            <a:ext cx="6929487" cy="1000132"/>
          </a:xfrm>
        </p:spPr>
        <p:txBody>
          <a:bodyPr>
            <a:normAutofit/>
          </a:bodyPr>
          <a:lstStyle/>
          <a:p>
            <a:r>
              <a:rPr lang="ar-DZ" sz="4800" dirty="0" smtClean="0">
                <a:solidFill>
                  <a:srgbClr val="FF0000"/>
                </a:solidFill>
                <a:latin typeface="+mn-lt"/>
                <a:ea typeface="+mn-ea"/>
                <a:cs typeface="+mn-cs"/>
              </a:rPr>
              <a:t>خطة الدراسة</a:t>
            </a:r>
            <a:endParaRPr lang="fr-FR" sz="4800" dirty="0">
              <a:solidFill>
                <a:srgbClr val="FF0000"/>
              </a:solidFill>
              <a:latin typeface="+mn-lt"/>
              <a:ea typeface="+mn-ea"/>
              <a:cs typeface="+mn-cs"/>
            </a:endParaRPr>
          </a:p>
        </p:txBody>
      </p:sp>
      <p:sp>
        <p:nvSpPr>
          <p:cNvPr id="3" name="Espace réservé du contenu 2"/>
          <p:cNvSpPr>
            <a:spLocks noGrp="1"/>
          </p:cNvSpPr>
          <p:nvPr>
            <p:ph idx="1"/>
          </p:nvPr>
        </p:nvSpPr>
        <p:spPr>
          <a:xfrm>
            <a:off x="285720" y="285728"/>
            <a:ext cx="8643998" cy="6311624"/>
          </a:xfrm>
        </p:spPr>
        <p:txBody>
          <a:bodyPr>
            <a:normAutofit/>
          </a:bodyPr>
          <a:lstStyle/>
          <a:p>
            <a:pPr algn="r" rtl="1">
              <a:buNone/>
            </a:pPr>
            <a:r>
              <a:rPr lang="ar-DZ" sz="3600" b="1" dirty="0" smtClean="0">
                <a:solidFill>
                  <a:schemeClr val="bg1"/>
                </a:solidFill>
                <a:latin typeface="Traditional Arabic" pitchFamily="18" charset="-78"/>
                <a:cs typeface="Traditional Arabic" pitchFamily="18" charset="-78"/>
              </a:rPr>
              <a:t> </a:t>
            </a:r>
          </a:p>
          <a:p>
            <a:pPr algn="r" rtl="1">
              <a:buNone/>
            </a:pPr>
            <a:r>
              <a:rPr lang="ar-DZ" sz="3200" b="1" dirty="0" smtClean="0">
                <a:solidFill>
                  <a:schemeClr val="bg1"/>
                </a:solidFill>
                <a:latin typeface="Traditional Arabic" pitchFamily="18" charset="-78"/>
                <a:cs typeface="Traditional Arabic" pitchFamily="18" charset="-78"/>
              </a:rPr>
              <a:t>     1-المقـدمة .</a:t>
            </a:r>
          </a:p>
          <a:p>
            <a:pPr algn="r" rtl="1">
              <a:buFontTx/>
              <a:buChar char="-"/>
            </a:pPr>
            <a:r>
              <a:rPr lang="ar-DZ" sz="3200" b="1" dirty="0" smtClean="0">
                <a:solidFill>
                  <a:schemeClr val="bg1"/>
                </a:solidFill>
                <a:latin typeface="Traditional Arabic" pitchFamily="18" charset="-78"/>
                <a:cs typeface="Traditional Arabic" pitchFamily="18" charset="-78"/>
              </a:rPr>
              <a:t> </a:t>
            </a:r>
            <a:r>
              <a:rPr lang="ar-DZ" sz="3200" b="1" dirty="0" smtClean="0">
                <a:solidFill>
                  <a:schemeClr val="bg1"/>
                </a:solidFill>
                <a:latin typeface="Traditional Arabic" pitchFamily="18" charset="-78"/>
                <a:cs typeface="Traditional Arabic" pitchFamily="18" charset="-78"/>
              </a:rPr>
              <a:t>2- تعريف التوزيع</a:t>
            </a:r>
            <a:endParaRPr lang="ar-DZ" sz="3200" b="1" dirty="0" smtClean="0">
              <a:solidFill>
                <a:schemeClr val="bg1"/>
              </a:solidFill>
              <a:latin typeface="Traditional Arabic" pitchFamily="18" charset="-78"/>
              <a:cs typeface="Traditional Arabic" pitchFamily="18" charset="-78"/>
            </a:endParaRPr>
          </a:p>
          <a:p>
            <a:pPr algn="r" rtl="1">
              <a:buFontTx/>
              <a:buChar char="-"/>
            </a:pPr>
            <a:r>
              <a:rPr lang="ar-DZ" sz="3200" b="1" dirty="0" smtClean="0">
                <a:solidFill>
                  <a:schemeClr val="bg1"/>
                </a:solidFill>
                <a:latin typeface="Traditional Arabic" pitchFamily="18" charset="-78"/>
                <a:cs typeface="Traditional Arabic" pitchFamily="18" charset="-78"/>
              </a:rPr>
              <a:t> </a:t>
            </a:r>
            <a:r>
              <a:rPr lang="ar-DZ" sz="3200" b="1" dirty="0" smtClean="0">
                <a:solidFill>
                  <a:schemeClr val="bg1"/>
                </a:solidFill>
                <a:latin typeface="Traditional Arabic" pitchFamily="18" charset="-78"/>
                <a:cs typeface="Traditional Arabic" pitchFamily="18" charset="-78"/>
              </a:rPr>
              <a:t>3- وظائف التوزيع </a:t>
            </a:r>
            <a:endParaRPr lang="ar-DZ" sz="3200" b="1" dirty="0" smtClean="0">
              <a:solidFill>
                <a:schemeClr val="bg1"/>
              </a:solidFill>
              <a:latin typeface="Traditional Arabic" pitchFamily="18" charset="-78"/>
              <a:cs typeface="Traditional Arabic" pitchFamily="18" charset="-78"/>
            </a:endParaRPr>
          </a:p>
          <a:p>
            <a:pPr algn="r" rtl="1">
              <a:buNone/>
            </a:pPr>
            <a:r>
              <a:rPr lang="ar-DZ" sz="3200" b="1" dirty="0" smtClean="0">
                <a:solidFill>
                  <a:schemeClr val="bg1"/>
                </a:solidFill>
                <a:latin typeface="Traditional Arabic" pitchFamily="18" charset="-78"/>
                <a:cs typeface="Traditional Arabic" pitchFamily="18" charset="-78"/>
              </a:rPr>
              <a:t>     </a:t>
            </a:r>
            <a:r>
              <a:rPr lang="ar-DZ" sz="3200" b="1" dirty="0" smtClean="0">
                <a:solidFill>
                  <a:schemeClr val="bg1"/>
                </a:solidFill>
                <a:latin typeface="Traditional Arabic" pitchFamily="18" charset="-78"/>
                <a:cs typeface="Traditional Arabic" pitchFamily="18" charset="-78"/>
              </a:rPr>
              <a:t>4- قنوات التوزيع. </a:t>
            </a:r>
            <a:endParaRPr lang="ar-DZ" sz="3200" b="1" dirty="0" smtClean="0">
              <a:solidFill>
                <a:schemeClr val="bg1"/>
              </a:solidFill>
              <a:latin typeface="Traditional Arabic" pitchFamily="18" charset="-78"/>
              <a:cs typeface="Traditional Arabic" pitchFamily="18" charset="-78"/>
            </a:endParaRPr>
          </a:p>
          <a:p>
            <a:pPr algn="r" rtl="1">
              <a:buNone/>
            </a:pPr>
            <a:r>
              <a:rPr lang="ar-DZ" sz="3200" b="1" dirty="0" smtClean="0">
                <a:solidFill>
                  <a:schemeClr val="bg1"/>
                </a:solidFill>
                <a:latin typeface="Traditional Arabic" pitchFamily="18" charset="-78"/>
                <a:cs typeface="Traditional Arabic" pitchFamily="18" charset="-78"/>
              </a:rPr>
              <a:t>     </a:t>
            </a:r>
            <a:r>
              <a:rPr lang="ar-DZ" sz="3200" b="1" dirty="0" smtClean="0">
                <a:solidFill>
                  <a:schemeClr val="bg1"/>
                </a:solidFill>
                <a:latin typeface="Traditional Arabic" pitchFamily="18" charset="-78"/>
                <a:cs typeface="Traditional Arabic" pitchFamily="18" charset="-78"/>
              </a:rPr>
              <a:t>5- </a:t>
            </a:r>
            <a:r>
              <a:rPr lang="ar-DZ" sz="3200" b="1" dirty="0" err="1" smtClean="0">
                <a:solidFill>
                  <a:schemeClr val="bg1"/>
                </a:solidFill>
                <a:latin typeface="Traditional Arabic" pitchFamily="18" charset="-78"/>
                <a:cs typeface="Traditional Arabic" pitchFamily="18" charset="-78"/>
              </a:rPr>
              <a:t>إستراتيجة</a:t>
            </a:r>
            <a:r>
              <a:rPr lang="ar-DZ" sz="3200" b="1" dirty="0" smtClean="0">
                <a:solidFill>
                  <a:schemeClr val="bg1"/>
                </a:solidFill>
                <a:latin typeface="Traditional Arabic" pitchFamily="18" charset="-78"/>
                <a:cs typeface="Traditional Arabic" pitchFamily="18" charset="-78"/>
              </a:rPr>
              <a:t> التوزيع.</a:t>
            </a:r>
            <a:endParaRPr lang="ar-DZ" sz="3200" b="1" dirty="0" smtClean="0">
              <a:solidFill>
                <a:schemeClr val="bg1"/>
              </a:solidFill>
              <a:latin typeface="Traditional Arabic" pitchFamily="18" charset="-78"/>
              <a:cs typeface="Traditional Arabic" pitchFamily="18" charset="-78"/>
            </a:endParaRPr>
          </a:p>
          <a:p>
            <a:pPr algn="r" rtl="1">
              <a:buNone/>
            </a:pPr>
            <a:r>
              <a:rPr lang="ar-DZ" sz="3200" b="1" dirty="0" smtClean="0">
                <a:solidFill>
                  <a:schemeClr val="bg1"/>
                </a:solidFill>
                <a:latin typeface="Traditional Arabic" pitchFamily="18" charset="-78"/>
                <a:cs typeface="Traditional Arabic" pitchFamily="18" charset="-78"/>
              </a:rPr>
              <a:t>     </a:t>
            </a:r>
            <a:r>
              <a:rPr lang="ar-DZ" sz="3200" b="1" dirty="0" smtClean="0">
                <a:solidFill>
                  <a:schemeClr val="bg1"/>
                </a:solidFill>
                <a:latin typeface="Traditional Arabic" pitchFamily="18" charset="-78"/>
                <a:cs typeface="Traditional Arabic" pitchFamily="18" charset="-78"/>
              </a:rPr>
              <a:t>6- صناعة إستراتيجية التوزيع التنافسية. </a:t>
            </a:r>
            <a:endParaRPr lang="ar-DZ" sz="3200" b="1" dirty="0" smtClean="0">
              <a:solidFill>
                <a:schemeClr val="bg1"/>
              </a:solidFill>
              <a:latin typeface="Traditional Arabic" pitchFamily="18" charset="-78"/>
              <a:cs typeface="Traditional Arabic" pitchFamily="18" charset="-78"/>
            </a:endParaRPr>
          </a:p>
          <a:p>
            <a:pPr algn="r" rtl="1">
              <a:buNone/>
            </a:pPr>
            <a:r>
              <a:rPr lang="ar-DZ" sz="3200" b="1" dirty="0" smtClean="0">
                <a:solidFill>
                  <a:schemeClr val="bg1"/>
                </a:solidFill>
                <a:latin typeface="Traditional Arabic" pitchFamily="18" charset="-78"/>
                <a:cs typeface="Traditional Arabic" pitchFamily="18" charset="-78"/>
              </a:rPr>
              <a:t>     </a:t>
            </a:r>
            <a:r>
              <a:rPr lang="ar-DZ" sz="3200" b="1" dirty="0" smtClean="0">
                <a:solidFill>
                  <a:schemeClr val="bg1"/>
                </a:solidFill>
                <a:latin typeface="Traditional Arabic" pitchFamily="18" charset="-78"/>
                <a:cs typeface="Traditional Arabic" pitchFamily="18" charset="-78"/>
              </a:rPr>
              <a:t>7- ديناميكية نظام التوزيع</a:t>
            </a:r>
            <a:endParaRPr lang="ar-DZ" sz="3200" b="1" dirty="0" smtClean="0">
              <a:solidFill>
                <a:schemeClr val="bg1"/>
              </a:solidFill>
              <a:latin typeface="Traditional Arabic" pitchFamily="18" charset="-78"/>
              <a:cs typeface="Traditional Arabic" pitchFamily="18" charset="-78"/>
            </a:endParaRPr>
          </a:p>
          <a:p>
            <a:pPr algn="r" rtl="1">
              <a:buNone/>
            </a:pPr>
            <a:r>
              <a:rPr lang="ar-DZ" sz="3200" b="1" dirty="0" smtClean="0">
                <a:solidFill>
                  <a:schemeClr val="bg1"/>
                </a:solidFill>
                <a:latin typeface="Traditional Arabic" pitchFamily="18" charset="-78"/>
                <a:cs typeface="Traditional Arabic" pitchFamily="18" charset="-78"/>
              </a:rPr>
              <a:t> </a:t>
            </a:r>
            <a:r>
              <a:rPr lang="ar-DZ" sz="3200" b="1" dirty="0" smtClean="0">
                <a:solidFill>
                  <a:schemeClr val="bg1"/>
                </a:solidFill>
                <a:latin typeface="Traditional Arabic" pitchFamily="18" charset="-78"/>
                <a:cs typeface="Traditional Arabic" pitchFamily="18" charset="-78"/>
              </a:rPr>
              <a:t>    </a:t>
            </a:r>
            <a:r>
              <a:rPr lang="ar-DZ" sz="3200" b="1" dirty="0" smtClean="0">
                <a:solidFill>
                  <a:schemeClr val="bg1"/>
                </a:solidFill>
                <a:latin typeface="Traditional Arabic" pitchFamily="18" charset="-78"/>
                <a:cs typeface="Traditional Arabic" pitchFamily="18" charset="-78"/>
              </a:rPr>
              <a:t>8 –أهمية قنوات التوزيع</a:t>
            </a:r>
            <a:endParaRPr lang="ar-DZ" sz="3200" b="1" dirty="0" smtClean="0">
              <a:solidFill>
                <a:schemeClr val="bg1"/>
              </a:solidFill>
              <a:latin typeface="Traditional Arabic" pitchFamily="18" charset="-78"/>
              <a:cs typeface="Traditional Arabic" pitchFamily="18" charset="-78"/>
            </a:endParaRPr>
          </a:p>
          <a:p>
            <a:pPr algn="r" rtl="1">
              <a:buNone/>
            </a:pPr>
            <a:r>
              <a:rPr lang="ar-DZ" sz="3200" b="1" dirty="0" smtClean="0">
                <a:solidFill>
                  <a:schemeClr val="bg1"/>
                </a:solidFill>
                <a:latin typeface="Traditional Arabic" pitchFamily="18" charset="-78"/>
                <a:cs typeface="Traditional Arabic" pitchFamily="18" charset="-78"/>
              </a:rPr>
              <a:t> </a:t>
            </a:r>
            <a:r>
              <a:rPr lang="ar-DZ" sz="3200" b="1" dirty="0" smtClean="0">
                <a:solidFill>
                  <a:schemeClr val="bg1"/>
                </a:solidFill>
                <a:latin typeface="Traditional Arabic" pitchFamily="18" charset="-78"/>
                <a:cs typeface="Traditional Arabic" pitchFamily="18" charset="-78"/>
              </a:rPr>
              <a:t>   9-</a:t>
            </a:r>
            <a:r>
              <a:rPr lang="ar-DZ" sz="3200" b="1" dirty="0" smtClean="0">
                <a:solidFill>
                  <a:schemeClr val="bg1"/>
                </a:solidFill>
                <a:latin typeface="Traditional Arabic" pitchFamily="18" charset="-78"/>
                <a:cs typeface="Traditional Arabic" pitchFamily="18" charset="-78"/>
              </a:rPr>
              <a:t> أهداف قنوات التوزيع</a:t>
            </a:r>
          </a:p>
          <a:p>
            <a:pPr algn="r" rtl="1">
              <a:buNone/>
            </a:pPr>
            <a:endParaRPr lang="ar-DZ" sz="3200" b="1" dirty="0" smtClean="0">
              <a:solidFill>
                <a:schemeClr val="bg1"/>
              </a:solidFill>
              <a:latin typeface="Traditional Arabic" pitchFamily="18" charset="-78"/>
              <a:cs typeface="Traditional Arabic" pitchFamily="18" charset="-78"/>
            </a:endParaRPr>
          </a:p>
          <a:p>
            <a:pPr algn="r" rtl="1">
              <a:buNone/>
            </a:pPr>
            <a:endParaRPr lang="fr-FR" sz="3600" b="1" dirty="0" smtClean="0">
              <a:solidFill>
                <a:schemeClr val="bg1"/>
              </a:solidFill>
              <a:latin typeface="Traditional Arabic" pitchFamily="18" charset="-78"/>
              <a:cs typeface="Traditional Arabic" pitchFamily="18" charset="-7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737880"/>
          </a:xfrm>
        </p:spPr>
        <p:txBody>
          <a:bodyPr>
            <a:normAutofit/>
          </a:bodyPr>
          <a:lstStyle/>
          <a:p>
            <a:pPr algn="r" rtl="1"/>
            <a:r>
              <a:rPr lang="ar-DZ" sz="3600" b="1" dirty="0" smtClean="0">
                <a:solidFill>
                  <a:schemeClr val="bg1"/>
                </a:solidFill>
                <a:latin typeface="Arabic Typesetting" pitchFamily="66" charset="-78"/>
                <a:cs typeface="Arabic Typesetting" pitchFamily="66" charset="-78"/>
              </a:rPr>
              <a:t> </a:t>
            </a:r>
          </a:p>
          <a:p>
            <a:pPr algn="r" rtl="1"/>
            <a:r>
              <a:rPr lang="ar-DZ" sz="3600" b="1" dirty="0" smtClean="0">
                <a:solidFill>
                  <a:schemeClr val="bg1"/>
                </a:solidFill>
                <a:latin typeface="Arabic Typesetting" pitchFamily="66" charset="-78"/>
                <a:cs typeface="Arabic Typesetting" pitchFamily="66" charset="-78"/>
              </a:rPr>
              <a:t>- التمكن من مراقبة حركة الأسواق </a:t>
            </a:r>
            <a:r>
              <a:rPr lang="ar-DZ" sz="3600" b="1" dirty="0" err="1" smtClean="0">
                <a:solidFill>
                  <a:schemeClr val="bg1"/>
                </a:solidFill>
                <a:latin typeface="Arabic Typesetting" pitchFamily="66" charset="-78"/>
                <a:cs typeface="Arabic Typesetting" pitchFamily="66" charset="-78"/>
              </a:rPr>
              <a:t>و</a:t>
            </a:r>
            <a:r>
              <a:rPr lang="ar-DZ" sz="3600" b="1" dirty="0" smtClean="0">
                <a:solidFill>
                  <a:schemeClr val="bg1"/>
                </a:solidFill>
                <a:latin typeface="Arabic Typesetting" pitchFamily="66" charset="-78"/>
                <a:cs typeface="Arabic Typesetting" pitchFamily="66" charset="-78"/>
              </a:rPr>
              <a:t> تطبيق الخطط التوزيعية </a:t>
            </a:r>
            <a:r>
              <a:rPr lang="ar-DZ" sz="3600" b="1" dirty="0" err="1" smtClean="0">
                <a:solidFill>
                  <a:schemeClr val="bg1"/>
                </a:solidFill>
                <a:latin typeface="Arabic Typesetting" pitchFamily="66" charset="-78"/>
                <a:cs typeface="Arabic Typesetting" pitchFamily="66" charset="-78"/>
              </a:rPr>
              <a:t>و</a:t>
            </a:r>
            <a:r>
              <a:rPr lang="ar-DZ" sz="3600" b="1" dirty="0" smtClean="0">
                <a:solidFill>
                  <a:schemeClr val="bg1"/>
                </a:solidFill>
                <a:latin typeface="Arabic Typesetting" pitchFamily="66" charset="-78"/>
                <a:cs typeface="Arabic Typesetting" pitchFamily="66" charset="-78"/>
              </a:rPr>
              <a:t> إجراء التعديلات المناسبة عليها بهدف التكييف </a:t>
            </a:r>
            <a:r>
              <a:rPr lang="ar-DZ" sz="3600" b="1" dirty="0" err="1" smtClean="0">
                <a:solidFill>
                  <a:schemeClr val="bg1"/>
                </a:solidFill>
                <a:latin typeface="Arabic Typesetting" pitchFamily="66" charset="-78"/>
                <a:cs typeface="Arabic Typesetting" pitchFamily="66" charset="-78"/>
              </a:rPr>
              <a:t>و</a:t>
            </a:r>
            <a:r>
              <a:rPr lang="ar-DZ" sz="3600" b="1" dirty="0" smtClean="0">
                <a:solidFill>
                  <a:schemeClr val="bg1"/>
                </a:solidFill>
                <a:latin typeface="Arabic Typesetting" pitchFamily="66" charset="-78"/>
                <a:cs typeface="Arabic Typesetting" pitchFamily="66" charset="-78"/>
              </a:rPr>
              <a:t> التعامل مع البيئة المحيطة.</a:t>
            </a:r>
          </a:p>
          <a:p>
            <a:pPr algn="r" rtl="1"/>
            <a:r>
              <a:rPr lang="ar-DZ" sz="3600" b="1" dirty="0" smtClean="0">
                <a:solidFill>
                  <a:schemeClr val="bg1"/>
                </a:solidFill>
                <a:latin typeface="Arabic Typesetting" pitchFamily="66" charset="-78"/>
                <a:cs typeface="Arabic Typesetting" pitchFamily="66" charset="-78"/>
              </a:rPr>
              <a:t>- عرض تشكيلات متنوعة من المنتجات مما يسهل على المستهلك عملية المقارنة </a:t>
            </a:r>
            <a:r>
              <a:rPr lang="ar-DZ" sz="3600" b="1" dirty="0" err="1" smtClean="0">
                <a:solidFill>
                  <a:schemeClr val="bg1"/>
                </a:solidFill>
                <a:latin typeface="Arabic Typesetting" pitchFamily="66" charset="-78"/>
                <a:cs typeface="Arabic Typesetting" pitchFamily="66" charset="-78"/>
              </a:rPr>
              <a:t>و</a:t>
            </a:r>
            <a:r>
              <a:rPr lang="ar-DZ" sz="3600" b="1" dirty="0" smtClean="0">
                <a:solidFill>
                  <a:schemeClr val="bg1"/>
                </a:solidFill>
                <a:latin typeface="Arabic Typesetting" pitchFamily="66" charset="-78"/>
                <a:cs typeface="Arabic Typesetting" pitchFamily="66" charset="-78"/>
              </a:rPr>
              <a:t> المفاضلة </a:t>
            </a:r>
            <a:r>
              <a:rPr lang="ar-DZ" sz="3600" b="1" dirty="0" err="1" smtClean="0">
                <a:solidFill>
                  <a:schemeClr val="bg1"/>
                </a:solidFill>
                <a:latin typeface="Arabic Typesetting" pitchFamily="66" charset="-78"/>
                <a:cs typeface="Arabic Typesetting" pitchFamily="66" charset="-78"/>
              </a:rPr>
              <a:t>و</a:t>
            </a:r>
            <a:r>
              <a:rPr lang="ar-DZ" sz="3600" b="1" dirty="0" smtClean="0">
                <a:solidFill>
                  <a:schemeClr val="bg1"/>
                </a:solidFill>
                <a:latin typeface="Arabic Typesetting" pitchFamily="66" charset="-78"/>
                <a:cs typeface="Arabic Typesetting" pitchFamily="66" charset="-78"/>
              </a:rPr>
              <a:t> </a:t>
            </a:r>
            <a:r>
              <a:rPr lang="ar-DZ" sz="3600" b="1" dirty="0" err="1" smtClean="0">
                <a:solidFill>
                  <a:schemeClr val="bg1"/>
                </a:solidFill>
                <a:latin typeface="Arabic Typesetting" pitchFamily="66" charset="-78"/>
                <a:cs typeface="Arabic Typesetting" pitchFamily="66" charset="-78"/>
              </a:rPr>
              <a:t>الإختيار</a:t>
            </a:r>
            <a:r>
              <a:rPr lang="ar-DZ" sz="3600" b="1" dirty="0" smtClean="0">
                <a:solidFill>
                  <a:schemeClr val="bg1"/>
                </a:solidFill>
                <a:latin typeface="Arabic Typesetting" pitchFamily="66" charset="-78"/>
                <a:cs typeface="Arabic Typesetting" pitchFamily="66" charset="-78"/>
              </a:rPr>
              <a:t>.</a:t>
            </a:r>
          </a:p>
          <a:p>
            <a:pPr algn="r" rtl="1"/>
            <a:r>
              <a:rPr lang="ar-DZ" sz="3600" b="1" dirty="0" smtClean="0">
                <a:solidFill>
                  <a:schemeClr val="bg1"/>
                </a:solidFill>
                <a:latin typeface="Arabic Typesetting" pitchFamily="66" charset="-78"/>
                <a:cs typeface="Arabic Typesetting" pitchFamily="66" charset="-78"/>
              </a:rPr>
              <a:t>-  </a:t>
            </a:r>
            <a:r>
              <a:rPr lang="ar-DZ" sz="3600" b="1" dirty="0" err="1" smtClean="0">
                <a:solidFill>
                  <a:schemeClr val="bg1"/>
                </a:solidFill>
                <a:latin typeface="Arabic Typesetting" pitchFamily="66" charset="-78"/>
                <a:cs typeface="Arabic Typesetting" pitchFamily="66" charset="-78"/>
              </a:rPr>
              <a:t>للمتعامليين</a:t>
            </a:r>
            <a:r>
              <a:rPr lang="ar-DZ" sz="3600" b="1" dirty="0" smtClean="0">
                <a:solidFill>
                  <a:schemeClr val="bg1"/>
                </a:solidFill>
                <a:latin typeface="Arabic Typesetting" pitchFamily="66" charset="-78"/>
                <a:cs typeface="Arabic Typesetting" pitchFamily="66" charset="-78"/>
              </a:rPr>
              <a:t> في قنوات التوزيع دور هام في التفاوض  حول أسعار السلع </a:t>
            </a:r>
            <a:r>
              <a:rPr lang="ar-DZ" sz="3600" b="1" dirty="0" smtClean="0">
                <a:solidFill>
                  <a:schemeClr val="bg1"/>
                </a:solidFill>
                <a:latin typeface="Arabic Typesetting" pitchFamily="66" charset="-78"/>
                <a:cs typeface="Arabic Typesetting" pitchFamily="66" charset="-78"/>
              </a:rPr>
              <a:t>             </a:t>
            </a:r>
            <a:r>
              <a:rPr lang="ar-DZ" sz="3600" b="1" dirty="0" err="1" smtClean="0">
                <a:solidFill>
                  <a:schemeClr val="bg1"/>
                </a:solidFill>
                <a:latin typeface="Arabic Typesetting" pitchFamily="66" charset="-78"/>
                <a:cs typeface="Arabic Typesetting" pitchFamily="66" charset="-78"/>
              </a:rPr>
              <a:t>و</a:t>
            </a:r>
            <a:r>
              <a:rPr lang="ar-DZ" sz="3600" b="1" dirty="0" smtClean="0">
                <a:solidFill>
                  <a:schemeClr val="bg1"/>
                </a:solidFill>
                <a:latin typeface="Arabic Typesetting" pitchFamily="66" charset="-78"/>
                <a:cs typeface="Arabic Typesetting" pitchFamily="66" charset="-78"/>
              </a:rPr>
              <a:t> الخدمات المعروضة </a:t>
            </a:r>
            <a:r>
              <a:rPr lang="ar-DZ" sz="3600" b="1" dirty="0" err="1" smtClean="0">
                <a:solidFill>
                  <a:schemeClr val="bg1"/>
                </a:solidFill>
                <a:latin typeface="Arabic Typesetting" pitchFamily="66" charset="-78"/>
                <a:cs typeface="Arabic Typesetting" pitchFamily="66" charset="-78"/>
              </a:rPr>
              <a:t>و</a:t>
            </a:r>
            <a:r>
              <a:rPr lang="ar-DZ" sz="3600" b="1" dirty="0" smtClean="0">
                <a:solidFill>
                  <a:schemeClr val="bg1"/>
                </a:solidFill>
                <a:latin typeface="Arabic Typesetting" pitchFamily="66" charset="-78"/>
                <a:cs typeface="Arabic Typesetting" pitchFamily="66" charset="-78"/>
              </a:rPr>
              <a:t> دور فعال في الإقناع </a:t>
            </a:r>
            <a:r>
              <a:rPr lang="ar-DZ" sz="3600" b="1" dirty="0" smtClean="0">
                <a:solidFill>
                  <a:schemeClr val="bg1"/>
                </a:solidFill>
                <a:latin typeface="Arabic Typesetting" pitchFamily="66" charset="-78"/>
                <a:cs typeface="Arabic Typesetting" pitchFamily="66" charset="-78"/>
              </a:rPr>
              <a:t> </a:t>
            </a:r>
            <a:r>
              <a:rPr lang="ar-DZ" sz="3600" b="1" dirty="0" smtClean="0">
                <a:solidFill>
                  <a:schemeClr val="bg1"/>
                </a:solidFill>
                <a:latin typeface="Arabic Typesetting" pitchFamily="66" charset="-78"/>
                <a:cs typeface="Arabic Typesetting" pitchFamily="66" charset="-78"/>
              </a:rPr>
              <a:t>ال</a:t>
            </a:r>
            <a:r>
              <a:rPr lang="ar-DZ" sz="3600" b="1" dirty="0" smtClean="0">
                <a:solidFill>
                  <a:schemeClr val="bg1"/>
                </a:solidFill>
                <a:latin typeface="Arabic Typesetting" pitchFamily="66" charset="-78"/>
                <a:cs typeface="Arabic Typesetting" pitchFamily="66" charset="-78"/>
              </a:rPr>
              <a:t>شراء </a:t>
            </a:r>
            <a:r>
              <a:rPr lang="ar-DZ" sz="3600" b="1" dirty="0" smtClean="0">
                <a:solidFill>
                  <a:schemeClr val="bg1"/>
                </a:solidFill>
                <a:latin typeface="Arabic Typesetting" pitchFamily="66" charset="-78"/>
                <a:cs typeface="Arabic Typesetting" pitchFamily="66" charset="-78"/>
              </a:rPr>
              <a:t>ما لديهم من </a:t>
            </a:r>
            <a:r>
              <a:rPr lang="ar-DZ" sz="3600" b="1" dirty="0" err="1" smtClean="0">
                <a:solidFill>
                  <a:schemeClr val="bg1"/>
                </a:solidFill>
                <a:latin typeface="Arabic Typesetting" pitchFamily="66" charset="-78"/>
                <a:cs typeface="Arabic Typesetting" pitchFamily="66" charset="-78"/>
              </a:rPr>
              <a:t>منتوجات</a:t>
            </a:r>
            <a:r>
              <a:rPr lang="ar-DZ" sz="3600" b="1" dirty="0" smtClean="0">
                <a:solidFill>
                  <a:schemeClr val="bg1"/>
                </a:solidFill>
                <a:latin typeface="Arabic Typesetting" pitchFamily="66" charset="-78"/>
                <a:cs typeface="Arabic Typesetting" pitchFamily="66" charset="-78"/>
              </a:rPr>
              <a:t>.</a:t>
            </a:r>
            <a:endParaRPr lang="ar-DZ" sz="3600" dirty="0" smtClean="0">
              <a:solidFill>
                <a:schemeClr val="bg1"/>
              </a:solidFill>
              <a:latin typeface="Arabic Typesetting" pitchFamily="66" charset="-78"/>
              <a:cs typeface="Arabic Typesetting" pitchFamily="66" charset="-78"/>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642918"/>
            <a:ext cx="8329642" cy="5666442"/>
          </a:xfrm>
        </p:spPr>
        <p:txBody>
          <a:bodyPr>
            <a:normAutofit fontScale="55000" lnSpcReduction="20000"/>
          </a:bodyPr>
          <a:lstStyle/>
          <a:p>
            <a:pPr algn="r" rtl="1"/>
            <a:endParaRPr lang="ar-DZ" sz="3600" b="1" u="sng" dirty="0" smtClean="0">
              <a:solidFill>
                <a:srgbClr val="C00000"/>
              </a:solidFill>
              <a:latin typeface="Arabic Typesetting" pitchFamily="66" charset="-78"/>
              <a:cs typeface="Arabic Typesetting" pitchFamily="66" charset="-78"/>
            </a:endParaRPr>
          </a:p>
          <a:p>
            <a:pPr algn="r" rtl="1"/>
            <a:r>
              <a:rPr lang="ar-DZ" sz="3600" b="1" u="sng" dirty="0" smtClean="0">
                <a:solidFill>
                  <a:srgbClr val="C00000"/>
                </a:solidFill>
                <a:latin typeface="Arabic Typesetting" pitchFamily="66" charset="-78"/>
                <a:cs typeface="Arabic Typesetting" pitchFamily="66" charset="-78"/>
              </a:rPr>
              <a:t>-  </a:t>
            </a:r>
            <a:r>
              <a:rPr lang="ar-DZ" sz="5100" b="1" u="sng" dirty="0" smtClean="0">
                <a:solidFill>
                  <a:srgbClr val="C00000"/>
                </a:solidFill>
                <a:latin typeface="Arabic Typesetting" pitchFamily="66" charset="-78"/>
                <a:cs typeface="Arabic Typesetting" pitchFamily="66" charset="-78"/>
              </a:rPr>
              <a:t>أهداف قنوات التوزيع:  </a:t>
            </a:r>
            <a:endParaRPr lang="ar-DZ" sz="5100" b="1" u="sng" dirty="0" smtClean="0">
              <a:solidFill>
                <a:srgbClr val="C00000"/>
              </a:solidFill>
              <a:latin typeface="Arabic Typesetting" pitchFamily="66" charset="-78"/>
              <a:cs typeface="Arabic Typesetting" pitchFamily="66" charset="-78"/>
            </a:endParaRPr>
          </a:p>
          <a:p>
            <a:pPr algn="r" rtl="1"/>
            <a:r>
              <a:rPr lang="ar-DZ" sz="5800" b="1" dirty="0" smtClean="0">
                <a:solidFill>
                  <a:schemeClr val="bg1"/>
                </a:solidFill>
                <a:latin typeface="Arabic Typesetting" pitchFamily="66" charset="-78"/>
                <a:cs typeface="Arabic Typesetting" pitchFamily="66" charset="-78"/>
              </a:rPr>
              <a:t>تسعى </a:t>
            </a:r>
            <a:r>
              <a:rPr lang="ar-DZ" sz="5800" b="1" dirty="0" smtClean="0">
                <a:solidFill>
                  <a:schemeClr val="bg1"/>
                </a:solidFill>
                <a:latin typeface="Arabic Typesetting" pitchFamily="66" charset="-78"/>
                <a:cs typeface="Arabic Typesetting" pitchFamily="66" charset="-78"/>
              </a:rPr>
              <a:t>إدارة التسويق لتحقيق مجموعة من </a:t>
            </a:r>
            <a:r>
              <a:rPr lang="ar-DZ" sz="5800" b="1" dirty="0" err="1" smtClean="0">
                <a:solidFill>
                  <a:schemeClr val="bg1"/>
                </a:solidFill>
                <a:latin typeface="Arabic Typesetting" pitchFamily="66" charset="-78"/>
                <a:cs typeface="Arabic Typesetting" pitchFamily="66" charset="-78"/>
              </a:rPr>
              <a:t>الاهداف</a:t>
            </a:r>
            <a:r>
              <a:rPr lang="ar-DZ" sz="5800" b="1" dirty="0" smtClean="0">
                <a:solidFill>
                  <a:schemeClr val="bg1"/>
                </a:solidFill>
                <a:latin typeface="Arabic Typesetting" pitchFamily="66" charset="-78"/>
                <a:cs typeface="Arabic Typesetting" pitchFamily="66" charset="-78"/>
              </a:rPr>
              <a:t> من خلال </a:t>
            </a:r>
            <a:r>
              <a:rPr lang="ar-DZ" sz="5800" b="1" dirty="0" smtClean="0">
                <a:solidFill>
                  <a:schemeClr val="bg1"/>
                </a:solidFill>
                <a:latin typeface="Arabic Typesetting" pitchFamily="66" charset="-78"/>
                <a:cs typeface="Arabic Typesetting" pitchFamily="66" charset="-78"/>
              </a:rPr>
              <a:t>تحديد </a:t>
            </a:r>
            <a:r>
              <a:rPr lang="ar-DZ" sz="5800" b="1" dirty="0" smtClean="0">
                <a:solidFill>
                  <a:schemeClr val="bg1"/>
                </a:solidFill>
                <a:latin typeface="Arabic Typesetting" pitchFamily="66" charset="-78"/>
                <a:cs typeface="Arabic Typesetting" pitchFamily="66" charset="-78"/>
              </a:rPr>
              <a:t>طبيعة قنوات التي تعتمدها بالشكل الذي يحقق لها </a:t>
            </a:r>
            <a:r>
              <a:rPr lang="ar-DZ" sz="5800" b="1" dirty="0" err="1" smtClean="0">
                <a:solidFill>
                  <a:schemeClr val="bg1"/>
                </a:solidFill>
                <a:latin typeface="Arabic Typesetting" pitchFamily="66" charset="-78"/>
                <a:cs typeface="Arabic Typesetting" pitchFamily="66" charset="-78"/>
              </a:rPr>
              <a:t>الإنتشار</a:t>
            </a:r>
            <a:r>
              <a:rPr lang="ar-DZ" sz="5800" b="1" dirty="0" smtClean="0">
                <a:solidFill>
                  <a:schemeClr val="bg1"/>
                </a:solidFill>
                <a:latin typeface="Arabic Typesetting" pitchFamily="66" charset="-78"/>
                <a:cs typeface="Arabic Typesetting" pitchFamily="66" charset="-78"/>
              </a:rPr>
              <a:t> الجغرافي اللازم لتغطية أسواقها المختلفة </a:t>
            </a:r>
            <a:r>
              <a:rPr lang="ar-DZ" sz="5800" b="1" dirty="0" err="1" smtClean="0">
                <a:solidFill>
                  <a:schemeClr val="bg1"/>
                </a:solidFill>
                <a:latin typeface="Arabic Typesetting" pitchFamily="66" charset="-78"/>
                <a:cs typeface="Arabic Typesetting" pitchFamily="66" charset="-78"/>
              </a:rPr>
              <a:t>و</a:t>
            </a:r>
            <a:r>
              <a:rPr lang="ar-DZ" sz="5800" b="1" dirty="0" smtClean="0">
                <a:solidFill>
                  <a:schemeClr val="bg1"/>
                </a:solidFill>
                <a:latin typeface="Arabic Typesetting" pitchFamily="66" charset="-78"/>
                <a:cs typeface="Arabic Typesetting" pitchFamily="66" charset="-78"/>
              </a:rPr>
              <a:t> المتباعدة </a:t>
            </a:r>
            <a:r>
              <a:rPr lang="ar-DZ" sz="5800" b="1" dirty="0" err="1" smtClean="0">
                <a:solidFill>
                  <a:schemeClr val="bg1"/>
                </a:solidFill>
                <a:latin typeface="Arabic Typesetting" pitchFamily="66" charset="-78"/>
                <a:cs typeface="Arabic Typesetting" pitchFamily="66" charset="-78"/>
              </a:rPr>
              <a:t>و</a:t>
            </a:r>
            <a:r>
              <a:rPr lang="ar-DZ" sz="5800" b="1" dirty="0" smtClean="0">
                <a:solidFill>
                  <a:schemeClr val="bg1"/>
                </a:solidFill>
                <a:latin typeface="Arabic Typesetting" pitchFamily="66" charset="-78"/>
                <a:cs typeface="Arabic Typesetting" pitchFamily="66" charset="-78"/>
              </a:rPr>
              <a:t> يمكن تحديد أهدافها كما يلي:</a:t>
            </a:r>
          </a:p>
          <a:p>
            <a:pPr algn="r" rtl="1"/>
            <a:r>
              <a:rPr lang="ar-DZ" sz="5800" b="1" dirty="0" smtClean="0">
                <a:solidFill>
                  <a:schemeClr val="bg1"/>
                </a:solidFill>
                <a:latin typeface="Arabic Typesetting" pitchFamily="66" charset="-78"/>
                <a:cs typeface="Arabic Typesetting" pitchFamily="66" charset="-78"/>
              </a:rPr>
              <a:t>- زيادة كمية المبيعات من منتجاتها .</a:t>
            </a:r>
          </a:p>
          <a:p>
            <a:pPr algn="r" rtl="1"/>
            <a:r>
              <a:rPr lang="ar-DZ" sz="5800" b="1" dirty="0" smtClean="0">
                <a:solidFill>
                  <a:schemeClr val="bg1"/>
                </a:solidFill>
                <a:latin typeface="Arabic Typesetting" pitchFamily="66" charset="-78"/>
                <a:cs typeface="Arabic Typesetting" pitchFamily="66" charset="-78"/>
              </a:rPr>
              <a:t>- المحافظة على حصة المؤسسة في الأسواق.</a:t>
            </a:r>
          </a:p>
          <a:p>
            <a:pPr algn="r" rtl="1"/>
            <a:r>
              <a:rPr lang="ar-DZ" sz="5800" b="1" dirty="0" smtClean="0">
                <a:solidFill>
                  <a:schemeClr val="bg1"/>
                </a:solidFill>
                <a:latin typeface="Arabic Typesetting" pitchFamily="66" charset="-78"/>
                <a:cs typeface="Arabic Typesetting" pitchFamily="66" charset="-78"/>
              </a:rPr>
              <a:t>- مواجهة المنافسة </a:t>
            </a:r>
            <a:r>
              <a:rPr lang="ar-DZ" sz="5800" b="1" dirty="0" err="1" smtClean="0">
                <a:solidFill>
                  <a:schemeClr val="bg1"/>
                </a:solidFill>
                <a:latin typeface="Arabic Typesetting" pitchFamily="66" charset="-78"/>
                <a:cs typeface="Arabic Typesetting" pitchFamily="66" charset="-78"/>
              </a:rPr>
              <a:t>و</a:t>
            </a:r>
            <a:r>
              <a:rPr lang="ar-DZ" sz="5800" b="1" dirty="0" smtClean="0">
                <a:solidFill>
                  <a:schemeClr val="bg1"/>
                </a:solidFill>
                <a:latin typeface="Arabic Typesetting" pitchFamily="66" charset="-78"/>
                <a:cs typeface="Arabic Typesetting" pitchFamily="66" charset="-78"/>
              </a:rPr>
              <a:t> الصمود أمامها .</a:t>
            </a:r>
          </a:p>
          <a:p>
            <a:pPr algn="r" rtl="1"/>
            <a:r>
              <a:rPr lang="ar-DZ" sz="5800" b="1" dirty="0" smtClean="0">
                <a:solidFill>
                  <a:schemeClr val="bg1"/>
                </a:solidFill>
                <a:latin typeface="Arabic Typesetting" pitchFamily="66" charset="-78"/>
                <a:cs typeface="Arabic Typesetting" pitchFamily="66" charset="-78"/>
              </a:rPr>
              <a:t>- جمع </a:t>
            </a:r>
            <a:r>
              <a:rPr lang="ar-DZ" sz="5800" b="1" dirty="0" err="1" smtClean="0">
                <a:solidFill>
                  <a:schemeClr val="bg1"/>
                </a:solidFill>
                <a:latin typeface="Arabic Typesetting" pitchFamily="66" charset="-78"/>
                <a:cs typeface="Arabic Typesetting" pitchFamily="66" charset="-78"/>
              </a:rPr>
              <a:t>و</a:t>
            </a:r>
            <a:r>
              <a:rPr lang="ar-DZ" sz="5800" b="1" dirty="0" smtClean="0">
                <a:solidFill>
                  <a:schemeClr val="bg1"/>
                </a:solidFill>
                <a:latin typeface="Arabic Typesetting" pitchFamily="66" charset="-78"/>
                <a:cs typeface="Arabic Typesetting" pitchFamily="66" charset="-78"/>
              </a:rPr>
              <a:t> تقديم كافة المعلومات اللازمة من السوق، المنافسين، المستهلكين،و أي معلومات أخرى تساعد </a:t>
            </a:r>
            <a:r>
              <a:rPr lang="ar-DZ" sz="5800" b="1" dirty="0" err="1" smtClean="0">
                <a:solidFill>
                  <a:schemeClr val="bg1"/>
                </a:solidFill>
                <a:latin typeface="Arabic Typesetting" pitchFamily="66" charset="-78"/>
                <a:cs typeface="Arabic Typesetting" pitchFamily="66" charset="-78"/>
              </a:rPr>
              <a:t>و</a:t>
            </a:r>
            <a:r>
              <a:rPr lang="ar-DZ" sz="5800" b="1" dirty="0" smtClean="0">
                <a:solidFill>
                  <a:schemeClr val="bg1"/>
                </a:solidFill>
                <a:latin typeface="Arabic Typesetting" pitchFamily="66" charset="-78"/>
                <a:cs typeface="Arabic Typesetting" pitchFamily="66" charset="-78"/>
              </a:rPr>
              <a:t> تخدم الإستراتيجية التسويقية للمؤسسة </a:t>
            </a:r>
            <a:r>
              <a:rPr lang="ar-DZ" sz="5800" b="1" dirty="0" err="1" smtClean="0">
                <a:solidFill>
                  <a:schemeClr val="bg1"/>
                </a:solidFill>
                <a:latin typeface="Arabic Typesetting" pitchFamily="66" charset="-78"/>
                <a:cs typeface="Arabic Typesetting" pitchFamily="66" charset="-78"/>
              </a:rPr>
              <a:t>و</a:t>
            </a:r>
            <a:r>
              <a:rPr lang="ar-DZ" sz="5800" b="1" dirty="0" smtClean="0">
                <a:solidFill>
                  <a:schemeClr val="bg1"/>
                </a:solidFill>
                <a:latin typeface="Arabic Typesetting" pitchFamily="66" charset="-78"/>
                <a:cs typeface="Arabic Typesetting" pitchFamily="66" charset="-78"/>
              </a:rPr>
              <a:t> بالتالي فإن قنوات التوزيع من أهم المصادر التي تغدي المؤسسة </a:t>
            </a:r>
            <a:r>
              <a:rPr lang="ar-DZ" sz="5800" b="1" dirty="0" err="1" smtClean="0">
                <a:solidFill>
                  <a:schemeClr val="bg1"/>
                </a:solidFill>
                <a:latin typeface="Arabic Typesetting" pitchFamily="66" charset="-78"/>
                <a:cs typeface="Arabic Typesetting" pitchFamily="66" charset="-78"/>
              </a:rPr>
              <a:t>و</a:t>
            </a:r>
            <a:r>
              <a:rPr lang="ar-DZ" sz="5800" b="1" dirty="0" smtClean="0">
                <a:solidFill>
                  <a:schemeClr val="bg1"/>
                </a:solidFill>
                <a:latin typeface="Arabic Typesetting" pitchFamily="66" charset="-78"/>
                <a:cs typeface="Arabic Typesetting" pitchFamily="66" charset="-78"/>
              </a:rPr>
              <a:t> إدارة  التسويق بالمعلومات المختلفة بالسوق .</a:t>
            </a:r>
          </a:p>
          <a:p>
            <a:pPr algn="r" rtl="1"/>
            <a:endParaRPr lang="ar-DZ" sz="3200" b="1" dirty="0" smtClean="0">
              <a:solidFill>
                <a:schemeClr val="bg1"/>
              </a:solidFill>
              <a:latin typeface="Arabic Typesetting" pitchFamily="66" charset="-78"/>
              <a:cs typeface="Arabic Typesetting" pitchFamily="66" charset="-78"/>
            </a:endParaRPr>
          </a:p>
          <a:p>
            <a:pPr algn="r" rtl="1"/>
            <a:r>
              <a:rPr lang="ar-DZ" sz="3600" b="1" dirty="0" smtClean="0">
                <a:solidFill>
                  <a:schemeClr val="bg1"/>
                </a:solidFill>
                <a:latin typeface="Arabic Typesetting" pitchFamily="66" charset="-78"/>
                <a:cs typeface="Arabic Typesetting" pitchFamily="66" charset="-78"/>
              </a:rPr>
              <a:t> </a:t>
            </a:r>
            <a:endParaRPr lang="fr-FR" sz="3600" b="1" dirty="0">
              <a:solidFill>
                <a:schemeClr val="bg1"/>
              </a:solidFill>
              <a:latin typeface="Arabic Typesetting" pitchFamily="66" charset="-78"/>
              <a:cs typeface="Arabic Typesetting" pitchFamily="66" charset="-78"/>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42918"/>
            <a:ext cx="8229600" cy="5666442"/>
          </a:xfrm>
        </p:spPr>
        <p:txBody>
          <a:bodyPr>
            <a:normAutofit/>
          </a:bodyPr>
          <a:lstStyle/>
          <a:p>
            <a:pPr algn="r" rtl="1"/>
            <a:endParaRPr lang="ar-DZ" sz="3600" b="1" u="sng" dirty="0" smtClean="0">
              <a:solidFill>
                <a:srgbClr val="C00000"/>
              </a:solidFill>
              <a:latin typeface="Arabic Typesetting" pitchFamily="66" charset="-78"/>
              <a:cs typeface="Arabic Typesetting" pitchFamily="66" charset="-78"/>
            </a:endParaRPr>
          </a:p>
          <a:p>
            <a:pPr algn="r" rtl="1">
              <a:buFontTx/>
              <a:buChar char="-"/>
            </a:pPr>
            <a:r>
              <a:rPr lang="ar-DZ" sz="3200" b="1" dirty="0" smtClean="0">
                <a:solidFill>
                  <a:schemeClr val="bg1"/>
                </a:solidFill>
                <a:latin typeface="Arabic Typesetting" pitchFamily="66" charset="-78"/>
                <a:cs typeface="Arabic Typesetting" pitchFamily="66" charset="-78"/>
              </a:rPr>
              <a:t>- </a:t>
            </a:r>
            <a:r>
              <a:rPr lang="ar-DZ" sz="3600" b="1" dirty="0" smtClean="0">
                <a:solidFill>
                  <a:schemeClr val="bg1"/>
                </a:solidFill>
                <a:latin typeface="Arabic Typesetting" pitchFamily="66" charset="-78"/>
                <a:cs typeface="Arabic Typesetting" pitchFamily="66" charset="-78"/>
              </a:rPr>
              <a:t>تحقيق </a:t>
            </a:r>
            <a:r>
              <a:rPr lang="ar-DZ" sz="3600" b="1" dirty="0" err="1" smtClean="0">
                <a:solidFill>
                  <a:schemeClr val="bg1"/>
                </a:solidFill>
                <a:latin typeface="Arabic Typesetting" pitchFamily="66" charset="-78"/>
                <a:cs typeface="Arabic Typesetting" pitchFamily="66" charset="-78"/>
              </a:rPr>
              <a:t>الإتصال</a:t>
            </a:r>
            <a:r>
              <a:rPr lang="ar-DZ" sz="3600" b="1" dirty="0" smtClean="0">
                <a:solidFill>
                  <a:schemeClr val="bg1"/>
                </a:solidFill>
                <a:latin typeface="Arabic Typesetting" pitchFamily="66" charset="-78"/>
                <a:cs typeface="Arabic Typesetting" pitchFamily="66" charset="-78"/>
              </a:rPr>
              <a:t> اللازم لمختلف فئات المستهلكين أو المشترين.</a:t>
            </a:r>
          </a:p>
          <a:p>
            <a:pPr algn="r" rtl="1">
              <a:buFontTx/>
              <a:buChar char="-"/>
            </a:pPr>
            <a:r>
              <a:rPr lang="ar-DZ" sz="3600" b="1" dirty="0" smtClean="0">
                <a:solidFill>
                  <a:schemeClr val="bg1"/>
                </a:solidFill>
                <a:latin typeface="Arabic Typesetting" pitchFamily="66" charset="-78"/>
                <a:cs typeface="Arabic Typesetting" pitchFamily="66" charset="-78"/>
              </a:rPr>
              <a:t>- تعزيز الثقة بمنتجات المؤسسة </a:t>
            </a:r>
            <a:r>
              <a:rPr lang="ar-DZ" sz="3600" b="1" dirty="0" err="1" smtClean="0">
                <a:solidFill>
                  <a:schemeClr val="bg1"/>
                </a:solidFill>
                <a:latin typeface="Arabic Typesetting" pitchFamily="66" charset="-78"/>
                <a:cs typeface="Arabic Typesetting" pitchFamily="66" charset="-78"/>
              </a:rPr>
              <a:t>و</a:t>
            </a:r>
            <a:r>
              <a:rPr lang="ar-DZ" sz="3600" b="1" dirty="0" smtClean="0">
                <a:solidFill>
                  <a:schemeClr val="bg1"/>
                </a:solidFill>
                <a:latin typeface="Arabic Typesetting" pitchFamily="66" charset="-78"/>
                <a:cs typeface="Arabic Typesetting" pitchFamily="66" charset="-78"/>
              </a:rPr>
              <a:t> تحقيق  الولاء لمنتجاتها.</a:t>
            </a:r>
          </a:p>
          <a:p>
            <a:pPr algn="r" rtl="1">
              <a:buFontTx/>
              <a:buChar char="-"/>
            </a:pPr>
            <a:r>
              <a:rPr lang="ar-DZ" sz="3600" b="1" dirty="0" smtClean="0">
                <a:solidFill>
                  <a:schemeClr val="bg1"/>
                </a:solidFill>
                <a:latin typeface="Arabic Typesetting" pitchFamily="66" charset="-78"/>
                <a:cs typeface="Arabic Typesetting" pitchFamily="66" charset="-78"/>
              </a:rPr>
              <a:t>- خلق </a:t>
            </a:r>
            <a:r>
              <a:rPr lang="ar-DZ" sz="3600" b="1" dirty="0" err="1" smtClean="0">
                <a:solidFill>
                  <a:schemeClr val="bg1"/>
                </a:solidFill>
                <a:latin typeface="Arabic Typesetting" pitchFamily="66" charset="-78"/>
                <a:cs typeface="Arabic Typesetting" pitchFamily="66" charset="-78"/>
              </a:rPr>
              <a:t>التوزان</a:t>
            </a:r>
            <a:r>
              <a:rPr lang="ar-DZ" sz="3600" b="1" dirty="0" smtClean="0">
                <a:solidFill>
                  <a:schemeClr val="bg1"/>
                </a:solidFill>
                <a:latin typeface="Arabic Typesetting" pitchFamily="66" charset="-78"/>
                <a:cs typeface="Arabic Typesetting" pitchFamily="66" charset="-78"/>
              </a:rPr>
              <a:t> اللازم بين العرض </a:t>
            </a:r>
            <a:r>
              <a:rPr lang="ar-DZ" sz="3600" b="1" dirty="0" err="1" smtClean="0">
                <a:solidFill>
                  <a:schemeClr val="bg1"/>
                </a:solidFill>
                <a:latin typeface="Arabic Typesetting" pitchFamily="66" charset="-78"/>
                <a:cs typeface="Arabic Typesetting" pitchFamily="66" charset="-78"/>
              </a:rPr>
              <a:t>و</a:t>
            </a:r>
            <a:r>
              <a:rPr lang="ar-DZ" sz="3600" b="1" dirty="0" smtClean="0">
                <a:solidFill>
                  <a:schemeClr val="bg1"/>
                </a:solidFill>
                <a:latin typeface="Arabic Typesetting" pitchFamily="66" charset="-78"/>
                <a:cs typeface="Arabic Typesetting" pitchFamily="66" charset="-78"/>
              </a:rPr>
              <a:t> الطلب لما له من أهمية </a:t>
            </a:r>
            <a:r>
              <a:rPr lang="ar-DZ" sz="3600" b="1" dirty="0" err="1" smtClean="0">
                <a:solidFill>
                  <a:schemeClr val="bg1"/>
                </a:solidFill>
                <a:latin typeface="Arabic Typesetting" pitchFamily="66" charset="-78"/>
                <a:cs typeface="Arabic Typesetting" pitchFamily="66" charset="-78"/>
              </a:rPr>
              <a:t>بإستقرار</a:t>
            </a:r>
            <a:r>
              <a:rPr lang="ar-DZ" sz="3600" b="1" dirty="0" smtClean="0">
                <a:solidFill>
                  <a:schemeClr val="bg1"/>
                </a:solidFill>
                <a:latin typeface="Arabic Typesetting" pitchFamily="66" charset="-78"/>
                <a:cs typeface="Arabic Typesetting" pitchFamily="66" charset="-78"/>
              </a:rPr>
              <a:t> الأسواق </a:t>
            </a:r>
            <a:r>
              <a:rPr lang="ar-DZ" sz="3600" b="1" dirty="0" err="1" smtClean="0">
                <a:solidFill>
                  <a:schemeClr val="bg1"/>
                </a:solidFill>
                <a:latin typeface="Arabic Typesetting" pitchFamily="66" charset="-78"/>
                <a:cs typeface="Arabic Typesetting" pitchFamily="66" charset="-78"/>
              </a:rPr>
              <a:t>و</a:t>
            </a:r>
            <a:r>
              <a:rPr lang="ar-DZ" sz="3600" b="1" dirty="0" smtClean="0">
                <a:solidFill>
                  <a:schemeClr val="bg1"/>
                </a:solidFill>
                <a:latin typeface="Arabic Typesetting" pitchFamily="66" charset="-78"/>
                <a:cs typeface="Arabic Typesetting" pitchFamily="66" charset="-78"/>
              </a:rPr>
              <a:t> زيادة الأرباح.</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858000"/>
          </a:xfrm>
        </p:spPr>
        <p:style>
          <a:lnRef idx="0">
            <a:scrgbClr r="0" g="0" b="0"/>
          </a:lnRef>
          <a:fillRef idx="1003">
            <a:schemeClr val="lt2"/>
          </a:fillRef>
          <a:effectRef idx="0">
            <a:scrgbClr r="0" g="0" b="0"/>
          </a:effectRef>
          <a:fontRef idx="major"/>
        </p:style>
        <p:txBody>
          <a:bodyPr>
            <a:normAutofit/>
          </a:bodyPr>
          <a:lstStyle/>
          <a:p>
            <a:r>
              <a:rPr lang="ar-DZ" sz="7200" dirty="0" smtClean="0">
                <a:solidFill>
                  <a:schemeClr val="bg1"/>
                </a:solidFill>
                <a:effectLst>
                  <a:outerShdw blurRad="38100" dist="38100" dir="2700000" algn="tl">
                    <a:srgbClr val="000000">
                      <a:alpha val="43137"/>
                    </a:srgbClr>
                  </a:outerShdw>
                </a:effectLst>
                <a:latin typeface="Arabic Typesetting" pitchFamily="66" charset="-78"/>
                <a:cs typeface="Arabic Typesetting" pitchFamily="66" charset="-78"/>
              </a:rPr>
              <a:t>شكرا لحسن إصغائكم</a:t>
            </a:r>
            <a:endParaRPr lang="fr-FR" sz="7200" dirty="0">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274638"/>
            <a:ext cx="8715436" cy="6440510"/>
          </a:xfrm>
        </p:spPr>
        <p:txBody>
          <a:bodyPr>
            <a:normAutofit/>
          </a:bodyPr>
          <a:lstStyle/>
          <a:p>
            <a:pPr algn="r" rtl="1"/>
            <a:r>
              <a:rPr lang="ar-DZ" sz="4800" u="sng" dirty="0" smtClean="0">
                <a:solidFill>
                  <a:srgbClr val="C00000"/>
                </a:solidFill>
                <a:effectLst>
                  <a:outerShdw blurRad="38100" dist="38100" dir="2700000" algn="tl">
                    <a:srgbClr val="000000">
                      <a:alpha val="43137"/>
                    </a:srgbClr>
                  </a:outerShdw>
                </a:effectLst>
                <a:latin typeface="Arabic Typesetting" pitchFamily="66" charset="-78"/>
                <a:cs typeface="Arabic Typesetting" pitchFamily="66" charset="-78"/>
              </a:rPr>
              <a:t>مقدمــــــة</a:t>
            </a:r>
            <a:r>
              <a:rPr lang="ar-DZ" sz="4800" u="sng" dirty="0" smtClean="0">
                <a:solidFill>
                  <a:schemeClr val="accent6">
                    <a:lumMod val="50000"/>
                  </a:schemeClr>
                </a:solidFill>
                <a:latin typeface="Arabic Typesetting" pitchFamily="66" charset="-78"/>
                <a:cs typeface="Arabic Typesetting" pitchFamily="66" charset="-78"/>
              </a:rPr>
              <a:t>:</a:t>
            </a:r>
            <a:r>
              <a:rPr lang="ar-DZ" sz="4800" dirty="0" smtClean="0">
                <a:solidFill>
                  <a:schemeClr val="accent6">
                    <a:lumMod val="50000"/>
                  </a:schemeClr>
                </a:solidFill>
                <a:latin typeface="Arabic Typesetting" pitchFamily="66" charset="-78"/>
                <a:cs typeface="Arabic Typesetting" pitchFamily="66" charset="-78"/>
              </a:rPr>
              <a:t> </a:t>
            </a:r>
            <a:br>
              <a:rPr lang="ar-DZ" sz="4800" dirty="0" smtClean="0">
                <a:solidFill>
                  <a:schemeClr val="accent6">
                    <a:lumMod val="50000"/>
                  </a:schemeClr>
                </a:solidFill>
                <a:latin typeface="Arabic Typesetting" pitchFamily="66" charset="-78"/>
                <a:cs typeface="Arabic Typesetting" pitchFamily="66" charset="-78"/>
              </a:rPr>
            </a:br>
            <a:r>
              <a:rPr lang="fr-FR" sz="4000" dirty="0" smtClean="0">
                <a:solidFill>
                  <a:schemeClr val="bg1"/>
                </a:solidFill>
                <a:latin typeface="Arabic Typesetting" pitchFamily="66" charset="-78"/>
                <a:cs typeface="Arabic Typesetting" pitchFamily="66" charset="-78"/>
              </a:rPr>
              <a:t>      </a:t>
            </a:r>
            <a:r>
              <a:rPr lang="ar-DZ" sz="4000" dirty="0" smtClean="0">
                <a:solidFill>
                  <a:schemeClr val="bg1"/>
                </a:solidFill>
                <a:latin typeface="Arabic Typesetting" pitchFamily="66" charset="-78"/>
                <a:cs typeface="Arabic Typesetting" pitchFamily="66" charset="-78"/>
              </a:rPr>
              <a:t>   </a:t>
            </a:r>
            <a:r>
              <a:rPr lang="ar-DZ" sz="3600" dirty="0" smtClean="0">
                <a:solidFill>
                  <a:schemeClr val="bg1"/>
                </a:solidFill>
                <a:latin typeface="Arabic Typesetting" pitchFamily="66" charset="-78"/>
                <a:cs typeface="Arabic Typesetting" pitchFamily="66" charset="-78"/>
              </a:rPr>
              <a:t>تهدف كل </a:t>
            </a:r>
            <a:r>
              <a:rPr lang="ar-DZ" sz="3600" dirty="0" smtClean="0">
                <a:solidFill>
                  <a:schemeClr val="bg1"/>
                </a:solidFill>
                <a:effectLst/>
                <a:latin typeface="Arabic Typesetting" pitchFamily="66" charset="-78"/>
                <a:cs typeface="Arabic Typesetting" pitchFamily="66" charset="-78"/>
              </a:rPr>
              <a:t>المؤسسات أيا كان نوعها إلى تحقيق </a:t>
            </a:r>
            <a:r>
              <a:rPr lang="ar-DZ" sz="3600" dirty="0" err="1" smtClean="0">
                <a:solidFill>
                  <a:schemeClr val="bg1"/>
                </a:solidFill>
                <a:effectLst/>
                <a:latin typeface="Arabic Typesetting" pitchFamily="66" charset="-78"/>
                <a:cs typeface="Arabic Typesetting" pitchFamily="66" charset="-78"/>
              </a:rPr>
              <a:t>الإتصال</a:t>
            </a:r>
            <a:r>
              <a:rPr lang="ar-DZ" sz="3600" dirty="0" smtClean="0">
                <a:solidFill>
                  <a:schemeClr val="bg1"/>
                </a:solidFill>
                <a:effectLst/>
                <a:latin typeface="Arabic Typesetting" pitchFamily="66" charset="-78"/>
                <a:cs typeface="Arabic Typesetting" pitchFamily="66" charset="-78"/>
              </a:rPr>
              <a:t> الفعال </a:t>
            </a:r>
            <a:r>
              <a:rPr lang="ar-DZ" sz="3600" dirty="0" err="1" smtClean="0">
                <a:solidFill>
                  <a:schemeClr val="bg1"/>
                </a:solidFill>
                <a:effectLst/>
                <a:latin typeface="Arabic Typesetting" pitchFamily="66" charset="-78"/>
                <a:cs typeface="Arabic Typesetting" pitchFamily="66" charset="-78"/>
              </a:rPr>
              <a:t>و</a:t>
            </a:r>
            <a:r>
              <a:rPr lang="ar-DZ" sz="3600" dirty="0" smtClean="0">
                <a:solidFill>
                  <a:schemeClr val="bg1"/>
                </a:solidFill>
                <a:effectLst/>
                <a:latin typeface="Arabic Typesetting" pitchFamily="66" charset="-78"/>
                <a:cs typeface="Arabic Typesetting" pitchFamily="66" charset="-78"/>
              </a:rPr>
              <a:t> المستمر  مع المؤسسات </a:t>
            </a:r>
            <a:r>
              <a:rPr lang="ar-DZ" sz="3600" dirty="0" err="1" smtClean="0">
                <a:solidFill>
                  <a:schemeClr val="bg1"/>
                </a:solidFill>
                <a:effectLst/>
                <a:latin typeface="Arabic Typesetting" pitchFamily="66" charset="-78"/>
                <a:cs typeface="Arabic Typesetting" pitchFamily="66" charset="-78"/>
              </a:rPr>
              <a:t>و</a:t>
            </a:r>
            <a:r>
              <a:rPr lang="ar-DZ" sz="3600" dirty="0" smtClean="0">
                <a:solidFill>
                  <a:schemeClr val="bg1"/>
                </a:solidFill>
                <a:effectLst/>
                <a:latin typeface="Arabic Typesetting" pitchFamily="66" charset="-78"/>
                <a:cs typeface="Arabic Typesetting" pitchFamily="66" charset="-78"/>
              </a:rPr>
              <a:t> الأفراد على كافة المستويات عن طريق </a:t>
            </a:r>
            <a:r>
              <a:rPr lang="ar-DZ" sz="3600" dirty="0" smtClean="0">
                <a:solidFill>
                  <a:schemeClr val="bg1"/>
                </a:solidFill>
                <a:effectLst/>
                <a:latin typeface="Arabic Typesetting" pitchFamily="66" charset="-78"/>
                <a:cs typeface="Arabic Typesetting" pitchFamily="66" charset="-78"/>
              </a:rPr>
              <a:t>آلية </a:t>
            </a:r>
            <a:r>
              <a:rPr lang="ar-DZ" sz="3600" dirty="0" smtClean="0">
                <a:solidFill>
                  <a:schemeClr val="bg1"/>
                </a:solidFill>
                <a:effectLst/>
                <a:latin typeface="Arabic Typesetting" pitchFamily="66" charset="-78"/>
                <a:cs typeface="Arabic Typesetting" pitchFamily="66" charset="-78"/>
              </a:rPr>
              <a:t>التوزيع لمختلف السلع </a:t>
            </a:r>
            <a:r>
              <a:rPr lang="ar-DZ" sz="3600" dirty="0" err="1" smtClean="0">
                <a:solidFill>
                  <a:schemeClr val="bg1"/>
                </a:solidFill>
                <a:effectLst/>
                <a:latin typeface="Arabic Typesetting" pitchFamily="66" charset="-78"/>
                <a:cs typeface="Arabic Typesetting" pitchFamily="66" charset="-78"/>
              </a:rPr>
              <a:t>و</a:t>
            </a:r>
            <a:r>
              <a:rPr lang="ar-DZ" sz="3600" dirty="0" smtClean="0">
                <a:solidFill>
                  <a:schemeClr val="bg1"/>
                </a:solidFill>
                <a:effectLst/>
                <a:latin typeface="Arabic Typesetting" pitchFamily="66" charset="-78"/>
                <a:cs typeface="Arabic Typesetting" pitchFamily="66" charset="-78"/>
              </a:rPr>
              <a:t> الخدمات التي تتدفق من المنتجين إلى المستهلكين في الوقت </a:t>
            </a:r>
            <a:r>
              <a:rPr lang="ar-DZ" sz="3600" dirty="0" err="1" smtClean="0">
                <a:solidFill>
                  <a:schemeClr val="bg1"/>
                </a:solidFill>
                <a:effectLst/>
                <a:latin typeface="Arabic Typesetting" pitchFamily="66" charset="-78"/>
                <a:cs typeface="Arabic Typesetting" pitchFamily="66" charset="-78"/>
              </a:rPr>
              <a:t>و</a:t>
            </a:r>
            <a:r>
              <a:rPr lang="ar-DZ" sz="3600" dirty="0" smtClean="0">
                <a:solidFill>
                  <a:schemeClr val="bg1"/>
                </a:solidFill>
                <a:effectLst/>
                <a:latin typeface="Arabic Typesetting" pitchFamily="66" charset="-78"/>
                <a:cs typeface="Arabic Typesetting" pitchFamily="66" charset="-78"/>
              </a:rPr>
              <a:t> المكان المناسب.</a:t>
            </a:r>
            <a:br>
              <a:rPr lang="ar-DZ" sz="3600" dirty="0" smtClean="0">
                <a:solidFill>
                  <a:schemeClr val="bg1"/>
                </a:solidFill>
                <a:effectLst/>
                <a:latin typeface="Arabic Typesetting" pitchFamily="66" charset="-78"/>
                <a:cs typeface="Arabic Typesetting" pitchFamily="66" charset="-78"/>
              </a:rPr>
            </a:br>
            <a:r>
              <a:rPr lang="ar-DZ" sz="3600" dirty="0" smtClean="0">
                <a:solidFill>
                  <a:schemeClr val="bg1"/>
                </a:solidFill>
                <a:effectLst/>
                <a:latin typeface="Arabic Typesetting" pitchFamily="66" charset="-78"/>
                <a:cs typeface="Arabic Typesetting" pitchFamily="66" charset="-78"/>
              </a:rPr>
              <a:t> لذا فالتوزيع محصور بإدارات التسويق </a:t>
            </a:r>
            <a:r>
              <a:rPr lang="ar-DZ" sz="3600" dirty="0" err="1" smtClean="0">
                <a:solidFill>
                  <a:schemeClr val="bg1"/>
                </a:solidFill>
                <a:effectLst/>
                <a:latin typeface="Arabic Typesetting" pitchFamily="66" charset="-78"/>
                <a:cs typeface="Arabic Typesetting" pitchFamily="66" charset="-78"/>
              </a:rPr>
              <a:t>و</a:t>
            </a:r>
            <a:r>
              <a:rPr lang="ar-DZ" sz="3600" dirty="0" smtClean="0">
                <a:solidFill>
                  <a:schemeClr val="bg1"/>
                </a:solidFill>
                <a:effectLst/>
                <a:latin typeface="Arabic Typesetting" pitchFamily="66" charset="-78"/>
                <a:cs typeface="Arabic Typesetting" pitchFamily="66" charset="-78"/>
              </a:rPr>
              <a:t> المخازن إذ يعمل على </a:t>
            </a:r>
            <a:r>
              <a:rPr lang="ar-DZ" sz="3600" dirty="0" err="1" smtClean="0">
                <a:solidFill>
                  <a:schemeClr val="bg1"/>
                </a:solidFill>
                <a:effectLst/>
                <a:latin typeface="Arabic Typesetting" pitchFamily="66" charset="-78"/>
                <a:cs typeface="Arabic Typesetting" pitchFamily="66" charset="-78"/>
              </a:rPr>
              <a:t>إصال</a:t>
            </a:r>
            <a:r>
              <a:rPr lang="ar-DZ" sz="3600" dirty="0" smtClean="0">
                <a:solidFill>
                  <a:schemeClr val="bg1"/>
                </a:solidFill>
                <a:effectLst/>
                <a:latin typeface="Arabic Typesetting" pitchFamily="66" charset="-78"/>
                <a:cs typeface="Arabic Typesetting" pitchFamily="66" charset="-78"/>
              </a:rPr>
              <a:t> السلع إلى </a:t>
            </a:r>
            <a:r>
              <a:rPr lang="ar-DZ" sz="3600" dirty="0" err="1" smtClean="0">
                <a:solidFill>
                  <a:schemeClr val="bg1"/>
                </a:solidFill>
                <a:effectLst/>
                <a:latin typeface="Arabic Typesetting" pitchFamily="66" charset="-78"/>
                <a:cs typeface="Arabic Typesetting" pitchFamily="66" charset="-78"/>
              </a:rPr>
              <a:t>الموزعيين</a:t>
            </a:r>
            <a:r>
              <a:rPr lang="ar-DZ" sz="3600" dirty="0" smtClean="0">
                <a:solidFill>
                  <a:schemeClr val="bg1"/>
                </a:solidFill>
                <a:effectLst/>
                <a:latin typeface="Arabic Typesetting" pitchFamily="66" charset="-78"/>
                <a:cs typeface="Arabic Typesetting" pitchFamily="66" charset="-78"/>
              </a:rPr>
              <a:t> من مختلف مناطق تواجدهم الجغرافي بالإضافة إلى تأمين وصول تلك السلع </a:t>
            </a:r>
            <a:r>
              <a:rPr lang="ar-DZ" sz="3600" dirty="0" err="1" smtClean="0">
                <a:solidFill>
                  <a:schemeClr val="bg1"/>
                </a:solidFill>
                <a:effectLst/>
                <a:latin typeface="Arabic Typesetting" pitchFamily="66" charset="-78"/>
                <a:cs typeface="Arabic Typesetting" pitchFamily="66" charset="-78"/>
              </a:rPr>
              <a:t>و</a:t>
            </a:r>
            <a:r>
              <a:rPr lang="ar-DZ" sz="3600" dirty="0" smtClean="0">
                <a:solidFill>
                  <a:schemeClr val="bg1"/>
                </a:solidFill>
                <a:effectLst/>
                <a:latin typeface="Arabic Typesetting" pitchFamily="66" charset="-78"/>
                <a:cs typeface="Arabic Typesetting" pitchFamily="66" charset="-78"/>
              </a:rPr>
              <a:t> الخدمات بالكميات </a:t>
            </a:r>
            <a:r>
              <a:rPr lang="ar-DZ" sz="3600" dirty="0" err="1" smtClean="0">
                <a:solidFill>
                  <a:schemeClr val="bg1"/>
                </a:solidFill>
                <a:effectLst/>
                <a:latin typeface="Arabic Typesetting" pitchFamily="66" charset="-78"/>
                <a:cs typeface="Arabic Typesetting" pitchFamily="66" charset="-78"/>
              </a:rPr>
              <a:t>و</a:t>
            </a:r>
            <a:r>
              <a:rPr lang="ar-DZ" sz="3600" dirty="0" smtClean="0">
                <a:solidFill>
                  <a:schemeClr val="bg1"/>
                </a:solidFill>
                <a:effectLst/>
                <a:latin typeface="Arabic Typesetting" pitchFamily="66" charset="-78"/>
                <a:cs typeface="Arabic Typesetting" pitchFamily="66" charset="-78"/>
              </a:rPr>
              <a:t> الجودة المناسبة للمستهلكين النهائيين  في الأسواق المستهدفة ، إذ تعمل منافذ التوزيع إلى دعم القدرة التنافسية للمؤسسات من خلال ميزة تواجد </a:t>
            </a:r>
            <a:r>
              <a:rPr lang="ar-DZ" sz="3600" dirty="0" err="1" smtClean="0">
                <a:solidFill>
                  <a:schemeClr val="bg1"/>
                </a:solidFill>
                <a:effectLst/>
                <a:latin typeface="Arabic Typesetting" pitchFamily="66" charset="-78"/>
                <a:cs typeface="Arabic Typesetting" pitchFamily="66" charset="-78"/>
              </a:rPr>
              <a:t>و</a:t>
            </a:r>
            <a:r>
              <a:rPr lang="ar-DZ" sz="3600" dirty="0" smtClean="0">
                <a:solidFill>
                  <a:schemeClr val="bg1"/>
                </a:solidFill>
                <a:effectLst/>
                <a:latin typeface="Arabic Typesetting" pitchFamily="66" charset="-78"/>
                <a:cs typeface="Arabic Typesetting" pitchFamily="66" charset="-78"/>
              </a:rPr>
              <a:t> حضور المنتجات </a:t>
            </a:r>
            <a:r>
              <a:rPr lang="ar-DZ" sz="3600" dirty="0" smtClean="0">
                <a:solidFill>
                  <a:schemeClr val="bg1"/>
                </a:solidFill>
                <a:effectLst/>
                <a:latin typeface="Arabic Typesetting" pitchFamily="66" charset="-78"/>
                <a:cs typeface="Arabic Typesetting" pitchFamily="66" charset="-78"/>
              </a:rPr>
              <a:t>                </a:t>
            </a:r>
            <a:r>
              <a:rPr lang="ar-DZ" sz="3600" dirty="0" err="1" smtClean="0">
                <a:solidFill>
                  <a:schemeClr val="bg1"/>
                </a:solidFill>
                <a:effectLst/>
                <a:latin typeface="Arabic Typesetting" pitchFamily="66" charset="-78"/>
                <a:cs typeface="Arabic Typesetting" pitchFamily="66" charset="-78"/>
              </a:rPr>
              <a:t>و</a:t>
            </a:r>
            <a:r>
              <a:rPr lang="ar-DZ" sz="3600" dirty="0" smtClean="0">
                <a:solidFill>
                  <a:schemeClr val="bg1"/>
                </a:solidFill>
                <a:effectLst/>
                <a:latin typeface="Arabic Typesetting" pitchFamily="66" charset="-78"/>
                <a:cs typeface="Arabic Typesetting" pitchFamily="66" charset="-78"/>
              </a:rPr>
              <a:t> </a:t>
            </a:r>
            <a:r>
              <a:rPr lang="ar-DZ" sz="3600" dirty="0" smtClean="0">
                <a:solidFill>
                  <a:schemeClr val="bg1"/>
                </a:solidFill>
                <a:effectLst/>
                <a:latin typeface="Arabic Typesetting" pitchFamily="66" charset="-78"/>
                <a:cs typeface="Arabic Typesetting" pitchFamily="66" charset="-78"/>
              </a:rPr>
              <a:t>الخدمات في جميع القطاعات لإشباع حاجيات المستهلك  . </a:t>
            </a:r>
            <a:endParaRPr lang="fr-FR" sz="3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357166"/>
            <a:ext cx="8258204" cy="5952194"/>
          </a:xfrm>
        </p:spPr>
        <p:txBody>
          <a:bodyPr>
            <a:normAutofit/>
          </a:bodyPr>
          <a:lstStyle/>
          <a:p>
            <a:pPr algn="r" rtl="1">
              <a:buNone/>
            </a:pPr>
            <a:r>
              <a:rPr lang="ar-DZ" sz="3600" b="1" u="sng" dirty="0" smtClean="0">
                <a:ln w="6350">
                  <a:noFill/>
                </a:ln>
                <a:solidFill>
                  <a:srgbClr val="C00000"/>
                </a:solidFill>
                <a:latin typeface="Arabic Typesetting" pitchFamily="66" charset="-78"/>
                <a:ea typeface="+mj-ea"/>
                <a:cs typeface="Arabic Typesetting" pitchFamily="66" charset="-78"/>
              </a:rPr>
              <a:t>2- تعريف التوزيع:</a:t>
            </a:r>
          </a:p>
          <a:p>
            <a:pPr algn="just" rtl="1">
              <a:buNone/>
            </a:pPr>
            <a:r>
              <a:rPr lang="ar-DZ" sz="3600" b="1" dirty="0" smtClean="0">
                <a:solidFill>
                  <a:schemeClr val="bg1"/>
                </a:solidFill>
                <a:latin typeface="Arabic Typesetting" pitchFamily="66" charset="-78"/>
                <a:cs typeface="Arabic Typesetting" pitchFamily="66" charset="-78"/>
              </a:rPr>
              <a:t>         هو </a:t>
            </a:r>
            <a:r>
              <a:rPr lang="ar-DZ" sz="3600" b="1" dirty="0" smtClean="0">
                <a:solidFill>
                  <a:schemeClr val="bg1"/>
                </a:solidFill>
                <a:latin typeface="Arabic Typesetting" pitchFamily="66" charset="-78"/>
                <a:cs typeface="Arabic Typesetting" pitchFamily="66" charset="-78"/>
              </a:rPr>
              <a:t>عبارة عن مجموعة من الوظائف التي يقوم </a:t>
            </a:r>
            <a:r>
              <a:rPr lang="ar-DZ" sz="3600" b="1" dirty="0" err="1" smtClean="0">
                <a:solidFill>
                  <a:schemeClr val="bg1"/>
                </a:solidFill>
                <a:latin typeface="Arabic Typesetting" pitchFamily="66" charset="-78"/>
                <a:cs typeface="Arabic Typesetting" pitchFamily="66" charset="-78"/>
              </a:rPr>
              <a:t>بها</a:t>
            </a:r>
            <a:r>
              <a:rPr lang="ar-DZ" sz="3600" b="1" dirty="0" smtClean="0">
                <a:solidFill>
                  <a:schemeClr val="bg1"/>
                </a:solidFill>
                <a:latin typeface="Arabic Typesetting" pitchFamily="66" charset="-78"/>
                <a:cs typeface="Arabic Typesetting" pitchFamily="66" charset="-78"/>
              </a:rPr>
              <a:t> المنتجين وحدهم أو باللجوء                   إلى منظمات أخرى من أجل نقل </a:t>
            </a:r>
            <a:r>
              <a:rPr lang="ar-DZ" sz="3600" b="1" dirty="0" err="1" smtClean="0">
                <a:solidFill>
                  <a:schemeClr val="bg1"/>
                </a:solidFill>
                <a:latin typeface="Arabic Typesetting" pitchFamily="66" charset="-78"/>
                <a:cs typeface="Arabic Typesetting" pitchFamily="66" charset="-78"/>
              </a:rPr>
              <a:t>المنتوج</a:t>
            </a:r>
            <a:r>
              <a:rPr lang="ar-DZ" sz="3600" b="1" dirty="0" smtClean="0">
                <a:solidFill>
                  <a:schemeClr val="bg1"/>
                </a:solidFill>
                <a:latin typeface="Arabic Typesetting" pitchFamily="66" charset="-78"/>
                <a:cs typeface="Arabic Typesetting" pitchFamily="66" charset="-78"/>
              </a:rPr>
              <a:t> النهائي إلى المستهلك النهائي في المكان               </a:t>
            </a:r>
            <a:r>
              <a:rPr lang="ar-DZ" sz="3600" b="1" dirty="0" err="1" smtClean="0">
                <a:solidFill>
                  <a:schemeClr val="bg1"/>
                </a:solidFill>
                <a:latin typeface="Arabic Typesetting" pitchFamily="66" charset="-78"/>
                <a:cs typeface="Arabic Typesetting" pitchFamily="66" charset="-78"/>
              </a:rPr>
              <a:t>و</a:t>
            </a:r>
            <a:r>
              <a:rPr lang="ar-DZ" sz="3600" b="1" dirty="0" smtClean="0">
                <a:solidFill>
                  <a:schemeClr val="bg1"/>
                </a:solidFill>
                <a:latin typeface="Arabic Typesetting" pitchFamily="66" charset="-78"/>
                <a:cs typeface="Arabic Typesetting" pitchFamily="66" charset="-78"/>
              </a:rPr>
              <a:t> الوقت المناسبين </a:t>
            </a:r>
            <a:r>
              <a:rPr lang="ar-DZ" sz="3600" b="1" dirty="0" err="1" smtClean="0">
                <a:solidFill>
                  <a:schemeClr val="bg1"/>
                </a:solidFill>
                <a:latin typeface="Arabic Typesetting" pitchFamily="66" charset="-78"/>
                <a:cs typeface="Arabic Typesetting" pitchFamily="66" charset="-78"/>
              </a:rPr>
              <a:t>و</a:t>
            </a:r>
            <a:r>
              <a:rPr lang="ar-DZ" sz="3600" b="1" dirty="0" smtClean="0">
                <a:solidFill>
                  <a:schemeClr val="bg1"/>
                </a:solidFill>
                <a:latin typeface="Arabic Typesetting" pitchFamily="66" charset="-78"/>
                <a:cs typeface="Arabic Typesetting" pitchFamily="66" charset="-78"/>
              </a:rPr>
              <a:t> بالشكل </a:t>
            </a:r>
            <a:r>
              <a:rPr lang="ar-DZ" sz="3600" b="1" dirty="0" err="1" smtClean="0">
                <a:solidFill>
                  <a:schemeClr val="bg1"/>
                </a:solidFill>
                <a:latin typeface="Arabic Typesetting" pitchFamily="66" charset="-78"/>
                <a:cs typeface="Arabic Typesetting" pitchFamily="66" charset="-78"/>
              </a:rPr>
              <a:t>و</a:t>
            </a:r>
            <a:r>
              <a:rPr lang="ar-DZ" sz="3600" b="1" dirty="0" smtClean="0">
                <a:solidFill>
                  <a:schemeClr val="bg1"/>
                </a:solidFill>
                <a:latin typeface="Arabic Typesetting" pitchFamily="66" charset="-78"/>
                <a:cs typeface="Arabic Typesetting" pitchFamily="66" charset="-78"/>
              </a:rPr>
              <a:t> الكميات الموافقة لرغبات المستهلكين إذ يعمل التوزيع على ضمان </a:t>
            </a:r>
            <a:r>
              <a:rPr lang="ar-DZ" sz="3600" b="1" dirty="0" smtClean="0">
                <a:solidFill>
                  <a:schemeClr val="bg1"/>
                </a:solidFill>
                <a:latin typeface="Arabic Typesetting" pitchFamily="66" charset="-78"/>
                <a:cs typeface="Arabic Typesetting" pitchFamily="66" charset="-78"/>
              </a:rPr>
              <a:t>تزويد </a:t>
            </a:r>
            <a:r>
              <a:rPr lang="ar-DZ" sz="3600" b="1" dirty="0" err="1" smtClean="0">
                <a:solidFill>
                  <a:schemeClr val="bg1"/>
                </a:solidFill>
                <a:latin typeface="Arabic Typesetting" pitchFamily="66" charset="-78"/>
                <a:cs typeface="Arabic Typesetting" pitchFamily="66" charset="-78"/>
              </a:rPr>
              <a:t>إحتياجات</a:t>
            </a:r>
            <a:r>
              <a:rPr lang="ar-DZ" sz="3600" b="1" dirty="0" smtClean="0">
                <a:solidFill>
                  <a:schemeClr val="bg1"/>
                </a:solidFill>
                <a:latin typeface="Arabic Typesetting" pitchFamily="66" charset="-78"/>
                <a:cs typeface="Arabic Typesetting" pitchFamily="66" charset="-78"/>
              </a:rPr>
              <a:t> المستهلكين </a:t>
            </a:r>
            <a:r>
              <a:rPr lang="ar-DZ" sz="3600" b="1" dirty="0" err="1" smtClean="0">
                <a:solidFill>
                  <a:schemeClr val="bg1"/>
                </a:solidFill>
                <a:latin typeface="Arabic Typesetting" pitchFamily="66" charset="-78"/>
                <a:cs typeface="Arabic Typesetting" pitchFamily="66" charset="-78"/>
              </a:rPr>
              <a:t>و</a:t>
            </a:r>
            <a:r>
              <a:rPr lang="ar-DZ" sz="3600" b="1" dirty="0" smtClean="0">
                <a:solidFill>
                  <a:schemeClr val="bg1"/>
                </a:solidFill>
                <a:latin typeface="Arabic Typesetting" pitchFamily="66" charset="-78"/>
                <a:cs typeface="Arabic Typesetting" pitchFamily="66" charset="-78"/>
              </a:rPr>
              <a:t> </a:t>
            </a:r>
            <a:r>
              <a:rPr lang="ar-DZ" sz="3600" b="1" dirty="0" err="1" smtClean="0">
                <a:solidFill>
                  <a:schemeClr val="bg1"/>
                </a:solidFill>
                <a:latin typeface="Arabic Typesetting" pitchFamily="66" charset="-78"/>
                <a:cs typeface="Arabic Typesetting" pitchFamily="66" charset="-78"/>
              </a:rPr>
              <a:t>المستفدين</a:t>
            </a:r>
            <a:r>
              <a:rPr lang="ar-DZ" sz="3600" b="1" dirty="0" smtClean="0">
                <a:solidFill>
                  <a:schemeClr val="bg1"/>
                </a:solidFill>
                <a:latin typeface="Arabic Typesetting" pitchFamily="66" charset="-78"/>
                <a:cs typeface="Arabic Typesetting" pitchFamily="66" charset="-78"/>
              </a:rPr>
              <a:t> من </a:t>
            </a:r>
            <a:r>
              <a:rPr lang="ar-DZ" sz="3600" b="1" dirty="0" smtClean="0">
                <a:solidFill>
                  <a:schemeClr val="bg1"/>
                </a:solidFill>
                <a:latin typeface="Arabic Typesetting" pitchFamily="66" charset="-78"/>
                <a:cs typeface="Arabic Typesetting" pitchFamily="66" charset="-78"/>
              </a:rPr>
              <a:t>السلع                    </a:t>
            </a:r>
            <a:r>
              <a:rPr lang="ar-DZ" sz="3600" b="1" dirty="0" err="1" smtClean="0">
                <a:solidFill>
                  <a:schemeClr val="bg1"/>
                </a:solidFill>
                <a:latin typeface="Arabic Typesetting" pitchFamily="66" charset="-78"/>
                <a:cs typeface="Arabic Typesetting" pitchFamily="66" charset="-78"/>
              </a:rPr>
              <a:t>و</a:t>
            </a:r>
            <a:r>
              <a:rPr lang="ar-DZ" sz="3600" b="1" dirty="0" smtClean="0">
                <a:solidFill>
                  <a:schemeClr val="bg1"/>
                </a:solidFill>
                <a:latin typeface="Arabic Typesetting" pitchFamily="66" charset="-78"/>
                <a:cs typeface="Arabic Typesetting" pitchFamily="66" charset="-78"/>
              </a:rPr>
              <a:t> الخدمات من أماكن وجودها من المصنع إلى  متاجر الجملة </a:t>
            </a:r>
            <a:r>
              <a:rPr lang="ar-DZ" sz="3600" b="1" dirty="0" err="1" smtClean="0">
                <a:solidFill>
                  <a:schemeClr val="bg1"/>
                </a:solidFill>
                <a:latin typeface="Arabic Typesetting" pitchFamily="66" charset="-78"/>
                <a:cs typeface="Arabic Typesetting" pitchFamily="66" charset="-78"/>
              </a:rPr>
              <a:t>و</a:t>
            </a:r>
            <a:r>
              <a:rPr lang="ar-DZ" sz="3600" b="1" dirty="0" smtClean="0">
                <a:solidFill>
                  <a:schemeClr val="bg1"/>
                </a:solidFill>
                <a:latin typeface="Arabic Typesetting" pitchFamily="66" charset="-78"/>
                <a:cs typeface="Arabic Typesetting" pitchFamily="66" charset="-78"/>
              </a:rPr>
              <a:t> التجزئة أو </a:t>
            </a:r>
            <a:r>
              <a:rPr lang="ar-DZ" sz="3600" b="1" dirty="0" smtClean="0">
                <a:solidFill>
                  <a:schemeClr val="bg1"/>
                </a:solidFill>
                <a:latin typeface="Arabic Typesetting" pitchFamily="66" charset="-78"/>
                <a:cs typeface="Arabic Typesetting" pitchFamily="66" charset="-78"/>
              </a:rPr>
              <a:t>المخازن               </a:t>
            </a:r>
            <a:r>
              <a:rPr lang="ar-DZ" sz="3600" b="1" dirty="0" err="1" smtClean="0">
                <a:solidFill>
                  <a:schemeClr val="bg1"/>
                </a:solidFill>
                <a:latin typeface="Arabic Typesetting" pitchFamily="66" charset="-78"/>
                <a:cs typeface="Arabic Typesetting" pitchFamily="66" charset="-78"/>
              </a:rPr>
              <a:t>و</a:t>
            </a:r>
            <a:r>
              <a:rPr lang="ar-DZ" sz="3600" b="1" dirty="0" smtClean="0">
                <a:solidFill>
                  <a:schemeClr val="bg1"/>
                </a:solidFill>
                <a:latin typeface="Arabic Typesetting" pitchFamily="66" charset="-78"/>
                <a:cs typeface="Arabic Typesetting" pitchFamily="66" charset="-78"/>
              </a:rPr>
              <a:t> عليه هو نشاط يسعى لتحقيق المنافع المكانية، </a:t>
            </a:r>
            <a:r>
              <a:rPr lang="ar-DZ" sz="3600" b="1" dirty="0" err="1" smtClean="0">
                <a:solidFill>
                  <a:schemeClr val="bg1"/>
                </a:solidFill>
                <a:latin typeface="Arabic Typesetting" pitchFamily="66" charset="-78"/>
                <a:cs typeface="Arabic Typesetting" pitchFamily="66" charset="-78"/>
              </a:rPr>
              <a:t>الزمانية</a:t>
            </a:r>
            <a:r>
              <a:rPr lang="ar-DZ" sz="3600" b="1" dirty="0" smtClean="0">
                <a:solidFill>
                  <a:schemeClr val="bg1"/>
                </a:solidFill>
                <a:latin typeface="Arabic Typesetting" pitchFamily="66" charset="-78"/>
                <a:cs typeface="Arabic Typesetting" pitchFamily="66" charset="-78"/>
              </a:rPr>
              <a:t> و </a:t>
            </a:r>
            <a:r>
              <a:rPr lang="ar-DZ" sz="3600" b="1" dirty="0" err="1" smtClean="0">
                <a:solidFill>
                  <a:schemeClr val="bg1"/>
                </a:solidFill>
                <a:latin typeface="Arabic Typesetting" pitchFamily="66" charset="-78"/>
                <a:cs typeface="Arabic Typesetting" pitchFamily="66" charset="-78"/>
              </a:rPr>
              <a:t>الحيازية</a:t>
            </a:r>
            <a:r>
              <a:rPr lang="ar-DZ" sz="3600" b="1" dirty="0" smtClean="0">
                <a:solidFill>
                  <a:schemeClr val="bg1"/>
                </a:solidFill>
                <a:latin typeface="Arabic Typesetting" pitchFamily="66" charset="-78"/>
                <a:cs typeface="Arabic Typesetting" pitchFamily="66" charset="-78"/>
              </a:rPr>
              <a:t> إذ يعتبر من إستراتجيات التسويق.</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re 13"/>
          <p:cNvSpPr>
            <a:spLocks noGrp="1"/>
          </p:cNvSpPr>
          <p:nvPr>
            <p:ph type="title"/>
          </p:nvPr>
        </p:nvSpPr>
        <p:spPr>
          <a:xfrm>
            <a:off x="179512" y="214290"/>
            <a:ext cx="8784976" cy="6429420"/>
          </a:xfrm>
        </p:spPr>
        <p:txBody>
          <a:bodyPr>
            <a:normAutofit fontScale="90000"/>
          </a:bodyPr>
          <a:lstStyle/>
          <a:p>
            <a:pPr algn="r" rtl="1"/>
            <a:r>
              <a:rPr lang="ar-DZ" sz="4000" u="sng" dirty="0" smtClean="0">
                <a:solidFill>
                  <a:srgbClr val="C00000"/>
                </a:solidFill>
                <a:effectLst/>
                <a:latin typeface="Arabic Typesetting" pitchFamily="66" charset="-78"/>
                <a:cs typeface="Arabic Typesetting" pitchFamily="66" charset="-78"/>
              </a:rPr>
              <a:t/>
            </a:r>
            <a:br>
              <a:rPr lang="ar-DZ" sz="4000" u="sng" dirty="0" smtClean="0">
                <a:solidFill>
                  <a:srgbClr val="C00000"/>
                </a:solidFill>
                <a:effectLst/>
                <a:latin typeface="Arabic Typesetting" pitchFamily="66" charset="-78"/>
                <a:cs typeface="Arabic Typesetting" pitchFamily="66" charset="-78"/>
              </a:rPr>
            </a:br>
            <a:r>
              <a:rPr lang="ar-DZ" sz="4000" u="sng" dirty="0" smtClean="0">
                <a:solidFill>
                  <a:srgbClr val="C00000"/>
                </a:solidFill>
                <a:effectLst/>
                <a:latin typeface="Arabic Typesetting" pitchFamily="66" charset="-78"/>
                <a:cs typeface="Arabic Typesetting" pitchFamily="66" charset="-78"/>
              </a:rPr>
              <a:t/>
            </a:r>
            <a:br>
              <a:rPr lang="ar-DZ" sz="4000" u="sng" dirty="0" smtClean="0">
                <a:solidFill>
                  <a:srgbClr val="C00000"/>
                </a:solidFill>
                <a:effectLst/>
                <a:latin typeface="Arabic Typesetting" pitchFamily="66" charset="-78"/>
                <a:cs typeface="Arabic Typesetting" pitchFamily="66" charset="-78"/>
              </a:rPr>
            </a:br>
            <a:r>
              <a:rPr lang="ar-DZ" sz="4000" u="sng" dirty="0" smtClean="0">
                <a:solidFill>
                  <a:srgbClr val="C00000"/>
                </a:solidFill>
                <a:effectLst/>
                <a:latin typeface="Arabic Typesetting" pitchFamily="66" charset="-78"/>
                <a:cs typeface="Arabic Typesetting" pitchFamily="66" charset="-78"/>
              </a:rPr>
              <a:t/>
            </a:r>
            <a:br>
              <a:rPr lang="ar-DZ" sz="4000" u="sng" dirty="0" smtClean="0">
                <a:solidFill>
                  <a:srgbClr val="C00000"/>
                </a:solidFill>
                <a:effectLst/>
                <a:latin typeface="Arabic Typesetting" pitchFamily="66" charset="-78"/>
                <a:cs typeface="Arabic Typesetting" pitchFamily="66" charset="-78"/>
              </a:rPr>
            </a:br>
            <a:r>
              <a:rPr lang="ar-DZ" sz="4000" u="sng" dirty="0" smtClean="0">
                <a:solidFill>
                  <a:srgbClr val="C00000"/>
                </a:solidFill>
                <a:effectLst/>
                <a:latin typeface="Arabic Typesetting" pitchFamily="66" charset="-78"/>
                <a:cs typeface="Arabic Typesetting" pitchFamily="66" charset="-78"/>
              </a:rPr>
              <a:t/>
            </a:r>
            <a:br>
              <a:rPr lang="ar-DZ" sz="4000" u="sng" dirty="0" smtClean="0">
                <a:solidFill>
                  <a:srgbClr val="C00000"/>
                </a:solidFill>
                <a:effectLst/>
                <a:latin typeface="Arabic Typesetting" pitchFamily="66" charset="-78"/>
                <a:cs typeface="Arabic Typesetting" pitchFamily="66" charset="-78"/>
              </a:rPr>
            </a:br>
            <a:r>
              <a:rPr lang="ar-DZ" sz="4000" u="sng" dirty="0" smtClean="0">
                <a:solidFill>
                  <a:srgbClr val="C00000"/>
                </a:solidFill>
                <a:effectLst/>
                <a:latin typeface="Arabic Typesetting" pitchFamily="66" charset="-78"/>
                <a:cs typeface="Arabic Typesetting" pitchFamily="66" charset="-78"/>
              </a:rPr>
              <a:t/>
            </a:r>
            <a:br>
              <a:rPr lang="ar-DZ" sz="4000" u="sng" dirty="0" smtClean="0">
                <a:solidFill>
                  <a:srgbClr val="C00000"/>
                </a:solidFill>
                <a:effectLst/>
                <a:latin typeface="Arabic Typesetting" pitchFamily="66" charset="-78"/>
                <a:cs typeface="Arabic Typesetting" pitchFamily="66" charset="-78"/>
              </a:rPr>
            </a:br>
            <a:r>
              <a:rPr lang="ar-DZ" sz="4000" u="sng" dirty="0" smtClean="0">
                <a:solidFill>
                  <a:srgbClr val="C00000"/>
                </a:solidFill>
                <a:effectLst/>
                <a:latin typeface="Arabic Typesetting" pitchFamily="66" charset="-78"/>
                <a:cs typeface="Arabic Typesetting" pitchFamily="66" charset="-78"/>
              </a:rPr>
              <a:t/>
            </a:r>
            <a:br>
              <a:rPr lang="ar-DZ" sz="4000" u="sng" dirty="0" smtClean="0">
                <a:solidFill>
                  <a:srgbClr val="C00000"/>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a:r>
            <a:br>
              <a:rPr lang="ar-DZ" sz="4000" dirty="0" smtClean="0">
                <a:solidFill>
                  <a:schemeClr val="bg1"/>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a:r>
            <a:br>
              <a:rPr lang="ar-DZ" sz="4000" dirty="0" smtClean="0">
                <a:solidFill>
                  <a:schemeClr val="bg1"/>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a:r>
            <a:br>
              <a:rPr lang="ar-DZ" sz="4000" dirty="0" smtClean="0">
                <a:solidFill>
                  <a:schemeClr val="bg1"/>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a:r>
            <a:br>
              <a:rPr lang="ar-DZ" sz="4000" dirty="0" smtClean="0">
                <a:solidFill>
                  <a:schemeClr val="bg1"/>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a:r>
            <a:br>
              <a:rPr lang="ar-DZ" sz="4000" dirty="0" smtClean="0">
                <a:solidFill>
                  <a:schemeClr val="bg1"/>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a:r>
            <a:br>
              <a:rPr lang="ar-DZ" sz="4000" dirty="0" smtClean="0">
                <a:solidFill>
                  <a:schemeClr val="bg1"/>
                </a:solidFill>
                <a:effectLst/>
                <a:latin typeface="Arabic Typesetting" pitchFamily="66" charset="-78"/>
                <a:cs typeface="Arabic Typesetting" pitchFamily="66" charset="-78"/>
              </a:rPr>
            </a:br>
            <a:r>
              <a:rPr lang="fr-FR" sz="4000" dirty="0" smtClean="0">
                <a:solidFill>
                  <a:schemeClr val="bg1"/>
                </a:solidFill>
                <a:effectLst/>
                <a:latin typeface="Arabic Typesetting" pitchFamily="66" charset="-78"/>
                <a:cs typeface="Arabic Typesetting" pitchFamily="66" charset="-78"/>
              </a:rPr>
              <a:t/>
            </a:r>
            <a:br>
              <a:rPr lang="fr-FR" sz="4000" dirty="0" smtClean="0">
                <a:solidFill>
                  <a:schemeClr val="bg1"/>
                </a:solidFill>
                <a:effectLst/>
                <a:latin typeface="Arabic Typesetting" pitchFamily="66" charset="-78"/>
                <a:cs typeface="Arabic Typesetting" pitchFamily="66" charset="-78"/>
              </a:rPr>
            </a:br>
            <a:r>
              <a:rPr lang="fr-FR" sz="4000" dirty="0" smtClean="0">
                <a:solidFill>
                  <a:schemeClr val="bg1"/>
                </a:solidFill>
                <a:effectLst/>
                <a:latin typeface="Arabic Typesetting" pitchFamily="66" charset="-78"/>
                <a:cs typeface="Arabic Typesetting" pitchFamily="66" charset="-78"/>
              </a:rPr>
              <a:t/>
            </a:r>
            <a:br>
              <a:rPr lang="fr-FR" sz="4000" dirty="0" smtClean="0">
                <a:solidFill>
                  <a:schemeClr val="bg1"/>
                </a:solidFill>
                <a:effectLst/>
                <a:latin typeface="Arabic Typesetting" pitchFamily="66" charset="-78"/>
                <a:cs typeface="Arabic Typesetting" pitchFamily="66" charset="-78"/>
              </a:rPr>
            </a:br>
            <a:r>
              <a:rPr lang="fr-FR" sz="4000" dirty="0" smtClean="0">
                <a:solidFill>
                  <a:schemeClr val="bg1"/>
                </a:solidFill>
                <a:effectLst/>
                <a:latin typeface="Arabic Typesetting" pitchFamily="66" charset="-78"/>
                <a:cs typeface="Arabic Typesetting" pitchFamily="66" charset="-78"/>
              </a:rPr>
              <a:t/>
            </a:r>
            <a:br>
              <a:rPr lang="fr-FR" sz="4000" dirty="0" smtClean="0">
                <a:solidFill>
                  <a:schemeClr val="bg1"/>
                </a:solidFill>
                <a:effectLst/>
                <a:latin typeface="Arabic Typesetting" pitchFamily="66" charset="-78"/>
                <a:cs typeface="Arabic Typesetting" pitchFamily="66" charset="-78"/>
              </a:rPr>
            </a:br>
            <a:r>
              <a:rPr lang="fr-FR" sz="4000" dirty="0" smtClean="0">
                <a:solidFill>
                  <a:schemeClr val="bg1"/>
                </a:solidFill>
                <a:effectLst/>
                <a:latin typeface="Arabic Typesetting" pitchFamily="66" charset="-78"/>
                <a:cs typeface="Arabic Typesetting" pitchFamily="66" charset="-78"/>
              </a:rPr>
              <a:t/>
            </a:r>
            <a:br>
              <a:rPr lang="fr-FR" sz="4000" dirty="0" smtClean="0">
                <a:solidFill>
                  <a:schemeClr val="bg1"/>
                </a:solidFill>
                <a:effectLst/>
                <a:latin typeface="Arabic Typesetting" pitchFamily="66" charset="-78"/>
                <a:cs typeface="Arabic Typesetting" pitchFamily="66" charset="-78"/>
              </a:rPr>
            </a:br>
            <a:r>
              <a:rPr lang="fr-FR" sz="4000" dirty="0" smtClean="0">
                <a:solidFill>
                  <a:schemeClr val="bg1"/>
                </a:solidFill>
                <a:effectLst/>
                <a:latin typeface="Arabic Typesetting" pitchFamily="66" charset="-78"/>
                <a:cs typeface="Arabic Typesetting" pitchFamily="66" charset="-78"/>
              </a:rPr>
              <a:t/>
            </a:r>
            <a:br>
              <a:rPr lang="fr-FR" sz="4000" dirty="0" smtClean="0">
                <a:solidFill>
                  <a:schemeClr val="bg1"/>
                </a:solidFill>
                <a:effectLst/>
                <a:latin typeface="Arabic Typesetting" pitchFamily="66" charset="-78"/>
                <a:cs typeface="Arabic Typesetting" pitchFamily="66" charset="-78"/>
              </a:rPr>
            </a:br>
            <a:r>
              <a:rPr lang="fr-FR" sz="4000" dirty="0" smtClean="0">
                <a:solidFill>
                  <a:schemeClr val="bg1"/>
                </a:solidFill>
                <a:effectLst/>
                <a:latin typeface="Arabic Typesetting" pitchFamily="66" charset="-78"/>
                <a:cs typeface="Arabic Typesetting" pitchFamily="66" charset="-78"/>
              </a:rPr>
              <a:t/>
            </a:r>
            <a:br>
              <a:rPr lang="fr-FR" sz="4000" dirty="0" smtClean="0">
                <a:solidFill>
                  <a:schemeClr val="bg1"/>
                </a:solidFill>
                <a:effectLst/>
                <a:latin typeface="Arabic Typesetting" pitchFamily="66" charset="-78"/>
                <a:cs typeface="Arabic Typesetting" pitchFamily="66" charset="-78"/>
              </a:rPr>
            </a:br>
            <a:r>
              <a:rPr lang="fr-FR" sz="4000" dirty="0" smtClean="0">
                <a:solidFill>
                  <a:schemeClr val="bg1"/>
                </a:solidFill>
                <a:effectLst/>
                <a:latin typeface="Arabic Typesetting" pitchFamily="66" charset="-78"/>
                <a:cs typeface="Arabic Typesetting" pitchFamily="66" charset="-78"/>
              </a:rPr>
              <a:t/>
            </a:r>
            <a:br>
              <a:rPr lang="fr-FR" sz="4000" dirty="0" smtClean="0">
                <a:solidFill>
                  <a:schemeClr val="bg1"/>
                </a:solidFill>
                <a:effectLst/>
                <a:latin typeface="Arabic Typesetting" pitchFamily="66" charset="-78"/>
                <a:cs typeface="Arabic Typesetting" pitchFamily="66" charset="-78"/>
              </a:rPr>
            </a:br>
            <a:r>
              <a:rPr lang="fr-FR" sz="4000" dirty="0" smtClean="0">
                <a:solidFill>
                  <a:schemeClr val="bg1"/>
                </a:solidFill>
                <a:effectLst/>
                <a:latin typeface="Arabic Typesetting" pitchFamily="66" charset="-78"/>
                <a:cs typeface="Arabic Typesetting" pitchFamily="66" charset="-78"/>
              </a:rPr>
              <a:t/>
            </a:r>
            <a:br>
              <a:rPr lang="fr-FR" sz="4000" dirty="0" smtClean="0">
                <a:solidFill>
                  <a:schemeClr val="bg1"/>
                </a:solidFill>
                <a:effectLst/>
                <a:latin typeface="Arabic Typesetting" pitchFamily="66" charset="-78"/>
                <a:cs typeface="Arabic Typesetting" pitchFamily="66" charset="-78"/>
              </a:rPr>
            </a:br>
            <a:r>
              <a:rPr lang="fr-FR" sz="4000" dirty="0" smtClean="0">
                <a:solidFill>
                  <a:schemeClr val="bg1"/>
                </a:solidFill>
                <a:effectLst/>
                <a:latin typeface="Arabic Typesetting" pitchFamily="66" charset="-78"/>
                <a:cs typeface="Arabic Typesetting" pitchFamily="66" charset="-78"/>
              </a:rPr>
              <a:t/>
            </a:r>
            <a:br>
              <a:rPr lang="fr-FR" sz="4000" dirty="0" smtClean="0">
                <a:solidFill>
                  <a:schemeClr val="bg1"/>
                </a:solidFill>
                <a:effectLst/>
                <a:latin typeface="Arabic Typesetting" pitchFamily="66" charset="-78"/>
                <a:cs typeface="Arabic Typesetting" pitchFamily="66" charset="-78"/>
              </a:rPr>
            </a:br>
            <a:r>
              <a:rPr lang="fr-FR" sz="4000" dirty="0" smtClean="0">
                <a:solidFill>
                  <a:schemeClr val="bg1"/>
                </a:solidFill>
                <a:effectLst/>
                <a:latin typeface="Arabic Typesetting" pitchFamily="66" charset="-78"/>
                <a:cs typeface="Arabic Typesetting" pitchFamily="66" charset="-78"/>
              </a:rPr>
              <a:t/>
            </a:r>
            <a:br>
              <a:rPr lang="fr-FR" sz="4000" dirty="0" smtClean="0">
                <a:solidFill>
                  <a:schemeClr val="bg1"/>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a:r>
            <a:br>
              <a:rPr lang="ar-DZ" sz="4000" dirty="0" smtClean="0">
                <a:solidFill>
                  <a:schemeClr val="bg1"/>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a:r>
            <a:br>
              <a:rPr lang="ar-DZ" sz="4000" dirty="0" smtClean="0">
                <a:solidFill>
                  <a:schemeClr val="bg1"/>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a:r>
            <a:br>
              <a:rPr lang="ar-DZ" sz="4000" dirty="0" smtClean="0">
                <a:solidFill>
                  <a:schemeClr val="bg1"/>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a:r>
            <a:br>
              <a:rPr lang="ar-DZ" sz="4000" dirty="0" smtClean="0">
                <a:solidFill>
                  <a:schemeClr val="bg1"/>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a:r>
            <a:br>
              <a:rPr lang="ar-DZ" sz="4000" dirty="0" smtClean="0">
                <a:solidFill>
                  <a:schemeClr val="bg1"/>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a:r>
            <a:br>
              <a:rPr lang="ar-DZ" sz="4000" dirty="0" smtClean="0">
                <a:solidFill>
                  <a:schemeClr val="bg1"/>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a:r>
            <a:br>
              <a:rPr lang="ar-DZ" sz="4000" dirty="0" smtClean="0">
                <a:solidFill>
                  <a:schemeClr val="bg1"/>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a:r>
            <a:br>
              <a:rPr lang="ar-DZ" sz="4000" dirty="0" smtClean="0">
                <a:solidFill>
                  <a:schemeClr val="bg1"/>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a:r>
            <a:br>
              <a:rPr lang="ar-DZ" sz="4000" dirty="0" smtClean="0">
                <a:solidFill>
                  <a:schemeClr val="bg1"/>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a:r>
            <a:br>
              <a:rPr lang="ar-DZ" sz="4000" dirty="0" smtClean="0">
                <a:solidFill>
                  <a:schemeClr val="bg1"/>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a:r>
            <a:br>
              <a:rPr lang="ar-DZ" sz="4000" dirty="0" smtClean="0">
                <a:solidFill>
                  <a:schemeClr val="bg1"/>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a:r>
            <a:br>
              <a:rPr lang="ar-DZ" sz="4000" dirty="0" smtClean="0">
                <a:solidFill>
                  <a:schemeClr val="bg1"/>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a:r>
            <a:br>
              <a:rPr lang="ar-DZ" sz="4000" dirty="0" smtClean="0">
                <a:solidFill>
                  <a:schemeClr val="bg1"/>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a:r>
            <a:br>
              <a:rPr lang="ar-DZ" sz="4000" dirty="0" smtClean="0">
                <a:solidFill>
                  <a:schemeClr val="bg1"/>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a:r>
            <a:br>
              <a:rPr lang="ar-DZ" sz="4000" dirty="0" smtClean="0">
                <a:solidFill>
                  <a:schemeClr val="bg1"/>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a:r>
            <a:br>
              <a:rPr lang="ar-DZ" sz="4000" dirty="0" smtClean="0">
                <a:solidFill>
                  <a:schemeClr val="bg1"/>
                </a:solidFill>
                <a:effectLst/>
                <a:latin typeface="Arabic Typesetting" pitchFamily="66" charset="-78"/>
                <a:cs typeface="Arabic Typesetting" pitchFamily="66" charset="-78"/>
              </a:rPr>
            </a:br>
            <a:r>
              <a:rPr lang="fr-FR" sz="3600" dirty="0" smtClean="0">
                <a:solidFill>
                  <a:srgbClr val="C00000"/>
                </a:solidFill>
                <a:effectLst/>
              </a:rPr>
              <a:t/>
            </a:r>
            <a:br>
              <a:rPr lang="fr-FR" sz="3600" dirty="0" smtClean="0">
                <a:solidFill>
                  <a:srgbClr val="C00000"/>
                </a:solidFill>
                <a:effectLst/>
              </a:rPr>
            </a:br>
            <a:r>
              <a:rPr lang="ar-DZ" sz="3600" u="sng" dirty="0" smtClean="0">
                <a:solidFill>
                  <a:srgbClr val="C00000"/>
                </a:solidFill>
                <a:effectLst/>
                <a:latin typeface="Arabic Typesetting" pitchFamily="66" charset="-78"/>
                <a:cs typeface="Arabic Typesetting" pitchFamily="66" charset="-78"/>
              </a:rPr>
              <a:t> وظائف التوزيع</a:t>
            </a:r>
            <a:r>
              <a:rPr lang="ar-DZ" sz="3600" dirty="0" smtClean="0">
                <a:solidFill>
                  <a:srgbClr val="C00000"/>
                </a:solidFill>
                <a:effectLst/>
              </a:rPr>
              <a:t/>
            </a:r>
            <a:br>
              <a:rPr lang="ar-DZ" sz="3600" dirty="0" smtClean="0">
                <a:solidFill>
                  <a:srgbClr val="C00000"/>
                </a:solidFill>
                <a:effectLst/>
              </a:rPr>
            </a:br>
            <a:r>
              <a:rPr lang="fr-FR" sz="4000" dirty="0" smtClean="0">
                <a:solidFill>
                  <a:schemeClr val="bg1"/>
                </a:solidFill>
                <a:effectLst/>
                <a:latin typeface="Arabic Typesetting" pitchFamily="66" charset="-78"/>
                <a:cs typeface="Arabic Typesetting" pitchFamily="66" charset="-78"/>
              </a:rPr>
              <a:t>     </a:t>
            </a:r>
            <a:r>
              <a:rPr lang="ar-DZ" sz="4400" dirty="0" smtClean="0">
                <a:solidFill>
                  <a:schemeClr val="bg1"/>
                </a:solidFill>
                <a:effectLst/>
                <a:latin typeface="Arabic Typesetting" pitchFamily="66" charset="-78"/>
                <a:cs typeface="Arabic Typesetting" pitchFamily="66" charset="-78"/>
              </a:rPr>
              <a:t>يقوم التوزيع بعدة عمليات لتوجيه </a:t>
            </a:r>
            <a:r>
              <a:rPr lang="ar-DZ" sz="4400" dirty="0" err="1" smtClean="0">
                <a:solidFill>
                  <a:schemeClr val="bg1"/>
                </a:solidFill>
                <a:effectLst/>
                <a:latin typeface="Arabic Typesetting" pitchFamily="66" charset="-78"/>
                <a:cs typeface="Arabic Typesetting" pitchFamily="66" charset="-78"/>
              </a:rPr>
              <a:t>المنتوجات</a:t>
            </a:r>
            <a:r>
              <a:rPr lang="ar-DZ" sz="4400" dirty="0" smtClean="0">
                <a:solidFill>
                  <a:schemeClr val="bg1"/>
                </a:solidFill>
                <a:effectLst/>
                <a:latin typeface="Arabic Typesetting" pitchFamily="66" charset="-78"/>
                <a:cs typeface="Arabic Typesetting" pitchFamily="66" charset="-78"/>
              </a:rPr>
              <a:t> من المؤسسات المنتجة إلى غاية المستهلك أو المستعمل أو المستعمل النهائي وهذه العمليات تختلف من حيث الأهمية من نوع سلعة إلى أخرى إذ يعتمد على التوزيع المادي إذ يتمثل في </a:t>
            </a:r>
            <a:r>
              <a:rPr lang="ar-DZ" sz="4400" dirty="0" smtClean="0">
                <a:solidFill>
                  <a:schemeClr val="bg1"/>
                </a:solidFill>
                <a:effectLst/>
                <a:latin typeface="Arabic Typesetting" pitchFamily="66" charset="-78"/>
                <a:cs typeface="Arabic Typesetting" pitchFamily="66" charset="-78"/>
              </a:rPr>
              <a:t>نقل                   </a:t>
            </a:r>
            <a:r>
              <a:rPr lang="ar-DZ" sz="4400" dirty="0" err="1" smtClean="0">
                <a:solidFill>
                  <a:schemeClr val="bg1"/>
                </a:solidFill>
                <a:effectLst/>
                <a:latin typeface="Arabic Typesetting" pitchFamily="66" charset="-78"/>
                <a:cs typeface="Arabic Typesetting" pitchFamily="66" charset="-78"/>
              </a:rPr>
              <a:t>و</a:t>
            </a:r>
            <a:r>
              <a:rPr lang="ar-DZ" sz="4400" dirty="0" smtClean="0">
                <a:solidFill>
                  <a:schemeClr val="bg1"/>
                </a:solidFill>
                <a:effectLst/>
                <a:latin typeface="Arabic Typesetting" pitchFamily="66" charset="-78"/>
                <a:cs typeface="Arabic Typesetting" pitchFamily="66" charset="-78"/>
              </a:rPr>
              <a:t> خزن المنتجات </a:t>
            </a:r>
            <a:r>
              <a:rPr lang="ar-DZ" sz="4400" dirty="0" smtClean="0">
                <a:solidFill>
                  <a:schemeClr val="bg1"/>
                </a:solidFill>
                <a:effectLst/>
                <a:latin typeface="Arabic Typesetting" pitchFamily="66" charset="-78"/>
                <a:cs typeface="Arabic Typesetting" pitchFamily="66" charset="-78"/>
              </a:rPr>
              <a:t>في </a:t>
            </a:r>
            <a:r>
              <a:rPr lang="ar-DZ" sz="4400" dirty="0" smtClean="0">
                <a:solidFill>
                  <a:schemeClr val="bg1"/>
                </a:solidFill>
                <a:effectLst/>
                <a:latin typeface="Arabic Typesetting" pitchFamily="66" charset="-78"/>
                <a:cs typeface="Arabic Typesetting" pitchFamily="66" charset="-78"/>
              </a:rPr>
              <a:t>الوقت </a:t>
            </a:r>
            <a:r>
              <a:rPr lang="ar-DZ" sz="4400" dirty="0" err="1" smtClean="0">
                <a:solidFill>
                  <a:schemeClr val="bg1"/>
                </a:solidFill>
                <a:effectLst/>
                <a:latin typeface="Arabic Typesetting" pitchFamily="66" charset="-78"/>
                <a:cs typeface="Arabic Typesetting" pitchFamily="66" charset="-78"/>
              </a:rPr>
              <a:t>و</a:t>
            </a:r>
            <a:r>
              <a:rPr lang="ar-DZ" sz="4400" dirty="0" smtClean="0">
                <a:solidFill>
                  <a:schemeClr val="bg1"/>
                </a:solidFill>
                <a:effectLst/>
                <a:latin typeface="Arabic Typesetting" pitchFamily="66" charset="-78"/>
                <a:cs typeface="Arabic Typesetting" pitchFamily="66" charset="-78"/>
              </a:rPr>
              <a:t> المكان </a:t>
            </a:r>
            <a:r>
              <a:rPr lang="ar-DZ" sz="4400" dirty="0" smtClean="0">
                <a:solidFill>
                  <a:schemeClr val="bg1"/>
                </a:solidFill>
                <a:effectLst/>
                <a:latin typeface="Arabic Typesetting" pitchFamily="66" charset="-78"/>
                <a:cs typeface="Arabic Typesetting" pitchFamily="66" charset="-78"/>
              </a:rPr>
              <a:t>أي </a:t>
            </a:r>
            <a:r>
              <a:rPr lang="ar-DZ" sz="4400" dirty="0" smtClean="0">
                <a:solidFill>
                  <a:schemeClr val="bg1"/>
                </a:solidFill>
                <a:effectLst/>
                <a:latin typeface="Arabic Typesetting" pitchFamily="66" charset="-78"/>
                <a:cs typeface="Arabic Typesetting" pitchFamily="66" charset="-78"/>
              </a:rPr>
              <a:t>جعل هذه المجموعة الغير </a:t>
            </a:r>
            <a:r>
              <a:rPr lang="ar-DZ" sz="4400" dirty="0" smtClean="0">
                <a:solidFill>
                  <a:schemeClr val="bg1"/>
                </a:solidFill>
                <a:effectLst/>
                <a:latin typeface="Arabic Typesetting" pitchFamily="66" charset="-78"/>
                <a:cs typeface="Arabic Typesetting" pitchFamily="66" charset="-78"/>
              </a:rPr>
              <a:t>المتجانسة                 </a:t>
            </a:r>
            <a:r>
              <a:rPr lang="ar-DZ" sz="4400" dirty="0" smtClean="0">
                <a:solidFill>
                  <a:schemeClr val="bg1"/>
                </a:solidFill>
                <a:effectLst/>
                <a:latin typeface="Arabic Typesetting" pitchFamily="66" charset="-78"/>
                <a:cs typeface="Arabic Typesetting" pitchFamily="66" charset="-78"/>
              </a:rPr>
              <a:t>من المنتجات في المكان </a:t>
            </a:r>
            <a:r>
              <a:rPr lang="ar-DZ" sz="4400" dirty="0" err="1" smtClean="0">
                <a:solidFill>
                  <a:schemeClr val="bg1"/>
                </a:solidFill>
                <a:effectLst/>
                <a:latin typeface="Arabic Typesetting" pitchFamily="66" charset="-78"/>
                <a:cs typeface="Arabic Typesetting" pitchFamily="66" charset="-78"/>
              </a:rPr>
              <a:t>و</a:t>
            </a:r>
            <a:r>
              <a:rPr lang="ar-DZ" sz="4400" dirty="0" smtClean="0">
                <a:solidFill>
                  <a:schemeClr val="bg1"/>
                </a:solidFill>
                <a:effectLst/>
                <a:latin typeface="Arabic Typesetting" pitchFamily="66" charset="-78"/>
                <a:cs typeface="Arabic Typesetting" pitchFamily="66" charset="-78"/>
              </a:rPr>
              <a:t> الزمان الذي يرغب فيه المستهلكين لتغطية حاجياتهم.</a:t>
            </a:r>
            <a:r>
              <a:rPr lang="ar-DZ" sz="4000" dirty="0" smtClean="0">
                <a:solidFill>
                  <a:schemeClr val="bg1"/>
                </a:solidFill>
                <a:effectLst/>
                <a:latin typeface="Arabic Typesetting" pitchFamily="66" charset="-78"/>
                <a:cs typeface="Arabic Typesetting" pitchFamily="66" charset="-78"/>
              </a:rPr>
              <a:t/>
            </a:r>
            <a:br>
              <a:rPr lang="ar-DZ" sz="4000" dirty="0" smtClean="0">
                <a:solidFill>
                  <a:schemeClr val="bg1"/>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a:t>
            </a:r>
            <a:br>
              <a:rPr lang="ar-DZ" sz="4000" dirty="0" smtClean="0">
                <a:solidFill>
                  <a:schemeClr val="bg1"/>
                </a:solidFill>
                <a:effectLst/>
                <a:latin typeface="Arabic Typesetting" pitchFamily="66" charset="-78"/>
                <a:cs typeface="Arabic Typesetting" pitchFamily="66" charset="-78"/>
              </a:rPr>
            </a:br>
            <a:r>
              <a:rPr lang="fr-FR" sz="4000" dirty="0" smtClean="0">
                <a:solidFill>
                  <a:schemeClr val="bg1"/>
                </a:solidFill>
                <a:effectLst/>
                <a:latin typeface="Arabic Typesetting" pitchFamily="66" charset="-78"/>
                <a:cs typeface="Arabic Typesetting" pitchFamily="66" charset="-78"/>
              </a:rPr>
              <a:t/>
            </a:r>
            <a:br>
              <a:rPr lang="fr-FR" sz="4000" dirty="0" smtClean="0">
                <a:solidFill>
                  <a:schemeClr val="bg1"/>
                </a:solidFill>
                <a:effectLst/>
                <a:latin typeface="Arabic Typesetting" pitchFamily="66" charset="-78"/>
                <a:cs typeface="Arabic Typesetting" pitchFamily="66" charset="-78"/>
              </a:rPr>
            </a:br>
            <a:r>
              <a:rPr lang="fr-FR" sz="4000" dirty="0" smtClean="0">
                <a:solidFill>
                  <a:schemeClr val="bg1"/>
                </a:solidFill>
                <a:effectLst/>
                <a:latin typeface="Arabic Typesetting" pitchFamily="66" charset="-78"/>
                <a:cs typeface="Arabic Typesetting" pitchFamily="66" charset="-78"/>
              </a:rPr>
              <a:t/>
            </a:r>
            <a:br>
              <a:rPr lang="fr-FR" sz="4000" dirty="0" smtClean="0">
                <a:solidFill>
                  <a:schemeClr val="bg1"/>
                </a:solidFill>
                <a:effectLst/>
                <a:latin typeface="Arabic Typesetting" pitchFamily="66" charset="-78"/>
                <a:cs typeface="Arabic Typesetting" pitchFamily="66" charset="-78"/>
              </a:rPr>
            </a:br>
            <a:r>
              <a:rPr lang="fr-FR" sz="4000" dirty="0" smtClean="0">
                <a:solidFill>
                  <a:schemeClr val="bg1"/>
                </a:solidFill>
                <a:effectLst/>
                <a:latin typeface="Arabic Typesetting" pitchFamily="66" charset="-78"/>
                <a:cs typeface="Arabic Typesetting" pitchFamily="66" charset="-78"/>
              </a:rPr>
              <a:t/>
            </a:r>
            <a:br>
              <a:rPr lang="fr-FR" sz="4000" dirty="0" smtClean="0">
                <a:solidFill>
                  <a:schemeClr val="bg1"/>
                </a:solidFill>
                <a:effectLst/>
                <a:latin typeface="Arabic Typesetting" pitchFamily="66" charset="-78"/>
                <a:cs typeface="Arabic Typesetting" pitchFamily="66" charset="-78"/>
              </a:rPr>
            </a:br>
            <a:r>
              <a:rPr lang="fr-FR" sz="4000" dirty="0" smtClean="0">
                <a:solidFill>
                  <a:schemeClr val="bg1"/>
                </a:solidFill>
                <a:effectLst/>
                <a:latin typeface="Arabic Typesetting" pitchFamily="66" charset="-78"/>
                <a:cs typeface="Arabic Typesetting" pitchFamily="66" charset="-78"/>
              </a:rPr>
              <a:t/>
            </a:r>
            <a:br>
              <a:rPr lang="fr-FR" sz="4000" dirty="0" smtClean="0">
                <a:solidFill>
                  <a:schemeClr val="bg1"/>
                </a:solidFill>
                <a:effectLst/>
                <a:latin typeface="Arabic Typesetting" pitchFamily="66" charset="-78"/>
                <a:cs typeface="Arabic Typesetting" pitchFamily="66" charset="-78"/>
              </a:rPr>
            </a:br>
            <a:r>
              <a:rPr lang="fr-FR" sz="4000" dirty="0" smtClean="0">
                <a:solidFill>
                  <a:schemeClr val="bg1"/>
                </a:solidFill>
                <a:effectLst/>
                <a:latin typeface="Arabic Typesetting" pitchFamily="66" charset="-78"/>
                <a:cs typeface="Arabic Typesetting" pitchFamily="66" charset="-78"/>
              </a:rPr>
              <a:t/>
            </a:r>
            <a:br>
              <a:rPr lang="fr-FR" sz="4000" dirty="0" smtClean="0">
                <a:solidFill>
                  <a:schemeClr val="bg1"/>
                </a:solidFill>
                <a:effectLst/>
                <a:latin typeface="Arabic Typesetting" pitchFamily="66" charset="-78"/>
                <a:cs typeface="Arabic Typesetting" pitchFamily="66" charset="-78"/>
              </a:rPr>
            </a:br>
            <a:r>
              <a:rPr lang="fr-FR" sz="4000" dirty="0" smtClean="0">
                <a:solidFill>
                  <a:schemeClr val="bg1"/>
                </a:solidFill>
                <a:effectLst/>
                <a:latin typeface="Arabic Typesetting" pitchFamily="66" charset="-78"/>
                <a:cs typeface="Arabic Typesetting" pitchFamily="66" charset="-78"/>
              </a:rPr>
              <a:t/>
            </a:r>
            <a:br>
              <a:rPr lang="fr-FR" sz="4000" dirty="0" smtClean="0">
                <a:solidFill>
                  <a:schemeClr val="bg1"/>
                </a:solidFill>
                <a:effectLst/>
                <a:latin typeface="Arabic Typesetting" pitchFamily="66" charset="-78"/>
                <a:cs typeface="Arabic Typesetting" pitchFamily="66" charset="-78"/>
              </a:rPr>
            </a:br>
            <a:r>
              <a:rPr lang="fr-FR" sz="4000" dirty="0" smtClean="0">
                <a:solidFill>
                  <a:schemeClr val="bg1"/>
                </a:solidFill>
                <a:effectLst/>
                <a:latin typeface="Arabic Typesetting" pitchFamily="66" charset="-78"/>
                <a:cs typeface="Arabic Typesetting" pitchFamily="66" charset="-78"/>
              </a:rPr>
              <a:t/>
            </a:r>
            <a:br>
              <a:rPr lang="fr-FR" sz="4000" dirty="0" smtClean="0">
                <a:solidFill>
                  <a:schemeClr val="bg1"/>
                </a:solidFill>
                <a:effectLst/>
                <a:latin typeface="Arabic Typesetting" pitchFamily="66" charset="-78"/>
                <a:cs typeface="Arabic Typesetting" pitchFamily="66" charset="-78"/>
              </a:rPr>
            </a:br>
            <a:r>
              <a:rPr lang="fr-FR" sz="4000" dirty="0" smtClean="0">
                <a:solidFill>
                  <a:schemeClr val="bg1"/>
                </a:solidFill>
                <a:effectLst/>
                <a:latin typeface="Arabic Typesetting" pitchFamily="66" charset="-78"/>
                <a:cs typeface="Arabic Typesetting" pitchFamily="66" charset="-78"/>
              </a:rPr>
              <a:t/>
            </a:r>
            <a:br>
              <a:rPr lang="fr-FR" sz="4000" dirty="0" smtClean="0">
                <a:solidFill>
                  <a:schemeClr val="bg1"/>
                </a:solidFill>
                <a:effectLst/>
                <a:latin typeface="Arabic Typesetting" pitchFamily="66" charset="-78"/>
                <a:cs typeface="Arabic Typesetting" pitchFamily="66" charset="-78"/>
              </a:rPr>
            </a:br>
            <a:r>
              <a:rPr lang="fr-FR" sz="4000" dirty="0" smtClean="0">
                <a:solidFill>
                  <a:schemeClr val="bg1"/>
                </a:solidFill>
                <a:effectLst/>
                <a:latin typeface="Arabic Typesetting" pitchFamily="66" charset="-78"/>
                <a:cs typeface="Arabic Typesetting" pitchFamily="66" charset="-78"/>
              </a:rPr>
              <a:t/>
            </a:r>
            <a:br>
              <a:rPr lang="fr-FR" sz="4000" dirty="0" smtClean="0">
                <a:solidFill>
                  <a:schemeClr val="bg1"/>
                </a:solidFill>
                <a:effectLst/>
                <a:latin typeface="Arabic Typesetting" pitchFamily="66" charset="-78"/>
                <a:cs typeface="Arabic Typesetting" pitchFamily="66" charset="-78"/>
              </a:rPr>
            </a:br>
            <a:r>
              <a:rPr lang="fr-FR" sz="4000" dirty="0" smtClean="0">
                <a:solidFill>
                  <a:schemeClr val="bg1"/>
                </a:solidFill>
                <a:effectLst/>
                <a:latin typeface="Arabic Typesetting" pitchFamily="66" charset="-78"/>
                <a:cs typeface="Arabic Typesetting" pitchFamily="66" charset="-78"/>
              </a:rPr>
              <a:t/>
            </a:r>
            <a:br>
              <a:rPr lang="fr-FR" sz="4000" dirty="0" smtClean="0">
                <a:solidFill>
                  <a:schemeClr val="bg1"/>
                </a:solidFill>
                <a:effectLst/>
                <a:latin typeface="Arabic Typesetting" pitchFamily="66" charset="-78"/>
                <a:cs typeface="Arabic Typesetting" pitchFamily="66" charset="-78"/>
              </a:rPr>
            </a:br>
            <a:r>
              <a:rPr lang="fr-FR" sz="4000" dirty="0" smtClean="0">
                <a:solidFill>
                  <a:schemeClr val="bg1"/>
                </a:solidFill>
                <a:effectLst/>
                <a:latin typeface="Arabic Typesetting" pitchFamily="66" charset="-78"/>
                <a:cs typeface="Arabic Typesetting" pitchFamily="66" charset="-78"/>
              </a:rPr>
              <a:t/>
            </a:r>
            <a:br>
              <a:rPr lang="fr-FR" sz="4000" dirty="0" smtClean="0">
                <a:solidFill>
                  <a:schemeClr val="bg1"/>
                </a:solidFill>
                <a:effectLst/>
                <a:latin typeface="Arabic Typesetting" pitchFamily="66" charset="-78"/>
                <a:cs typeface="Arabic Typesetting" pitchFamily="66" charset="-78"/>
              </a:rPr>
            </a:br>
            <a:r>
              <a:rPr lang="fr-FR" sz="4000" dirty="0" smtClean="0">
                <a:solidFill>
                  <a:schemeClr val="bg1"/>
                </a:solidFill>
                <a:effectLst/>
                <a:latin typeface="Arabic Typesetting" pitchFamily="66" charset="-78"/>
                <a:cs typeface="Arabic Typesetting" pitchFamily="66" charset="-78"/>
              </a:rPr>
              <a:t/>
            </a:r>
            <a:br>
              <a:rPr lang="fr-FR" sz="4000" dirty="0" smtClean="0">
                <a:solidFill>
                  <a:schemeClr val="bg1"/>
                </a:solidFill>
                <a:effectLst/>
                <a:latin typeface="Arabic Typesetting" pitchFamily="66" charset="-78"/>
                <a:cs typeface="Arabic Typesetting" pitchFamily="66" charset="-78"/>
              </a:rPr>
            </a:br>
            <a:r>
              <a:rPr lang="fr-FR" sz="4000" dirty="0" smtClean="0">
                <a:solidFill>
                  <a:schemeClr val="bg1"/>
                </a:solidFill>
                <a:effectLst/>
                <a:latin typeface="Arabic Typesetting" pitchFamily="66" charset="-78"/>
                <a:cs typeface="Arabic Typesetting" pitchFamily="66" charset="-78"/>
              </a:rPr>
              <a:t/>
            </a:r>
            <a:br>
              <a:rPr lang="fr-FR" sz="4000" dirty="0" smtClean="0">
                <a:solidFill>
                  <a:schemeClr val="bg1"/>
                </a:solidFill>
                <a:effectLst/>
                <a:latin typeface="Arabic Typesetting" pitchFamily="66" charset="-78"/>
                <a:cs typeface="Arabic Typesetting" pitchFamily="66" charset="-78"/>
              </a:rPr>
            </a:br>
            <a:r>
              <a:rPr lang="fr-FR" sz="4000" dirty="0" smtClean="0">
                <a:solidFill>
                  <a:schemeClr val="bg1"/>
                </a:solidFill>
                <a:effectLst/>
                <a:latin typeface="Arabic Typesetting" pitchFamily="66" charset="-78"/>
                <a:cs typeface="Arabic Typesetting" pitchFamily="66" charset="-78"/>
              </a:rPr>
              <a:t/>
            </a:r>
            <a:br>
              <a:rPr lang="fr-FR" sz="4000" dirty="0" smtClean="0">
                <a:solidFill>
                  <a:schemeClr val="bg1"/>
                </a:solidFill>
                <a:effectLst/>
                <a:latin typeface="Arabic Typesetting" pitchFamily="66" charset="-78"/>
                <a:cs typeface="Arabic Typesetting" pitchFamily="66" charset="-78"/>
              </a:rPr>
            </a:br>
            <a:r>
              <a:rPr lang="fr-FR" sz="4000" dirty="0" smtClean="0">
                <a:solidFill>
                  <a:schemeClr val="bg1"/>
                </a:solidFill>
                <a:effectLst/>
                <a:latin typeface="Arabic Typesetting" pitchFamily="66" charset="-78"/>
                <a:cs typeface="Arabic Typesetting" pitchFamily="66" charset="-78"/>
              </a:rPr>
              <a:t/>
            </a:r>
            <a:br>
              <a:rPr lang="fr-FR" sz="4000" dirty="0" smtClean="0">
                <a:solidFill>
                  <a:schemeClr val="bg1"/>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a:r>
            <a:br>
              <a:rPr lang="ar-DZ" sz="4000" dirty="0" smtClean="0">
                <a:solidFill>
                  <a:schemeClr val="bg1"/>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a:r>
            <a:br>
              <a:rPr lang="ar-DZ" sz="4000" dirty="0" smtClean="0">
                <a:solidFill>
                  <a:schemeClr val="bg1"/>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a:r>
            <a:br>
              <a:rPr lang="ar-DZ" sz="4000" dirty="0" smtClean="0">
                <a:solidFill>
                  <a:schemeClr val="bg1"/>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a:r>
            <a:br>
              <a:rPr lang="ar-DZ" sz="4000" dirty="0" smtClean="0">
                <a:solidFill>
                  <a:schemeClr val="bg1"/>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a:r>
            <a:br>
              <a:rPr lang="ar-DZ" sz="4000" dirty="0" smtClean="0">
                <a:solidFill>
                  <a:schemeClr val="bg1"/>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a:r>
            <a:br>
              <a:rPr lang="ar-DZ" sz="4000" dirty="0" smtClean="0">
                <a:solidFill>
                  <a:schemeClr val="bg1"/>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a:r>
            <a:br>
              <a:rPr lang="ar-DZ" sz="4000" dirty="0" smtClean="0">
                <a:solidFill>
                  <a:schemeClr val="bg1"/>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a:r>
            <a:br>
              <a:rPr lang="ar-DZ" sz="4000" dirty="0" smtClean="0">
                <a:solidFill>
                  <a:schemeClr val="bg1"/>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a:r>
            <a:br>
              <a:rPr lang="ar-DZ" sz="4000" dirty="0" smtClean="0">
                <a:solidFill>
                  <a:schemeClr val="bg1"/>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a:r>
            <a:br>
              <a:rPr lang="ar-DZ" sz="4000" dirty="0" smtClean="0">
                <a:solidFill>
                  <a:schemeClr val="bg1"/>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a:r>
            <a:br>
              <a:rPr lang="ar-DZ" sz="4000" dirty="0" smtClean="0">
                <a:solidFill>
                  <a:schemeClr val="bg1"/>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a:r>
            <a:br>
              <a:rPr lang="ar-DZ" sz="4000" dirty="0" smtClean="0">
                <a:solidFill>
                  <a:schemeClr val="bg1"/>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a:r>
            <a:br>
              <a:rPr lang="ar-DZ" sz="4000" dirty="0" smtClean="0">
                <a:solidFill>
                  <a:schemeClr val="bg1"/>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a:r>
            <a:br>
              <a:rPr lang="ar-DZ" sz="4000" dirty="0" smtClean="0">
                <a:solidFill>
                  <a:schemeClr val="bg1"/>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a:r>
            <a:br>
              <a:rPr lang="ar-DZ" sz="4000" dirty="0" smtClean="0">
                <a:solidFill>
                  <a:schemeClr val="bg1"/>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a:r>
            <a:br>
              <a:rPr lang="ar-DZ" sz="4000" dirty="0" smtClean="0">
                <a:solidFill>
                  <a:schemeClr val="bg1"/>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a:r>
            <a:br>
              <a:rPr lang="ar-DZ" sz="4000" dirty="0" smtClean="0">
                <a:solidFill>
                  <a:schemeClr val="bg1"/>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a:t>
            </a:r>
            <a:r>
              <a:rPr lang="ar-DZ" sz="3600" u="sng" dirty="0" smtClean="0">
                <a:solidFill>
                  <a:schemeClr val="bg1"/>
                </a:solidFill>
                <a:effectLst/>
                <a:latin typeface="Arabic Typesetting" pitchFamily="66" charset="-78"/>
                <a:cs typeface="Arabic Typesetting" pitchFamily="66" charset="-78"/>
              </a:rPr>
              <a:t/>
            </a:r>
            <a:br>
              <a:rPr lang="ar-DZ" sz="3600" u="sng" dirty="0" smtClean="0">
                <a:solidFill>
                  <a:schemeClr val="bg1"/>
                </a:solidFill>
                <a:effectLst/>
                <a:latin typeface="Arabic Typesetting" pitchFamily="66" charset="-78"/>
                <a:cs typeface="Arabic Typesetting" pitchFamily="66" charset="-78"/>
              </a:rPr>
            </a:br>
            <a:r>
              <a:rPr lang="ar-DZ" sz="3600" u="sng" dirty="0" smtClean="0">
                <a:solidFill>
                  <a:schemeClr val="bg1"/>
                </a:solidFill>
                <a:effectLst/>
                <a:latin typeface="Arabic Typesetting" pitchFamily="66" charset="-78"/>
                <a:cs typeface="Arabic Typesetting" pitchFamily="66" charset="-78"/>
              </a:rPr>
              <a:t>  </a:t>
            </a:r>
            <a:br>
              <a:rPr lang="ar-DZ" sz="3600" u="sng" dirty="0" smtClean="0">
                <a:solidFill>
                  <a:schemeClr val="bg1"/>
                </a:solidFill>
                <a:effectLst/>
                <a:latin typeface="Arabic Typesetting" pitchFamily="66" charset="-78"/>
                <a:cs typeface="Arabic Typesetting" pitchFamily="66" charset="-78"/>
              </a:rPr>
            </a:br>
            <a:r>
              <a:rPr lang="ar-DZ" sz="3600" u="sng" dirty="0" smtClean="0">
                <a:solidFill>
                  <a:schemeClr val="bg1"/>
                </a:solidFill>
                <a:effectLst/>
                <a:latin typeface="Arabic Typesetting" pitchFamily="66" charset="-78"/>
                <a:cs typeface="Arabic Typesetting" pitchFamily="66" charset="-78"/>
              </a:rPr>
              <a:t>  </a:t>
            </a:r>
            <a:br>
              <a:rPr lang="ar-DZ" sz="3600" u="sng" dirty="0" smtClean="0">
                <a:solidFill>
                  <a:schemeClr val="bg1"/>
                </a:solidFill>
                <a:effectLst/>
                <a:latin typeface="Arabic Typesetting" pitchFamily="66" charset="-78"/>
                <a:cs typeface="Arabic Typesetting" pitchFamily="66" charset="-78"/>
              </a:rPr>
            </a:br>
            <a:r>
              <a:rPr lang="ar-DZ" sz="3600" u="sng" dirty="0" smtClean="0">
                <a:solidFill>
                  <a:schemeClr val="bg1"/>
                </a:solidFill>
                <a:effectLst/>
                <a:latin typeface="Arabic Typesetting" pitchFamily="66" charset="-78"/>
                <a:cs typeface="Arabic Typesetting" pitchFamily="66" charset="-78"/>
              </a:rPr>
              <a:t/>
            </a:r>
            <a:br>
              <a:rPr lang="ar-DZ" sz="3600" u="sng" dirty="0" smtClean="0">
                <a:solidFill>
                  <a:schemeClr val="bg1"/>
                </a:solidFill>
                <a:effectLst/>
                <a:latin typeface="Arabic Typesetting" pitchFamily="66" charset="-78"/>
                <a:cs typeface="Arabic Typesetting" pitchFamily="66" charset="-78"/>
              </a:rPr>
            </a:br>
            <a:r>
              <a:rPr lang="ar-DZ" sz="3600" u="sng" dirty="0" smtClean="0">
                <a:solidFill>
                  <a:schemeClr val="bg1"/>
                </a:solidFill>
                <a:effectLst/>
                <a:latin typeface="Arabic Typesetting" pitchFamily="66" charset="-78"/>
                <a:cs typeface="Arabic Typesetting" pitchFamily="66" charset="-78"/>
              </a:rPr>
              <a:t> </a:t>
            </a:r>
            <a:r>
              <a:rPr lang="ar-DZ" sz="3600" dirty="0" smtClean="0">
                <a:solidFill>
                  <a:schemeClr val="bg1"/>
                </a:solidFill>
                <a:effectLst/>
                <a:latin typeface="Arabic Typesetting" pitchFamily="66" charset="-78"/>
                <a:cs typeface="Arabic Typesetting" pitchFamily="66" charset="-78"/>
              </a:rPr>
              <a:t/>
            </a:r>
            <a:br>
              <a:rPr lang="ar-DZ" sz="3600" dirty="0" smtClean="0">
                <a:solidFill>
                  <a:schemeClr val="bg1"/>
                </a:solidFill>
                <a:effectLst/>
                <a:latin typeface="Arabic Typesetting" pitchFamily="66" charset="-78"/>
                <a:cs typeface="Arabic Typesetting" pitchFamily="66" charset="-78"/>
              </a:rPr>
            </a:br>
            <a:r>
              <a:rPr lang="ar-DZ" sz="3600" dirty="0" smtClean="0">
                <a:solidFill>
                  <a:schemeClr val="bg1"/>
                </a:solidFill>
                <a:effectLst/>
                <a:latin typeface="Arabic Typesetting" pitchFamily="66" charset="-78"/>
                <a:cs typeface="Arabic Typesetting" pitchFamily="66" charset="-78"/>
              </a:rPr>
              <a:t> </a:t>
            </a:r>
            <a:r>
              <a:rPr lang="fr-FR" sz="3600" dirty="0" smtClean="0">
                <a:solidFill>
                  <a:srgbClr val="C00000"/>
                </a:solidFill>
                <a:effectLst/>
              </a:rPr>
              <a:t/>
            </a:r>
            <a:br>
              <a:rPr lang="fr-FR" sz="3600" dirty="0" smtClean="0">
                <a:solidFill>
                  <a:srgbClr val="C00000"/>
                </a:solidFill>
                <a:effectLst/>
              </a:rPr>
            </a:br>
            <a:r>
              <a:rPr lang="ar-DZ" sz="3600" dirty="0" smtClean="0">
                <a:solidFill>
                  <a:srgbClr val="C00000"/>
                </a:solidFill>
                <a:effectLst/>
              </a:rPr>
              <a:t> </a:t>
            </a:r>
            <a:r>
              <a:rPr lang="fr-FR" sz="3600" dirty="0" smtClean="0">
                <a:solidFill>
                  <a:srgbClr val="C00000"/>
                </a:solidFill>
                <a:effectLst/>
              </a:rPr>
              <a:t/>
            </a:r>
            <a:br>
              <a:rPr lang="fr-FR" sz="3600" dirty="0" smtClean="0">
                <a:solidFill>
                  <a:srgbClr val="C00000"/>
                </a:solidFill>
                <a:effectLst/>
              </a:rPr>
            </a:br>
            <a:r>
              <a:rPr lang="fr-FR" sz="3600" dirty="0" smtClean="0">
                <a:solidFill>
                  <a:srgbClr val="C00000"/>
                </a:solidFill>
                <a:effectLst/>
              </a:rPr>
              <a:t>  </a:t>
            </a:r>
            <a:endParaRPr lang="fr-FR" sz="3600" dirty="0">
              <a:solidFill>
                <a:srgbClr val="C00000"/>
              </a:solidFill>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2844" y="285728"/>
            <a:ext cx="8821644" cy="6239616"/>
          </a:xfrm>
        </p:spPr>
        <p:txBody>
          <a:bodyPr>
            <a:normAutofit fontScale="90000"/>
          </a:bodyPr>
          <a:lstStyle/>
          <a:p>
            <a:pPr algn="r" rtl="1"/>
            <a:r>
              <a:rPr lang="ar-DZ" sz="3600" dirty="0" smtClean="0">
                <a:solidFill>
                  <a:srgbClr val="C00000"/>
                </a:solidFill>
                <a:latin typeface="Arabic Typesetting" pitchFamily="66" charset="-78"/>
                <a:cs typeface="Arabic Typesetting" pitchFamily="66" charset="-78"/>
              </a:rPr>
              <a:t> </a:t>
            </a:r>
            <a:br>
              <a:rPr lang="ar-DZ" sz="3600" dirty="0" smtClean="0">
                <a:solidFill>
                  <a:srgbClr val="C00000"/>
                </a:solidFill>
                <a:latin typeface="Arabic Typesetting" pitchFamily="66" charset="-78"/>
                <a:cs typeface="Arabic Typesetting" pitchFamily="66" charset="-78"/>
              </a:rPr>
            </a:br>
            <a:r>
              <a:rPr lang="ar-DZ" sz="3600" dirty="0" smtClean="0">
                <a:solidFill>
                  <a:srgbClr val="C00000"/>
                </a:solidFill>
                <a:latin typeface="Arabic Typesetting" pitchFamily="66" charset="-78"/>
                <a:cs typeface="Arabic Typesetting" pitchFamily="66" charset="-78"/>
              </a:rPr>
              <a:t/>
            </a:r>
            <a:br>
              <a:rPr lang="ar-DZ" sz="3600" dirty="0" smtClean="0">
                <a:solidFill>
                  <a:srgbClr val="C00000"/>
                </a:solidFill>
                <a:latin typeface="Arabic Typesetting" pitchFamily="66" charset="-78"/>
                <a:cs typeface="Arabic Typesetting" pitchFamily="66" charset="-78"/>
              </a:rPr>
            </a:br>
            <a:r>
              <a:rPr lang="ar-DZ" sz="4000" dirty="0" smtClean="0">
                <a:solidFill>
                  <a:srgbClr val="C00000"/>
                </a:solidFill>
                <a:latin typeface="Arabic Typesetting" pitchFamily="66" charset="-78"/>
                <a:cs typeface="Arabic Typesetting" pitchFamily="66" charset="-78"/>
              </a:rPr>
              <a:t> </a:t>
            </a:r>
            <a:r>
              <a:rPr lang="ar-DZ" sz="4000" u="sng" dirty="0" smtClean="0">
                <a:solidFill>
                  <a:srgbClr val="C00000"/>
                </a:solidFill>
                <a:latin typeface="Arabic Typesetting" pitchFamily="66" charset="-78"/>
                <a:cs typeface="Arabic Typesetting" pitchFamily="66" charset="-78"/>
              </a:rPr>
              <a:t>وظـــائف التجارية للتوزيع:</a:t>
            </a:r>
            <a:br>
              <a:rPr lang="ar-DZ" sz="4000" u="sng" dirty="0" smtClean="0">
                <a:solidFill>
                  <a:srgbClr val="C00000"/>
                </a:solidFill>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الوظائف المالية : </a:t>
            </a:r>
            <a:r>
              <a:rPr lang="ar-DZ" sz="4000" dirty="0" err="1" smtClean="0">
                <a:solidFill>
                  <a:schemeClr val="bg1"/>
                </a:solidFill>
                <a:effectLst/>
                <a:latin typeface="Arabic Typesetting" pitchFamily="66" charset="-78"/>
                <a:cs typeface="Arabic Typesetting" pitchFamily="66" charset="-78"/>
              </a:rPr>
              <a:t>و</a:t>
            </a:r>
            <a:r>
              <a:rPr lang="ar-DZ" sz="4000" dirty="0" smtClean="0">
                <a:solidFill>
                  <a:schemeClr val="bg1"/>
                </a:solidFill>
                <a:effectLst/>
                <a:latin typeface="Arabic Typesetting" pitchFamily="66" charset="-78"/>
                <a:cs typeface="Arabic Typesetting" pitchFamily="66" charset="-78"/>
              </a:rPr>
              <a:t> تشمل تمويل جميع الوظائف التي يشملها</a:t>
            </a:r>
            <a:r>
              <a:rPr lang="fr-FR" sz="4000" dirty="0" smtClean="0">
                <a:solidFill>
                  <a:schemeClr val="bg1"/>
                </a:solidFill>
                <a:effectLst/>
                <a:latin typeface="Arabic Typesetting" pitchFamily="66" charset="-78"/>
                <a:cs typeface="Arabic Typesetting" pitchFamily="66" charset="-78"/>
              </a:rPr>
              <a:t> </a:t>
            </a:r>
            <a:r>
              <a:rPr lang="ar-DZ" sz="4000" dirty="0" smtClean="0">
                <a:solidFill>
                  <a:schemeClr val="bg1"/>
                </a:solidFill>
                <a:effectLst/>
                <a:latin typeface="Arabic Typesetting" pitchFamily="66" charset="-78"/>
                <a:cs typeface="Arabic Typesetting" pitchFamily="66" charset="-78"/>
              </a:rPr>
              <a:t> التوزيع </a:t>
            </a:r>
            <a:r>
              <a:rPr lang="ar-DZ" sz="4000" dirty="0" err="1" smtClean="0">
                <a:solidFill>
                  <a:schemeClr val="bg1"/>
                </a:solidFill>
                <a:effectLst/>
                <a:latin typeface="Arabic Typesetting" pitchFamily="66" charset="-78"/>
                <a:cs typeface="Arabic Typesetting" pitchFamily="66" charset="-78"/>
              </a:rPr>
              <a:t>و</a:t>
            </a:r>
            <a:r>
              <a:rPr lang="ar-DZ" sz="4000" dirty="0" smtClean="0">
                <a:solidFill>
                  <a:schemeClr val="bg1"/>
                </a:solidFill>
                <a:effectLst/>
                <a:latin typeface="Arabic Typesetting" pitchFamily="66" charset="-78"/>
                <a:cs typeface="Arabic Typesetting" pitchFamily="66" charset="-78"/>
              </a:rPr>
              <a:t> كذلك تغطية  النفقات اللازمة لذلك. </a:t>
            </a:r>
            <a:r>
              <a:rPr lang="ar-DZ" sz="4000" dirty="0" smtClean="0">
                <a:solidFill>
                  <a:srgbClr val="C00000"/>
                </a:solidFill>
                <a:latin typeface="Arabic Typesetting" pitchFamily="66" charset="-78"/>
                <a:cs typeface="Arabic Typesetting" pitchFamily="66" charset="-78"/>
              </a:rPr>
              <a:t/>
            </a:r>
            <a:br>
              <a:rPr lang="ar-DZ" sz="4000" dirty="0" smtClean="0">
                <a:solidFill>
                  <a:srgbClr val="C00000"/>
                </a:solidFill>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نقل العلامة: تشمل ضمان </a:t>
            </a:r>
            <a:r>
              <a:rPr lang="ar-DZ" sz="4000" dirty="0" err="1" smtClean="0">
                <a:solidFill>
                  <a:schemeClr val="bg1"/>
                </a:solidFill>
                <a:effectLst/>
                <a:latin typeface="Arabic Typesetting" pitchFamily="66" charset="-78"/>
                <a:cs typeface="Arabic Typesetting" pitchFamily="66" charset="-78"/>
              </a:rPr>
              <a:t>إنساب</a:t>
            </a:r>
            <a:r>
              <a:rPr lang="ar-DZ" sz="4000" dirty="0" smtClean="0">
                <a:solidFill>
                  <a:schemeClr val="bg1"/>
                </a:solidFill>
                <a:effectLst/>
                <a:latin typeface="Arabic Typesetting" pitchFamily="66" charset="-78"/>
                <a:cs typeface="Arabic Typesetting" pitchFamily="66" charset="-78"/>
              </a:rPr>
              <a:t> </a:t>
            </a:r>
            <a:r>
              <a:rPr lang="ar-DZ" sz="4000" dirty="0" err="1" smtClean="0">
                <a:solidFill>
                  <a:schemeClr val="bg1"/>
                </a:solidFill>
                <a:effectLst/>
                <a:latin typeface="Arabic Typesetting" pitchFamily="66" charset="-78"/>
                <a:cs typeface="Arabic Typesetting" pitchFamily="66" charset="-78"/>
              </a:rPr>
              <a:t>او</a:t>
            </a:r>
            <a:r>
              <a:rPr lang="ar-DZ" sz="4000" dirty="0" smtClean="0">
                <a:solidFill>
                  <a:schemeClr val="bg1"/>
                </a:solidFill>
                <a:effectLst/>
                <a:latin typeface="Arabic Typesetting" pitchFamily="66" charset="-78"/>
                <a:cs typeface="Arabic Typesetting" pitchFamily="66" charset="-78"/>
              </a:rPr>
              <a:t> </a:t>
            </a:r>
            <a:r>
              <a:rPr lang="ar-DZ" sz="4000" dirty="0" err="1" smtClean="0">
                <a:solidFill>
                  <a:schemeClr val="bg1"/>
                </a:solidFill>
                <a:effectLst/>
                <a:latin typeface="Arabic Typesetting" pitchFamily="66" charset="-78"/>
                <a:cs typeface="Arabic Typesetting" pitchFamily="66" charset="-78"/>
              </a:rPr>
              <a:t>إنتقال</a:t>
            </a:r>
            <a:r>
              <a:rPr lang="ar-DZ" sz="4000" dirty="0" smtClean="0">
                <a:solidFill>
                  <a:schemeClr val="bg1"/>
                </a:solidFill>
                <a:effectLst/>
                <a:latin typeface="Arabic Typesetting" pitchFamily="66" charset="-78"/>
                <a:cs typeface="Arabic Typesetting" pitchFamily="66" charset="-78"/>
              </a:rPr>
              <a:t> الملكية القانونية للمشتريات للمشترين .</a:t>
            </a:r>
            <a:br>
              <a:rPr lang="ar-DZ" sz="4000" dirty="0" smtClean="0">
                <a:solidFill>
                  <a:schemeClr val="bg1"/>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المخاطرة: تحمل المخاطرة المتعلقة بأنشطة التوزيع.</a:t>
            </a:r>
            <a:br>
              <a:rPr lang="ar-DZ" sz="4000" dirty="0" smtClean="0">
                <a:solidFill>
                  <a:schemeClr val="bg1"/>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البحث: </a:t>
            </a:r>
            <a:r>
              <a:rPr lang="ar-DZ" sz="4000" dirty="0" err="1" smtClean="0">
                <a:solidFill>
                  <a:schemeClr val="bg1"/>
                </a:solidFill>
                <a:effectLst/>
                <a:latin typeface="Arabic Typesetting" pitchFamily="66" charset="-78"/>
                <a:cs typeface="Arabic Typesetting" pitchFamily="66" charset="-78"/>
              </a:rPr>
              <a:t>و</a:t>
            </a:r>
            <a:r>
              <a:rPr lang="ar-DZ" sz="4000" dirty="0" smtClean="0">
                <a:solidFill>
                  <a:schemeClr val="bg1"/>
                </a:solidFill>
                <a:effectLst/>
                <a:latin typeface="Arabic Typesetting" pitchFamily="66" charset="-78"/>
                <a:cs typeface="Arabic Typesetting" pitchFamily="66" charset="-78"/>
              </a:rPr>
              <a:t> تشمل البحث عن المعلومات </a:t>
            </a:r>
            <a:r>
              <a:rPr lang="ar-DZ" sz="4000" dirty="0" err="1" smtClean="0">
                <a:solidFill>
                  <a:schemeClr val="bg1"/>
                </a:solidFill>
                <a:effectLst/>
                <a:latin typeface="Arabic Typesetting" pitchFamily="66" charset="-78"/>
                <a:cs typeface="Arabic Typesetting" pitchFamily="66" charset="-78"/>
              </a:rPr>
              <a:t>و</a:t>
            </a:r>
            <a:r>
              <a:rPr lang="ar-DZ" sz="4000" dirty="0" smtClean="0">
                <a:solidFill>
                  <a:schemeClr val="bg1"/>
                </a:solidFill>
                <a:effectLst/>
                <a:latin typeface="Arabic Typesetting" pitchFamily="66" charset="-78"/>
                <a:cs typeface="Arabic Typesetting" pitchFamily="66" charset="-78"/>
              </a:rPr>
              <a:t> المعرفة لما يريده المستهلك  .</a:t>
            </a:r>
            <a:br>
              <a:rPr lang="ar-DZ" sz="4000" dirty="0" smtClean="0">
                <a:solidFill>
                  <a:schemeClr val="bg1"/>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الترويج: محاولة ترغيب </a:t>
            </a:r>
            <a:r>
              <a:rPr lang="ar-DZ" sz="4000" dirty="0" err="1" smtClean="0">
                <a:solidFill>
                  <a:schemeClr val="bg1"/>
                </a:solidFill>
                <a:effectLst/>
                <a:latin typeface="Arabic Typesetting" pitchFamily="66" charset="-78"/>
                <a:cs typeface="Arabic Typesetting" pitchFamily="66" charset="-78"/>
              </a:rPr>
              <a:t>و</a:t>
            </a:r>
            <a:r>
              <a:rPr lang="ar-DZ" sz="4000" dirty="0" smtClean="0">
                <a:solidFill>
                  <a:schemeClr val="bg1"/>
                </a:solidFill>
                <a:effectLst/>
                <a:latin typeface="Arabic Typesetting" pitchFamily="66" charset="-78"/>
                <a:cs typeface="Arabic Typesetting" pitchFamily="66" charset="-78"/>
              </a:rPr>
              <a:t> إقناع المستهلكين </a:t>
            </a:r>
            <a:r>
              <a:rPr lang="ar-DZ" sz="4000" dirty="0" err="1" smtClean="0">
                <a:solidFill>
                  <a:schemeClr val="bg1"/>
                </a:solidFill>
                <a:effectLst/>
                <a:latin typeface="Arabic Typesetting" pitchFamily="66" charset="-78"/>
                <a:cs typeface="Arabic Typesetting" pitchFamily="66" charset="-78"/>
              </a:rPr>
              <a:t>بإتخاذ</a:t>
            </a:r>
            <a:r>
              <a:rPr lang="ar-DZ" sz="4000" dirty="0" smtClean="0">
                <a:solidFill>
                  <a:schemeClr val="bg1"/>
                </a:solidFill>
                <a:effectLst/>
                <a:latin typeface="Arabic Typesetting" pitchFamily="66" charset="-78"/>
                <a:cs typeface="Arabic Typesetting" pitchFamily="66" charset="-78"/>
              </a:rPr>
              <a:t> قرار شراء المنتجات المعروضة أمامهم.</a:t>
            </a:r>
            <a:br>
              <a:rPr lang="ar-DZ" sz="4000" dirty="0" smtClean="0">
                <a:solidFill>
                  <a:schemeClr val="bg1"/>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الخدمات: تقديم الخدمات للمستهلكين قبل </a:t>
            </a:r>
            <a:r>
              <a:rPr lang="ar-DZ" sz="4000" dirty="0" err="1" smtClean="0">
                <a:solidFill>
                  <a:schemeClr val="bg1"/>
                </a:solidFill>
                <a:effectLst/>
                <a:latin typeface="Arabic Typesetting" pitchFamily="66" charset="-78"/>
                <a:cs typeface="Arabic Typesetting" pitchFamily="66" charset="-78"/>
              </a:rPr>
              <a:t>و</a:t>
            </a:r>
            <a:r>
              <a:rPr lang="ar-DZ" sz="4000" dirty="0" smtClean="0">
                <a:solidFill>
                  <a:schemeClr val="bg1"/>
                </a:solidFill>
                <a:effectLst/>
                <a:latin typeface="Arabic Typesetting" pitchFamily="66" charset="-78"/>
                <a:cs typeface="Arabic Typesetting" pitchFamily="66" charset="-78"/>
              </a:rPr>
              <a:t> بعد البيع.</a:t>
            </a:r>
            <a:br>
              <a:rPr lang="ar-DZ" sz="4000" dirty="0" smtClean="0">
                <a:solidFill>
                  <a:schemeClr val="bg1"/>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a:r>
            <a:br>
              <a:rPr lang="ar-DZ" sz="4000" dirty="0" smtClean="0">
                <a:solidFill>
                  <a:schemeClr val="bg1"/>
                </a:solidFill>
                <a:effectLst/>
                <a:latin typeface="Arabic Typesetting" pitchFamily="66" charset="-78"/>
                <a:cs typeface="Arabic Typesetting" pitchFamily="66" charset="-78"/>
              </a:rPr>
            </a:br>
            <a:r>
              <a:rPr lang="ar-DZ" sz="3600" dirty="0" smtClean="0">
                <a:solidFill>
                  <a:schemeClr val="bg1"/>
                </a:solidFill>
                <a:effectLst/>
                <a:latin typeface="Arabic Typesetting" pitchFamily="66" charset="-78"/>
                <a:cs typeface="Arabic Typesetting" pitchFamily="66" charset="-78"/>
              </a:rPr>
              <a:t/>
            </a:r>
            <a:br>
              <a:rPr lang="ar-DZ" sz="3600" dirty="0" smtClean="0">
                <a:solidFill>
                  <a:schemeClr val="bg1"/>
                </a:solidFill>
                <a:effectLst/>
                <a:latin typeface="Arabic Typesetting" pitchFamily="66" charset="-78"/>
                <a:cs typeface="Arabic Typesetting" pitchFamily="66" charset="-78"/>
              </a:rPr>
            </a:br>
            <a:endParaRPr lang="fr-FR" sz="3600" dirty="0">
              <a:solidFill>
                <a:schemeClr val="bg1"/>
              </a:solidFill>
              <a:effectLst/>
              <a:latin typeface="Traditional Arabic" pitchFamily="18" charset="-78"/>
              <a:cs typeface="Traditional Arabic" pitchFamily="18" charset="-78"/>
            </a:endParaRPr>
          </a:p>
        </p:txBody>
      </p:sp>
      <p:sp>
        <p:nvSpPr>
          <p:cNvPr id="20481" name="Rectangle 1"/>
          <p:cNvSpPr>
            <a:spLocks noChangeArrowheads="1"/>
          </p:cNvSpPr>
          <p:nvPr/>
        </p:nvSpPr>
        <p:spPr bwMode="auto">
          <a:xfrm>
            <a:off x="0" y="0"/>
            <a:ext cx="9144000" cy="7386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Char char="•"/>
              <a:tabLst>
                <a:tab pos="319088" algn="l"/>
                <a:tab pos="430213" algn="l"/>
                <a:tab pos="3060700" algn="ctr"/>
              </a:tabLst>
            </a:pPr>
            <a:r>
              <a:rPr kumimoji="0" lang="ar-DZ" sz="2400" b="1" i="0" u="sng" strike="noStrike" cap="none" normalizeH="0" baseline="0" smtClean="0">
                <a:ln>
                  <a:noFill/>
                </a:ln>
                <a:solidFill>
                  <a:schemeClr val="tx1"/>
                </a:solidFill>
                <a:effectLst/>
                <a:latin typeface="Arabic Typesetting" pitchFamily="66" charset="-78"/>
                <a:ea typeface="Calibri" pitchFamily="34" charset="0"/>
                <a:cs typeface="Arabic Typesetting" pitchFamily="66" charset="-78"/>
              </a:rPr>
              <a:t>التجـــــارة غيــــر الشرعــــية بالأرقـــام:</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19088" algn="l"/>
                <a:tab pos="430213" algn="l"/>
                <a:tab pos="3060700" algn="ctr"/>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2844" y="357166"/>
            <a:ext cx="8893082" cy="6250706"/>
          </a:xfrm>
        </p:spPr>
        <p:txBody>
          <a:bodyPr>
            <a:normAutofit/>
          </a:bodyPr>
          <a:lstStyle/>
          <a:p>
            <a:pPr algn="r" rtl="1"/>
            <a:r>
              <a:rPr lang="ar-DZ" sz="3600" u="sng" dirty="0" smtClean="0">
                <a:solidFill>
                  <a:srgbClr val="C00000"/>
                </a:solidFill>
                <a:effectLst/>
                <a:latin typeface="Arabic Typesetting" pitchFamily="66" charset="-78"/>
                <a:cs typeface="Arabic Typesetting" pitchFamily="66" charset="-78"/>
              </a:rPr>
              <a:t>4- قنوات التوزيع:</a:t>
            </a:r>
            <a:r>
              <a:rPr lang="ar-DZ" sz="4000" dirty="0" smtClean="0">
                <a:solidFill>
                  <a:schemeClr val="bg1"/>
                </a:solidFill>
                <a:effectLst/>
                <a:latin typeface="Arabic Typesetting" pitchFamily="66" charset="-78"/>
                <a:cs typeface="Arabic Typesetting" pitchFamily="66" charset="-78"/>
              </a:rPr>
              <a:t/>
            </a:r>
            <a:br>
              <a:rPr lang="ar-DZ" sz="4000" dirty="0" smtClean="0">
                <a:solidFill>
                  <a:schemeClr val="bg1"/>
                </a:solidFill>
                <a:effectLst/>
                <a:latin typeface="Arabic Typesetting" pitchFamily="66" charset="-78"/>
                <a:cs typeface="Arabic Typesetting" pitchFamily="66" charset="-78"/>
              </a:rPr>
            </a:br>
            <a:r>
              <a:rPr lang="ar-DZ" sz="3600" dirty="0" smtClean="0">
                <a:solidFill>
                  <a:schemeClr val="bg1"/>
                </a:solidFill>
                <a:effectLst/>
                <a:latin typeface="Arabic Typesetting" pitchFamily="66" charset="-78"/>
                <a:cs typeface="Arabic Typesetting" pitchFamily="66" charset="-78"/>
              </a:rPr>
              <a:t>  </a:t>
            </a:r>
            <a:r>
              <a:rPr lang="ar-DZ" sz="3200" dirty="0" smtClean="0">
                <a:solidFill>
                  <a:schemeClr val="bg1"/>
                </a:solidFill>
                <a:effectLst/>
                <a:latin typeface="Arabic Typesetting" pitchFamily="66" charset="-78"/>
                <a:cs typeface="Arabic Typesetting" pitchFamily="66" charset="-78"/>
              </a:rPr>
              <a:t>تتمثل في مجموعة من المنظمات التي تسعى لتحريك المنتجات </a:t>
            </a:r>
            <a:r>
              <a:rPr lang="ar-DZ" sz="3200" dirty="0" err="1" smtClean="0">
                <a:solidFill>
                  <a:schemeClr val="bg1"/>
                </a:solidFill>
                <a:effectLst/>
                <a:latin typeface="Arabic Typesetting" pitchFamily="66" charset="-78"/>
                <a:cs typeface="Arabic Typesetting" pitchFamily="66" charset="-78"/>
              </a:rPr>
              <a:t>و</a:t>
            </a:r>
            <a:r>
              <a:rPr lang="ar-DZ" sz="3200" dirty="0" smtClean="0">
                <a:solidFill>
                  <a:schemeClr val="bg1"/>
                </a:solidFill>
                <a:effectLst/>
                <a:latin typeface="Arabic Typesetting" pitchFamily="66" charset="-78"/>
                <a:cs typeface="Arabic Typesetting" pitchFamily="66" charset="-78"/>
              </a:rPr>
              <a:t> المعلومات من خلال الوسطاء لتلبية حاجيات المستهلكين من خلال </a:t>
            </a:r>
            <a:r>
              <a:rPr lang="ar-DZ" sz="3200" dirty="0" smtClean="0">
                <a:solidFill>
                  <a:schemeClr val="bg1"/>
                </a:solidFill>
                <a:effectLst/>
                <a:latin typeface="Arabic Typesetting" pitchFamily="66" charset="-78"/>
                <a:cs typeface="Arabic Typesetting" pitchFamily="66" charset="-78"/>
              </a:rPr>
              <a:t>المنتج، </a:t>
            </a:r>
            <a:r>
              <a:rPr lang="ar-DZ" sz="3200" dirty="0" smtClean="0">
                <a:solidFill>
                  <a:schemeClr val="bg1"/>
                </a:solidFill>
                <a:effectLst/>
                <a:latin typeface="Arabic Typesetting" pitchFamily="66" charset="-78"/>
                <a:cs typeface="Arabic Typesetting" pitchFamily="66" charset="-78"/>
              </a:rPr>
              <a:t>تاجر بالجملة </a:t>
            </a:r>
            <a:r>
              <a:rPr lang="ar-DZ" sz="3200" dirty="0" err="1" smtClean="0">
                <a:solidFill>
                  <a:schemeClr val="bg1"/>
                </a:solidFill>
                <a:effectLst/>
                <a:latin typeface="Arabic Typesetting" pitchFamily="66" charset="-78"/>
                <a:cs typeface="Arabic Typesetting" pitchFamily="66" charset="-78"/>
              </a:rPr>
              <a:t>و</a:t>
            </a:r>
            <a:r>
              <a:rPr lang="ar-DZ" sz="3200" dirty="0" smtClean="0">
                <a:solidFill>
                  <a:schemeClr val="bg1"/>
                </a:solidFill>
                <a:effectLst/>
                <a:latin typeface="Arabic Typesetting" pitchFamily="66" charset="-78"/>
                <a:cs typeface="Arabic Typesetting" pitchFamily="66" charset="-78"/>
              </a:rPr>
              <a:t> تاجر بالتجزئة، لتحقيق </a:t>
            </a:r>
            <a:r>
              <a:rPr lang="ar-DZ" sz="3200" dirty="0" err="1" smtClean="0">
                <a:solidFill>
                  <a:schemeClr val="bg1"/>
                </a:solidFill>
                <a:effectLst/>
                <a:latin typeface="Arabic Typesetting" pitchFamily="66" charset="-78"/>
                <a:cs typeface="Arabic Typesetting" pitchFamily="66" charset="-78"/>
              </a:rPr>
              <a:t>الإتصال</a:t>
            </a:r>
            <a:r>
              <a:rPr lang="ar-DZ" sz="3200" dirty="0" smtClean="0">
                <a:solidFill>
                  <a:schemeClr val="bg1"/>
                </a:solidFill>
                <a:effectLst/>
                <a:latin typeface="Arabic Typesetting" pitchFamily="66" charset="-78"/>
                <a:cs typeface="Arabic Typesetting" pitchFamily="66" charset="-78"/>
              </a:rPr>
              <a:t> بالمستهلك النهائي بالأسواق المختلفة لتحقيق </a:t>
            </a:r>
            <a:r>
              <a:rPr lang="ar-DZ" sz="3200" dirty="0" err="1" smtClean="0">
                <a:solidFill>
                  <a:schemeClr val="bg1"/>
                </a:solidFill>
                <a:effectLst/>
                <a:latin typeface="Arabic Typesetting" pitchFamily="66" charset="-78"/>
                <a:cs typeface="Arabic Typesetting" pitchFamily="66" charset="-78"/>
              </a:rPr>
              <a:t>الإكتفاء</a:t>
            </a:r>
            <a:r>
              <a:rPr lang="ar-DZ" sz="3200" dirty="0" smtClean="0">
                <a:solidFill>
                  <a:schemeClr val="bg1"/>
                </a:solidFill>
                <a:effectLst/>
                <a:latin typeface="Arabic Typesetting" pitchFamily="66" charset="-78"/>
                <a:cs typeface="Arabic Typesetting" pitchFamily="66" charset="-78"/>
              </a:rPr>
              <a:t> و المساهمة في توسيع المنافسة .</a:t>
            </a:r>
            <a:r>
              <a:rPr lang="fr-FR" sz="3600" u="sng" dirty="0" smtClean="0">
                <a:solidFill>
                  <a:srgbClr val="C00000"/>
                </a:solidFill>
                <a:effectLst/>
                <a:latin typeface="Arabic Typesetting" pitchFamily="66" charset="-78"/>
                <a:cs typeface="Arabic Typesetting" pitchFamily="66" charset="-78"/>
              </a:rPr>
              <a:t/>
            </a:r>
            <a:br>
              <a:rPr lang="fr-FR" sz="3600" u="sng" dirty="0" smtClean="0">
                <a:solidFill>
                  <a:srgbClr val="C00000"/>
                </a:solidFill>
                <a:effectLst/>
                <a:latin typeface="Arabic Typesetting" pitchFamily="66" charset="-78"/>
                <a:cs typeface="Arabic Typesetting" pitchFamily="66" charset="-78"/>
              </a:rPr>
            </a:br>
            <a:r>
              <a:rPr lang="ar-DZ" sz="3600" u="sng" dirty="0" smtClean="0">
                <a:solidFill>
                  <a:srgbClr val="C00000"/>
                </a:solidFill>
                <a:effectLst/>
                <a:latin typeface="Arabic Typesetting" pitchFamily="66" charset="-78"/>
                <a:cs typeface="Arabic Typesetting" pitchFamily="66" charset="-78"/>
              </a:rPr>
              <a:t>- المكونات الأساسية لقنوات التوزيع</a:t>
            </a:r>
            <a:r>
              <a:rPr lang="ar-DZ" sz="3600" dirty="0" smtClean="0">
                <a:solidFill>
                  <a:schemeClr val="bg1"/>
                </a:solidFill>
                <a:effectLst/>
                <a:latin typeface="Arabic Typesetting" pitchFamily="66" charset="-78"/>
                <a:cs typeface="Arabic Typesetting" pitchFamily="66" charset="-78"/>
              </a:rPr>
              <a:t/>
            </a:r>
            <a:br>
              <a:rPr lang="ar-DZ" sz="3600" dirty="0" smtClean="0">
                <a:solidFill>
                  <a:schemeClr val="bg1"/>
                </a:solidFill>
                <a:effectLst/>
                <a:latin typeface="Arabic Typesetting" pitchFamily="66" charset="-78"/>
                <a:cs typeface="Arabic Typesetting" pitchFamily="66" charset="-78"/>
              </a:rPr>
            </a:br>
            <a:r>
              <a:rPr lang="ar-DZ" sz="3200" dirty="0" smtClean="0">
                <a:solidFill>
                  <a:schemeClr val="bg1"/>
                </a:solidFill>
                <a:effectLst/>
                <a:latin typeface="Arabic Typesetting" pitchFamily="66" charset="-78"/>
                <a:cs typeface="Arabic Typesetting" pitchFamily="66" charset="-78"/>
              </a:rPr>
              <a:t>  </a:t>
            </a:r>
            <a:r>
              <a:rPr lang="ar-DZ" sz="3200" dirty="0" smtClean="0">
                <a:solidFill>
                  <a:schemeClr val="bg1"/>
                </a:solidFill>
                <a:effectLst/>
                <a:latin typeface="Arabic Typesetting" pitchFamily="66" charset="-78"/>
                <a:cs typeface="Arabic Typesetting" pitchFamily="66" charset="-78"/>
              </a:rPr>
              <a:t>أ) المنتجون: هم الجهات الأساسية التي تقوم بإنتاج </a:t>
            </a:r>
            <a:r>
              <a:rPr lang="ar-DZ" sz="3200" dirty="0" err="1" smtClean="0">
                <a:solidFill>
                  <a:schemeClr val="bg1"/>
                </a:solidFill>
                <a:effectLst/>
                <a:latin typeface="Arabic Typesetting" pitchFamily="66" charset="-78"/>
                <a:cs typeface="Arabic Typesetting" pitchFamily="66" charset="-78"/>
              </a:rPr>
              <a:t>و</a:t>
            </a:r>
            <a:r>
              <a:rPr lang="ar-DZ" sz="3200" dirty="0" smtClean="0">
                <a:solidFill>
                  <a:schemeClr val="bg1"/>
                </a:solidFill>
                <a:effectLst/>
                <a:latin typeface="Arabic Typesetting" pitchFamily="66" charset="-78"/>
                <a:cs typeface="Arabic Typesetting" pitchFamily="66" charset="-78"/>
              </a:rPr>
              <a:t> تقديم السلع </a:t>
            </a:r>
            <a:r>
              <a:rPr lang="ar-DZ" sz="3200" dirty="0" err="1" smtClean="0">
                <a:solidFill>
                  <a:schemeClr val="bg1"/>
                </a:solidFill>
                <a:effectLst/>
                <a:latin typeface="Arabic Typesetting" pitchFamily="66" charset="-78"/>
                <a:cs typeface="Arabic Typesetting" pitchFamily="66" charset="-78"/>
              </a:rPr>
              <a:t>و</a:t>
            </a:r>
            <a:r>
              <a:rPr lang="ar-DZ" sz="3200" dirty="0" smtClean="0">
                <a:solidFill>
                  <a:schemeClr val="bg1"/>
                </a:solidFill>
                <a:effectLst/>
                <a:latin typeface="Arabic Typesetting" pitchFamily="66" charset="-78"/>
                <a:cs typeface="Arabic Typesetting" pitchFamily="66" charset="-78"/>
              </a:rPr>
              <a:t> الخدمات .</a:t>
            </a:r>
            <a:br>
              <a:rPr lang="ar-DZ" sz="3200" dirty="0" smtClean="0">
                <a:solidFill>
                  <a:schemeClr val="bg1"/>
                </a:solidFill>
                <a:effectLst/>
                <a:latin typeface="Arabic Typesetting" pitchFamily="66" charset="-78"/>
                <a:cs typeface="Arabic Typesetting" pitchFamily="66" charset="-78"/>
              </a:rPr>
            </a:br>
            <a:r>
              <a:rPr lang="ar-DZ" sz="3200" dirty="0" smtClean="0">
                <a:solidFill>
                  <a:schemeClr val="bg1"/>
                </a:solidFill>
                <a:effectLst/>
                <a:latin typeface="Arabic Typesetting" pitchFamily="66" charset="-78"/>
                <a:cs typeface="Arabic Typesetting" pitchFamily="66" charset="-78"/>
              </a:rPr>
              <a:t>ب) الوسطاء: عبارة عن منظمات أو أفراد يقومون بشراء السلع </a:t>
            </a:r>
            <a:r>
              <a:rPr lang="ar-DZ" sz="3200" dirty="0" err="1" smtClean="0">
                <a:solidFill>
                  <a:schemeClr val="bg1"/>
                </a:solidFill>
                <a:effectLst/>
                <a:latin typeface="Arabic Typesetting" pitchFamily="66" charset="-78"/>
                <a:cs typeface="Arabic Typesetting" pitchFamily="66" charset="-78"/>
              </a:rPr>
              <a:t>و</a:t>
            </a:r>
            <a:r>
              <a:rPr lang="ar-DZ" sz="3200" dirty="0" smtClean="0">
                <a:solidFill>
                  <a:schemeClr val="bg1"/>
                </a:solidFill>
                <a:effectLst/>
                <a:latin typeface="Arabic Typesetting" pitchFamily="66" charset="-78"/>
                <a:cs typeface="Arabic Typesetting" pitchFamily="66" charset="-78"/>
              </a:rPr>
              <a:t> الخدمات لقاء ربح معين </a:t>
            </a:r>
            <a:r>
              <a:rPr lang="ar-DZ" sz="3200" dirty="0" err="1" smtClean="0">
                <a:solidFill>
                  <a:schemeClr val="bg1"/>
                </a:solidFill>
                <a:effectLst/>
                <a:latin typeface="Arabic Typesetting" pitchFamily="66" charset="-78"/>
                <a:cs typeface="Arabic Typesetting" pitchFamily="66" charset="-78"/>
              </a:rPr>
              <a:t>و</a:t>
            </a:r>
            <a:r>
              <a:rPr lang="ar-DZ" sz="3200" dirty="0" smtClean="0">
                <a:solidFill>
                  <a:schemeClr val="bg1"/>
                </a:solidFill>
                <a:effectLst/>
                <a:latin typeface="Arabic Typesetting" pitchFamily="66" charset="-78"/>
                <a:cs typeface="Arabic Typesetting" pitchFamily="66" charset="-78"/>
              </a:rPr>
              <a:t> ذلك لإتمام عملية التبادل الخاصة بالبيع </a:t>
            </a:r>
            <a:r>
              <a:rPr lang="ar-DZ" sz="3200" dirty="0" err="1" smtClean="0">
                <a:solidFill>
                  <a:schemeClr val="bg1"/>
                </a:solidFill>
                <a:effectLst/>
                <a:latin typeface="Arabic Typesetting" pitchFamily="66" charset="-78"/>
                <a:cs typeface="Arabic Typesetting" pitchFamily="66" charset="-78"/>
              </a:rPr>
              <a:t>و</a:t>
            </a:r>
            <a:r>
              <a:rPr lang="ar-DZ" sz="3200" dirty="0" smtClean="0">
                <a:solidFill>
                  <a:schemeClr val="bg1"/>
                </a:solidFill>
                <a:effectLst/>
                <a:latin typeface="Arabic Typesetting" pitchFamily="66" charset="-78"/>
                <a:cs typeface="Arabic Typesetting" pitchFamily="66" charset="-78"/>
              </a:rPr>
              <a:t> الشراء. </a:t>
            </a:r>
            <a:br>
              <a:rPr lang="ar-DZ" sz="3200" dirty="0" smtClean="0">
                <a:solidFill>
                  <a:schemeClr val="bg1"/>
                </a:solidFill>
                <a:effectLst/>
                <a:latin typeface="Arabic Typesetting" pitchFamily="66" charset="-78"/>
                <a:cs typeface="Arabic Typesetting" pitchFamily="66" charset="-78"/>
              </a:rPr>
            </a:br>
            <a:r>
              <a:rPr lang="ar-DZ" sz="3200" dirty="0" smtClean="0">
                <a:solidFill>
                  <a:schemeClr val="bg1"/>
                </a:solidFill>
                <a:effectLst/>
                <a:latin typeface="Arabic Typesetting" pitchFamily="66" charset="-78"/>
                <a:cs typeface="Arabic Typesetting" pitchFamily="66" charset="-78"/>
              </a:rPr>
              <a:t> ج) المستهلكون: يمثلون الهدف النهائي الذي تسعى المؤسسات الصناعية، التجارية، </a:t>
            </a:r>
            <a:r>
              <a:rPr lang="ar-DZ" sz="3200" dirty="0" err="1" smtClean="0">
                <a:solidFill>
                  <a:schemeClr val="bg1"/>
                </a:solidFill>
                <a:effectLst/>
                <a:latin typeface="Arabic Typesetting" pitchFamily="66" charset="-78"/>
                <a:cs typeface="Arabic Typesetting" pitchFamily="66" charset="-78"/>
              </a:rPr>
              <a:t>الخدماتية</a:t>
            </a:r>
            <a:r>
              <a:rPr lang="ar-DZ" sz="3200" dirty="0" smtClean="0">
                <a:solidFill>
                  <a:schemeClr val="bg1"/>
                </a:solidFill>
                <a:effectLst/>
                <a:latin typeface="Arabic Typesetting" pitchFamily="66" charset="-78"/>
                <a:cs typeface="Arabic Typesetting" pitchFamily="66" charset="-78"/>
              </a:rPr>
              <a:t> إلى إشباع حاجياتهم </a:t>
            </a:r>
            <a:r>
              <a:rPr lang="ar-DZ" sz="3200" dirty="0" err="1" smtClean="0">
                <a:solidFill>
                  <a:schemeClr val="bg1"/>
                </a:solidFill>
                <a:effectLst/>
                <a:latin typeface="Arabic Typesetting" pitchFamily="66" charset="-78"/>
                <a:cs typeface="Arabic Typesetting" pitchFamily="66" charset="-78"/>
              </a:rPr>
              <a:t>و</a:t>
            </a:r>
            <a:r>
              <a:rPr lang="ar-DZ" sz="3200" dirty="0" smtClean="0">
                <a:solidFill>
                  <a:schemeClr val="bg1"/>
                </a:solidFill>
                <a:effectLst/>
                <a:latin typeface="Arabic Typesetting" pitchFamily="66" charset="-78"/>
                <a:cs typeface="Arabic Typesetting" pitchFamily="66" charset="-78"/>
              </a:rPr>
              <a:t> رغباتهم من خلال توفير السلع </a:t>
            </a:r>
            <a:r>
              <a:rPr lang="ar-DZ" sz="3200" dirty="0" err="1" smtClean="0">
                <a:solidFill>
                  <a:schemeClr val="bg1"/>
                </a:solidFill>
                <a:effectLst/>
                <a:latin typeface="Arabic Typesetting" pitchFamily="66" charset="-78"/>
                <a:cs typeface="Arabic Typesetting" pitchFamily="66" charset="-78"/>
              </a:rPr>
              <a:t>و</a:t>
            </a:r>
            <a:r>
              <a:rPr lang="ar-DZ" sz="3200" dirty="0" smtClean="0">
                <a:solidFill>
                  <a:schemeClr val="bg1"/>
                </a:solidFill>
                <a:effectLst/>
                <a:latin typeface="Arabic Typesetting" pitchFamily="66" charset="-78"/>
                <a:cs typeface="Arabic Typesetting" pitchFamily="66" charset="-78"/>
              </a:rPr>
              <a:t> الخدمات في الوقت </a:t>
            </a:r>
            <a:r>
              <a:rPr lang="ar-DZ" sz="3200" dirty="0" err="1" smtClean="0">
                <a:solidFill>
                  <a:schemeClr val="bg1"/>
                </a:solidFill>
                <a:effectLst/>
                <a:latin typeface="Arabic Typesetting" pitchFamily="66" charset="-78"/>
                <a:cs typeface="Arabic Typesetting" pitchFamily="66" charset="-78"/>
              </a:rPr>
              <a:t>و</a:t>
            </a:r>
            <a:r>
              <a:rPr lang="ar-DZ" sz="3200" dirty="0" smtClean="0">
                <a:solidFill>
                  <a:schemeClr val="bg1"/>
                </a:solidFill>
                <a:effectLst/>
                <a:latin typeface="Arabic Typesetting" pitchFamily="66" charset="-78"/>
                <a:cs typeface="Arabic Typesetting" pitchFamily="66" charset="-78"/>
              </a:rPr>
              <a:t> المكان المناسبين بجودة عالية </a:t>
            </a:r>
            <a:r>
              <a:rPr lang="ar-DZ" sz="3200" dirty="0" err="1" smtClean="0">
                <a:solidFill>
                  <a:schemeClr val="bg1"/>
                </a:solidFill>
                <a:effectLst/>
                <a:latin typeface="Arabic Typesetting" pitchFamily="66" charset="-78"/>
                <a:cs typeface="Arabic Typesetting" pitchFamily="66" charset="-78"/>
              </a:rPr>
              <a:t>و</a:t>
            </a:r>
            <a:r>
              <a:rPr lang="ar-DZ" sz="3200" dirty="0" smtClean="0">
                <a:solidFill>
                  <a:schemeClr val="bg1"/>
                </a:solidFill>
                <a:effectLst/>
                <a:latin typeface="Arabic Typesetting" pitchFamily="66" charset="-78"/>
                <a:cs typeface="Arabic Typesetting" pitchFamily="66" charset="-78"/>
              </a:rPr>
              <a:t> سعر ملائم. </a:t>
            </a:r>
            <a:r>
              <a:rPr lang="ar-DZ" sz="3600" dirty="0" smtClean="0">
                <a:solidFill>
                  <a:schemeClr val="bg1"/>
                </a:solidFill>
                <a:effectLst/>
                <a:latin typeface="Arabic Typesetting" pitchFamily="66" charset="-78"/>
                <a:cs typeface="Arabic Typesetting" pitchFamily="66" charset="-78"/>
              </a:rPr>
              <a:t/>
            </a:r>
            <a:br>
              <a:rPr lang="ar-DZ" sz="3600" dirty="0" smtClean="0">
                <a:solidFill>
                  <a:schemeClr val="bg1"/>
                </a:solidFill>
                <a:effectLst/>
                <a:latin typeface="Arabic Typesetting" pitchFamily="66" charset="-78"/>
                <a:cs typeface="Arabic Typesetting" pitchFamily="66" charset="-78"/>
              </a:rPr>
            </a:br>
            <a:endParaRPr lang="fr-FR" sz="3600" u="sng" dirty="0">
              <a:solidFill>
                <a:srgbClr val="C00000"/>
              </a:solidFill>
              <a:effectLst/>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654692"/>
          </a:xfrm>
        </p:spPr>
        <p:txBody>
          <a:bodyPr>
            <a:normAutofit/>
          </a:bodyPr>
          <a:lstStyle/>
          <a:p>
            <a:pPr algn="r" rtl="1"/>
            <a:r>
              <a:rPr lang="ar-DZ" sz="3600" dirty="0" smtClean="0">
                <a:solidFill>
                  <a:schemeClr val="bg1"/>
                </a:solidFill>
                <a:latin typeface="Arabic Typesetting" pitchFamily="66" charset="-78"/>
                <a:cs typeface="Arabic Typesetting" pitchFamily="66" charset="-78"/>
              </a:rPr>
              <a:t>إذ هناك 05 خمسة </a:t>
            </a:r>
            <a:r>
              <a:rPr lang="ar-DZ" sz="3600" dirty="0" err="1" smtClean="0">
                <a:solidFill>
                  <a:schemeClr val="bg1"/>
                </a:solidFill>
                <a:latin typeface="Arabic Typesetting" pitchFamily="66" charset="-78"/>
                <a:cs typeface="Arabic Typesetting" pitchFamily="66" charset="-78"/>
              </a:rPr>
              <a:t>نمادج</a:t>
            </a:r>
            <a:r>
              <a:rPr lang="ar-DZ" sz="3600" dirty="0" smtClean="0">
                <a:solidFill>
                  <a:schemeClr val="bg1"/>
                </a:solidFill>
                <a:latin typeface="Arabic Typesetting" pitchFamily="66" charset="-78"/>
                <a:cs typeface="Arabic Typesetting" pitchFamily="66" charset="-78"/>
              </a:rPr>
              <a:t> لتوزيع السلع </a:t>
            </a:r>
            <a:r>
              <a:rPr lang="ar-DZ" sz="3600" dirty="0" err="1" smtClean="0">
                <a:solidFill>
                  <a:schemeClr val="bg1"/>
                </a:solidFill>
                <a:latin typeface="Arabic Typesetting" pitchFamily="66" charset="-78"/>
                <a:cs typeface="Arabic Typesetting" pitchFamily="66" charset="-78"/>
              </a:rPr>
              <a:t>الإستهلاكية</a:t>
            </a:r>
            <a:r>
              <a:rPr lang="ar-DZ" sz="3600" dirty="0" smtClean="0">
                <a:solidFill>
                  <a:schemeClr val="bg1"/>
                </a:solidFill>
                <a:latin typeface="Arabic Typesetting" pitchFamily="66" charset="-78"/>
                <a:cs typeface="Arabic Typesetting" pitchFamily="66" charset="-78"/>
              </a:rPr>
              <a:t> الموجهة إلى </a:t>
            </a:r>
            <a:r>
              <a:rPr lang="ar-DZ" sz="3600" dirty="0" err="1" smtClean="0">
                <a:solidFill>
                  <a:schemeClr val="bg1"/>
                </a:solidFill>
                <a:latin typeface="Arabic Typesetting" pitchFamily="66" charset="-78"/>
                <a:cs typeface="Arabic Typesetting" pitchFamily="66" charset="-78"/>
              </a:rPr>
              <a:t>المستهلمين</a:t>
            </a:r>
            <a:r>
              <a:rPr lang="ar-DZ" sz="3600" dirty="0" smtClean="0">
                <a:solidFill>
                  <a:schemeClr val="bg1"/>
                </a:solidFill>
                <a:latin typeface="Arabic Typesetting" pitchFamily="66" charset="-78"/>
                <a:cs typeface="Arabic Typesetting" pitchFamily="66" charset="-78"/>
              </a:rPr>
              <a:t> النهائيين</a:t>
            </a:r>
            <a:br>
              <a:rPr lang="ar-DZ" sz="3600" dirty="0" smtClean="0">
                <a:solidFill>
                  <a:schemeClr val="bg1"/>
                </a:solidFill>
                <a:latin typeface="Arabic Typesetting" pitchFamily="66" charset="-78"/>
                <a:cs typeface="Arabic Typesetting" pitchFamily="66" charset="-78"/>
              </a:rPr>
            </a:br>
            <a:r>
              <a:rPr lang="ar-DZ" sz="3600" dirty="0" smtClean="0">
                <a:solidFill>
                  <a:schemeClr val="bg1"/>
                </a:solidFill>
                <a:latin typeface="Arabic Typesetting" pitchFamily="66" charset="-78"/>
                <a:cs typeface="Arabic Typesetting" pitchFamily="66" charset="-78"/>
              </a:rPr>
              <a:t>أ) من المنتج إلى المستهلك فقد يبيع المنتج إما عن طريق البيع </a:t>
            </a:r>
            <a:r>
              <a:rPr lang="ar-DZ" sz="3600" dirty="0" smtClean="0">
                <a:solidFill>
                  <a:schemeClr val="bg1"/>
                </a:solidFill>
                <a:latin typeface="Arabic Typesetting" pitchFamily="66" charset="-78"/>
                <a:cs typeface="Arabic Typesetting" pitchFamily="66" charset="-78"/>
              </a:rPr>
              <a:t>للشخص </a:t>
            </a:r>
            <a:r>
              <a:rPr lang="ar-DZ" sz="3600" dirty="0" smtClean="0">
                <a:solidFill>
                  <a:schemeClr val="bg1"/>
                </a:solidFill>
                <a:latin typeface="Arabic Typesetting" pitchFamily="66" charset="-78"/>
                <a:cs typeface="Arabic Typesetting" pitchFamily="66" charset="-78"/>
              </a:rPr>
              <a:t>أو عن طريق البريد أو عن طريق محلات ثابتة </a:t>
            </a:r>
            <a:r>
              <a:rPr lang="ar-DZ" sz="3600" dirty="0" err="1" smtClean="0">
                <a:solidFill>
                  <a:schemeClr val="bg1"/>
                </a:solidFill>
                <a:latin typeface="Arabic Typesetting" pitchFamily="66" charset="-78"/>
                <a:cs typeface="Arabic Typesetting" pitchFamily="66" charset="-78"/>
              </a:rPr>
              <a:t>و</a:t>
            </a:r>
            <a:r>
              <a:rPr lang="ar-DZ" sz="3600" dirty="0" smtClean="0">
                <a:solidFill>
                  <a:schemeClr val="bg1"/>
                </a:solidFill>
                <a:latin typeface="Arabic Typesetting" pitchFamily="66" charset="-78"/>
                <a:cs typeface="Arabic Typesetting" pitchFamily="66" charset="-78"/>
              </a:rPr>
              <a:t> هذه القناة تستخدم بدون وجود </a:t>
            </a:r>
            <a:r>
              <a:rPr lang="ar-DZ" sz="3600" dirty="0" smtClean="0">
                <a:solidFill>
                  <a:schemeClr val="bg1"/>
                </a:solidFill>
                <a:latin typeface="Arabic Typesetting" pitchFamily="66" charset="-78"/>
                <a:cs typeface="Arabic Typesetting" pitchFamily="66" charset="-78"/>
              </a:rPr>
              <a:t>وسطاء                     </a:t>
            </a:r>
            <a:r>
              <a:rPr lang="ar-DZ" sz="3600" dirty="0" err="1" smtClean="0">
                <a:solidFill>
                  <a:schemeClr val="bg1"/>
                </a:solidFill>
                <a:latin typeface="Arabic Typesetting" pitchFamily="66" charset="-78"/>
                <a:cs typeface="Arabic Typesetting" pitchFamily="66" charset="-78"/>
              </a:rPr>
              <a:t>و</a:t>
            </a:r>
            <a:r>
              <a:rPr lang="ar-DZ" sz="3600" dirty="0" smtClean="0">
                <a:solidFill>
                  <a:schemeClr val="bg1"/>
                </a:solidFill>
                <a:latin typeface="Arabic Typesetting" pitchFamily="66" charset="-78"/>
                <a:cs typeface="Arabic Typesetting" pitchFamily="66" charset="-78"/>
              </a:rPr>
              <a:t> تستعمل عادة في السلع غالية الثمن </a:t>
            </a:r>
            <a:r>
              <a:rPr lang="ar-DZ" sz="3600" dirty="0" err="1" smtClean="0">
                <a:solidFill>
                  <a:schemeClr val="bg1"/>
                </a:solidFill>
                <a:latin typeface="Arabic Typesetting" pitchFamily="66" charset="-78"/>
                <a:cs typeface="Arabic Typesetting" pitchFamily="66" charset="-78"/>
              </a:rPr>
              <a:t>و</a:t>
            </a:r>
            <a:r>
              <a:rPr lang="ar-DZ" sz="3600" dirty="0" smtClean="0">
                <a:solidFill>
                  <a:schemeClr val="bg1"/>
                </a:solidFill>
                <a:latin typeface="Arabic Typesetting" pitchFamily="66" charset="-78"/>
                <a:cs typeface="Arabic Typesetting" pitchFamily="66" charset="-78"/>
              </a:rPr>
              <a:t> السلع سريعة التلف</a:t>
            </a:r>
            <a:r>
              <a:rPr lang="ar-DZ" sz="3600" dirty="0" smtClean="0">
                <a:solidFill>
                  <a:schemeClr val="bg1"/>
                </a:solidFill>
                <a:latin typeface="Arabic Typesetting" pitchFamily="66" charset="-78"/>
                <a:cs typeface="Arabic Typesetting" pitchFamily="66" charset="-78"/>
              </a:rPr>
              <a:t>.</a:t>
            </a:r>
            <a:br>
              <a:rPr lang="ar-DZ" sz="3600" dirty="0" smtClean="0">
                <a:solidFill>
                  <a:schemeClr val="bg1"/>
                </a:solidFill>
                <a:latin typeface="Arabic Typesetting" pitchFamily="66" charset="-78"/>
                <a:cs typeface="Arabic Typesetting" pitchFamily="66" charset="-78"/>
              </a:rPr>
            </a:br>
            <a:r>
              <a:rPr lang="ar-DZ" sz="3600" dirty="0" smtClean="0">
                <a:solidFill>
                  <a:schemeClr val="bg1"/>
                </a:solidFill>
                <a:latin typeface="Arabic Typesetting" pitchFamily="66" charset="-78"/>
                <a:cs typeface="Arabic Typesetting" pitchFamily="66" charset="-78"/>
              </a:rPr>
              <a:t>        المنتج                                المستهلك                     </a:t>
            </a:r>
            <a:br>
              <a:rPr lang="ar-DZ" sz="3600" dirty="0" smtClean="0">
                <a:solidFill>
                  <a:schemeClr val="bg1"/>
                </a:solidFill>
                <a:latin typeface="Arabic Typesetting" pitchFamily="66" charset="-78"/>
                <a:cs typeface="Arabic Typesetting" pitchFamily="66" charset="-78"/>
              </a:rPr>
            </a:br>
            <a:r>
              <a:rPr lang="ar-DZ" sz="3600" dirty="0" smtClean="0">
                <a:solidFill>
                  <a:schemeClr val="bg1"/>
                </a:solidFill>
                <a:latin typeface="Arabic Typesetting" pitchFamily="66" charset="-78"/>
                <a:cs typeface="Arabic Typesetting" pitchFamily="66" charset="-78"/>
              </a:rPr>
              <a:t>ب</a:t>
            </a:r>
            <a:r>
              <a:rPr lang="ar-DZ" sz="3600" dirty="0" smtClean="0">
                <a:solidFill>
                  <a:schemeClr val="bg1"/>
                </a:solidFill>
                <a:latin typeface="Arabic Typesetting" pitchFamily="66" charset="-78"/>
                <a:cs typeface="Arabic Typesetting" pitchFamily="66" charset="-78"/>
              </a:rPr>
              <a:t>) إذ </a:t>
            </a:r>
            <a:r>
              <a:rPr lang="ar-DZ" sz="3600" dirty="0" smtClean="0">
                <a:solidFill>
                  <a:schemeClr val="bg1"/>
                </a:solidFill>
                <a:latin typeface="Arabic Typesetting" pitchFamily="66" charset="-78"/>
                <a:cs typeface="Arabic Typesetting" pitchFamily="66" charset="-78"/>
              </a:rPr>
              <a:t>تتم </a:t>
            </a:r>
            <a:r>
              <a:rPr lang="ar-DZ" sz="3600" dirty="0" smtClean="0">
                <a:solidFill>
                  <a:schemeClr val="bg1"/>
                </a:solidFill>
                <a:latin typeface="Arabic Typesetting" pitchFamily="66" charset="-78"/>
                <a:cs typeface="Arabic Typesetting" pitchFamily="66" charset="-78"/>
              </a:rPr>
              <a:t>عملية الشراء من طرف تجار التجزئة من المنتجين </a:t>
            </a:r>
            <a:r>
              <a:rPr lang="ar-DZ" sz="3600" dirty="0" err="1" smtClean="0">
                <a:solidFill>
                  <a:schemeClr val="bg1"/>
                </a:solidFill>
                <a:latin typeface="Arabic Typesetting" pitchFamily="66" charset="-78"/>
                <a:cs typeface="Arabic Typesetting" pitchFamily="66" charset="-78"/>
              </a:rPr>
              <a:t>و</a:t>
            </a:r>
            <a:r>
              <a:rPr lang="ar-DZ" sz="3600" dirty="0" smtClean="0">
                <a:solidFill>
                  <a:schemeClr val="bg1"/>
                </a:solidFill>
                <a:latin typeface="Arabic Typesetting" pitchFamily="66" charset="-78"/>
                <a:cs typeface="Arabic Typesetting" pitchFamily="66" charset="-78"/>
              </a:rPr>
              <a:t> يبيعونها مباشرة </a:t>
            </a:r>
            <a:r>
              <a:rPr lang="ar-DZ" sz="3600" dirty="0" smtClean="0">
                <a:solidFill>
                  <a:schemeClr val="bg1"/>
                </a:solidFill>
                <a:latin typeface="Arabic Typesetting" pitchFamily="66" charset="-78"/>
                <a:cs typeface="Arabic Typesetting" pitchFamily="66" charset="-78"/>
              </a:rPr>
              <a:t>للمستهلك.</a:t>
            </a:r>
            <a:br>
              <a:rPr lang="ar-DZ" sz="3600" dirty="0" smtClean="0">
                <a:solidFill>
                  <a:schemeClr val="bg1"/>
                </a:solidFill>
                <a:latin typeface="Arabic Typesetting" pitchFamily="66" charset="-78"/>
                <a:cs typeface="Arabic Typesetting" pitchFamily="66" charset="-78"/>
              </a:rPr>
            </a:br>
            <a:r>
              <a:rPr lang="ar-DZ" sz="3600" dirty="0" smtClean="0">
                <a:solidFill>
                  <a:schemeClr val="bg1"/>
                </a:solidFill>
                <a:latin typeface="Arabic Typesetting" pitchFamily="66" charset="-78"/>
                <a:cs typeface="Arabic Typesetting" pitchFamily="66" charset="-78"/>
              </a:rPr>
              <a:t>  </a:t>
            </a:r>
            <a:r>
              <a:rPr lang="fr-FR" sz="3600" dirty="0" smtClean="0">
                <a:solidFill>
                  <a:schemeClr val="bg1"/>
                </a:solidFill>
                <a:latin typeface="Arabic Typesetting" pitchFamily="66" charset="-78"/>
                <a:cs typeface="Arabic Typesetting" pitchFamily="66" charset="-78"/>
              </a:rPr>
              <a:t>           </a:t>
            </a:r>
            <a:r>
              <a:rPr lang="ar-DZ" sz="3600" dirty="0" smtClean="0">
                <a:solidFill>
                  <a:schemeClr val="bg1"/>
                </a:solidFill>
                <a:latin typeface="Arabic Typesetting" pitchFamily="66" charset="-78"/>
                <a:cs typeface="Arabic Typesetting" pitchFamily="66" charset="-78"/>
              </a:rPr>
              <a:t> </a:t>
            </a:r>
            <a:r>
              <a:rPr lang="ar-DZ" sz="3600" dirty="0" smtClean="0">
                <a:solidFill>
                  <a:schemeClr val="bg1"/>
                </a:solidFill>
                <a:latin typeface="Arabic Typesetting" pitchFamily="66" charset="-78"/>
                <a:cs typeface="Arabic Typesetting" pitchFamily="66" charset="-78"/>
              </a:rPr>
              <a:t>- المنتج </a:t>
            </a:r>
            <a:r>
              <a:rPr lang="ar-DZ" sz="3600" dirty="0" smtClean="0">
                <a:solidFill>
                  <a:schemeClr val="bg1"/>
                </a:solidFill>
                <a:latin typeface="Arabic Typesetting" pitchFamily="66" charset="-78"/>
                <a:cs typeface="Arabic Typesetting" pitchFamily="66" charset="-78"/>
              </a:rPr>
              <a:t>   </a:t>
            </a:r>
            <a:r>
              <a:rPr lang="fr-FR" sz="3600" dirty="0" smtClean="0">
                <a:solidFill>
                  <a:schemeClr val="bg1"/>
                </a:solidFill>
                <a:latin typeface="Arabic Typesetting" pitchFamily="66" charset="-78"/>
                <a:cs typeface="Arabic Typesetting" pitchFamily="66" charset="-78"/>
              </a:rPr>
              <a:t>              </a:t>
            </a:r>
            <a:r>
              <a:rPr lang="ar-DZ" sz="3600" dirty="0" smtClean="0">
                <a:solidFill>
                  <a:schemeClr val="bg1"/>
                </a:solidFill>
                <a:latin typeface="Arabic Typesetting" pitchFamily="66" charset="-78"/>
                <a:cs typeface="Arabic Typesetting" pitchFamily="66" charset="-78"/>
              </a:rPr>
              <a:t>تاج بالتجزئة </a:t>
            </a:r>
            <a:r>
              <a:rPr lang="fr-FR" sz="3600" dirty="0" smtClean="0">
                <a:solidFill>
                  <a:schemeClr val="bg1"/>
                </a:solidFill>
                <a:latin typeface="Arabic Typesetting" pitchFamily="66" charset="-78"/>
                <a:cs typeface="Arabic Typesetting" pitchFamily="66" charset="-78"/>
              </a:rPr>
              <a:t>                 </a:t>
            </a:r>
            <a:r>
              <a:rPr lang="ar-DZ" sz="3600" dirty="0" smtClean="0">
                <a:solidFill>
                  <a:schemeClr val="bg1"/>
                </a:solidFill>
                <a:latin typeface="Arabic Typesetting" pitchFamily="66" charset="-78"/>
                <a:cs typeface="Arabic Typesetting" pitchFamily="66" charset="-78"/>
              </a:rPr>
              <a:t>المستهلك.</a:t>
            </a:r>
            <a:endParaRPr lang="fr-FR" sz="3600" dirty="0">
              <a:latin typeface="Arabic Typesetting" pitchFamily="66" charset="-78"/>
              <a:cs typeface="Arabic Typesetting" pitchFamily="66" charset="-78"/>
            </a:endParaRPr>
          </a:p>
        </p:txBody>
      </p:sp>
      <p:sp>
        <p:nvSpPr>
          <p:cNvPr id="7" name="Flèche gauche 6"/>
          <p:cNvSpPr/>
          <p:nvPr/>
        </p:nvSpPr>
        <p:spPr>
          <a:xfrm>
            <a:off x="5214942" y="4857760"/>
            <a:ext cx="978408" cy="21431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gauche 7"/>
          <p:cNvSpPr/>
          <p:nvPr/>
        </p:nvSpPr>
        <p:spPr>
          <a:xfrm>
            <a:off x="2500298" y="4857760"/>
            <a:ext cx="978408" cy="21431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lèche gauche 5"/>
          <p:cNvSpPr/>
          <p:nvPr/>
        </p:nvSpPr>
        <p:spPr>
          <a:xfrm>
            <a:off x="5367342" y="3286124"/>
            <a:ext cx="978408" cy="21431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797568"/>
          </a:xfrm>
        </p:spPr>
        <p:txBody>
          <a:bodyPr>
            <a:normAutofit fontScale="90000"/>
          </a:bodyPr>
          <a:lstStyle/>
          <a:p>
            <a:pPr algn="r" rtl="1"/>
            <a:r>
              <a:rPr lang="ar-DZ" sz="4400" dirty="0" smtClean="0">
                <a:solidFill>
                  <a:schemeClr val="bg1"/>
                </a:solidFill>
                <a:latin typeface="Arabic Typesetting" pitchFamily="66" charset="-78"/>
                <a:cs typeface="Arabic Typesetting" pitchFamily="66" charset="-78"/>
              </a:rPr>
              <a:t>ج) </a:t>
            </a:r>
            <a:r>
              <a:rPr lang="ar-DZ" sz="3600" dirty="0" smtClean="0">
                <a:solidFill>
                  <a:schemeClr val="bg1"/>
                </a:solidFill>
                <a:latin typeface="Arabic Typesetting" pitchFamily="66" charset="-78"/>
                <a:cs typeface="Arabic Typesetting" pitchFamily="66" charset="-78"/>
              </a:rPr>
              <a:t>إذ تتم العملية من المنتج لتاجر الجملة إلى تاجر بالتجزئة إلى المستهلك</a:t>
            </a:r>
            <a:r>
              <a:rPr lang="ar-DZ" sz="4400" dirty="0" smtClean="0">
                <a:solidFill>
                  <a:schemeClr val="bg1"/>
                </a:solidFill>
                <a:latin typeface="Arabic Typesetting" pitchFamily="66" charset="-78"/>
                <a:cs typeface="Arabic Typesetting" pitchFamily="66" charset="-78"/>
              </a:rPr>
              <a:t>.</a:t>
            </a:r>
            <a:r>
              <a:rPr lang="fr-FR" sz="4400" dirty="0" smtClean="0">
                <a:solidFill>
                  <a:schemeClr val="bg1"/>
                </a:solidFill>
                <a:latin typeface="Arabic Typesetting" pitchFamily="66" charset="-78"/>
                <a:cs typeface="Arabic Typesetting" pitchFamily="66" charset="-78"/>
              </a:rPr>
              <a:t/>
            </a:r>
            <a:br>
              <a:rPr lang="fr-FR" sz="4400" dirty="0" smtClean="0">
                <a:solidFill>
                  <a:schemeClr val="bg1"/>
                </a:solidFill>
                <a:latin typeface="Arabic Typesetting" pitchFamily="66" charset="-78"/>
                <a:cs typeface="Arabic Typesetting" pitchFamily="66" charset="-78"/>
              </a:rPr>
            </a:br>
            <a:r>
              <a:rPr lang="fr-FR" sz="3200" dirty="0" smtClean="0">
                <a:solidFill>
                  <a:schemeClr val="bg1"/>
                </a:solidFill>
                <a:latin typeface="Arabic Typesetting" pitchFamily="66" charset="-78"/>
                <a:cs typeface="Arabic Typesetting" pitchFamily="66" charset="-78"/>
              </a:rPr>
              <a:t>      </a:t>
            </a:r>
            <a:r>
              <a:rPr lang="ar-DZ" sz="3200" dirty="0" smtClean="0">
                <a:solidFill>
                  <a:schemeClr val="bg1"/>
                </a:solidFill>
                <a:latin typeface="Arabic Typesetting" pitchFamily="66" charset="-78"/>
                <a:cs typeface="Arabic Typesetting" pitchFamily="66" charset="-78"/>
              </a:rPr>
              <a:t> المنتج               تاجر بالجملة              تاجر بالتجزئة               المستهلك</a:t>
            </a:r>
            <a:r>
              <a:rPr lang="ar-DZ" sz="4400" dirty="0" smtClean="0">
                <a:solidFill>
                  <a:schemeClr val="bg1"/>
                </a:solidFill>
                <a:latin typeface="Arabic Typesetting" pitchFamily="66" charset="-78"/>
                <a:cs typeface="Arabic Typesetting" pitchFamily="66" charset="-78"/>
              </a:rPr>
              <a:t/>
            </a:r>
            <a:br>
              <a:rPr lang="ar-DZ" sz="4400" dirty="0" smtClean="0">
                <a:solidFill>
                  <a:schemeClr val="bg1"/>
                </a:solidFill>
                <a:latin typeface="Arabic Typesetting" pitchFamily="66" charset="-78"/>
                <a:cs typeface="Arabic Typesetting" pitchFamily="66" charset="-78"/>
              </a:rPr>
            </a:br>
            <a:r>
              <a:rPr lang="ar-DZ" sz="4400" dirty="0" smtClean="0">
                <a:solidFill>
                  <a:schemeClr val="bg1"/>
                </a:solidFill>
                <a:latin typeface="Arabic Typesetting" pitchFamily="66" charset="-78"/>
                <a:cs typeface="Arabic Typesetting" pitchFamily="66" charset="-78"/>
              </a:rPr>
              <a:t>د) يستخدم المنتجون وسيط أو وكلاء للوصول إلى أسواق التجزئة خاصة تجار التجزئة كبرى الحجم.</a:t>
            </a:r>
            <a:br>
              <a:rPr lang="ar-DZ" sz="4400" dirty="0" smtClean="0">
                <a:solidFill>
                  <a:schemeClr val="bg1"/>
                </a:solidFill>
                <a:latin typeface="Arabic Typesetting" pitchFamily="66" charset="-78"/>
                <a:cs typeface="Arabic Typesetting" pitchFamily="66" charset="-78"/>
              </a:rPr>
            </a:br>
            <a:r>
              <a:rPr lang="ar-DZ" sz="4400" dirty="0" smtClean="0">
                <a:solidFill>
                  <a:schemeClr val="bg1"/>
                </a:solidFill>
                <a:latin typeface="Arabic Typesetting" pitchFamily="66" charset="-78"/>
                <a:cs typeface="Arabic Typesetting" pitchFamily="66" charset="-78"/>
              </a:rPr>
              <a:t>     </a:t>
            </a:r>
            <a:r>
              <a:rPr lang="ar-DZ" sz="3600" dirty="0" smtClean="0">
                <a:solidFill>
                  <a:schemeClr val="bg1"/>
                </a:solidFill>
                <a:latin typeface="Arabic Typesetting" pitchFamily="66" charset="-78"/>
                <a:cs typeface="Arabic Typesetting" pitchFamily="66" charset="-78"/>
              </a:rPr>
              <a:t>المنتج           وسيط (وكلاء)          مساحات تجزئة كبرى            مستهلك</a:t>
            </a:r>
            <a:br>
              <a:rPr lang="ar-DZ" sz="3600" dirty="0" smtClean="0">
                <a:solidFill>
                  <a:schemeClr val="bg1"/>
                </a:solidFill>
                <a:latin typeface="Arabic Typesetting" pitchFamily="66" charset="-78"/>
                <a:cs typeface="Arabic Typesetting" pitchFamily="66" charset="-78"/>
              </a:rPr>
            </a:br>
            <a:r>
              <a:rPr lang="ar-DZ" sz="4400" dirty="0" smtClean="0">
                <a:solidFill>
                  <a:schemeClr val="bg1"/>
                </a:solidFill>
                <a:latin typeface="Arabic Typesetting" pitchFamily="66" charset="-78"/>
                <a:cs typeface="Arabic Typesetting" pitchFamily="66" charset="-78"/>
              </a:rPr>
              <a:t>ه) المنتج يستخدم وسيط </a:t>
            </a:r>
            <a:r>
              <a:rPr lang="ar-DZ" sz="4400" dirty="0" err="1" smtClean="0">
                <a:solidFill>
                  <a:schemeClr val="bg1"/>
                </a:solidFill>
                <a:latin typeface="Arabic Typesetting" pitchFamily="66" charset="-78"/>
                <a:cs typeface="Arabic Typesetting" pitchFamily="66" charset="-78"/>
              </a:rPr>
              <a:t>و</a:t>
            </a:r>
            <a:r>
              <a:rPr lang="ar-DZ" sz="4400" dirty="0" smtClean="0">
                <a:solidFill>
                  <a:schemeClr val="bg1"/>
                </a:solidFill>
                <a:latin typeface="Arabic Typesetting" pitchFamily="66" charset="-78"/>
                <a:cs typeface="Arabic Typesetting" pitchFamily="66" charset="-78"/>
              </a:rPr>
              <a:t> وكيل الذي بدوره يتصل بتاجر الجملة الذي يقوم بدوره بالبيع لتاجر الذي يصل </a:t>
            </a:r>
            <a:r>
              <a:rPr lang="ar-DZ" sz="4400" dirty="0" err="1" smtClean="0">
                <a:solidFill>
                  <a:schemeClr val="bg1"/>
                </a:solidFill>
                <a:latin typeface="Arabic Typesetting" pitchFamily="66" charset="-78"/>
                <a:cs typeface="Arabic Typesetting" pitchFamily="66" charset="-78"/>
              </a:rPr>
              <a:t>المنتوج</a:t>
            </a:r>
            <a:r>
              <a:rPr lang="ar-DZ" sz="4400" dirty="0" smtClean="0">
                <a:solidFill>
                  <a:schemeClr val="bg1"/>
                </a:solidFill>
                <a:latin typeface="Arabic Typesetting" pitchFamily="66" charset="-78"/>
                <a:cs typeface="Arabic Typesetting" pitchFamily="66" charset="-78"/>
              </a:rPr>
              <a:t> للمستهلك.</a:t>
            </a:r>
            <a:br>
              <a:rPr lang="ar-DZ" sz="4400" dirty="0" smtClean="0">
                <a:solidFill>
                  <a:schemeClr val="bg1"/>
                </a:solidFill>
                <a:latin typeface="Arabic Typesetting" pitchFamily="66" charset="-78"/>
                <a:cs typeface="Arabic Typesetting" pitchFamily="66" charset="-78"/>
              </a:rPr>
            </a:br>
            <a:r>
              <a:rPr lang="ar-DZ" sz="3100" dirty="0" smtClean="0">
                <a:solidFill>
                  <a:schemeClr val="bg1"/>
                </a:solidFill>
                <a:latin typeface="Arabic Typesetting" pitchFamily="66" charset="-78"/>
                <a:cs typeface="Arabic Typesetting" pitchFamily="66" charset="-78"/>
              </a:rPr>
              <a:t>   المنتج                  وسيط (وكلاء ) تاجر بالجملة                 تاجر بالتجزئة                 مستهلك</a:t>
            </a:r>
            <a:r>
              <a:rPr lang="ar-DZ" sz="4400" dirty="0" smtClean="0">
                <a:solidFill>
                  <a:schemeClr val="bg1"/>
                </a:solidFill>
                <a:latin typeface="Arabic Typesetting" pitchFamily="66" charset="-78"/>
                <a:cs typeface="Arabic Typesetting" pitchFamily="66" charset="-78"/>
              </a:rPr>
              <a:t/>
            </a:r>
            <a:br>
              <a:rPr lang="ar-DZ" sz="4400" dirty="0" smtClean="0">
                <a:solidFill>
                  <a:schemeClr val="bg1"/>
                </a:solidFill>
                <a:latin typeface="Arabic Typesetting" pitchFamily="66" charset="-78"/>
                <a:cs typeface="Arabic Typesetting" pitchFamily="66" charset="-78"/>
              </a:rPr>
            </a:br>
            <a:endParaRPr lang="fr-FR" dirty="0"/>
          </a:p>
        </p:txBody>
      </p:sp>
      <p:sp>
        <p:nvSpPr>
          <p:cNvPr id="4" name="Flèche gauche 3"/>
          <p:cNvSpPr/>
          <p:nvPr/>
        </p:nvSpPr>
        <p:spPr>
          <a:xfrm>
            <a:off x="6665426" y="1428736"/>
            <a:ext cx="764094" cy="7143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èche gauche 6"/>
          <p:cNvSpPr/>
          <p:nvPr/>
        </p:nvSpPr>
        <p:spPr>
          <a:xfrm>
            <a:off x="4808038" y="1428736"/>
            <a:ext cx="764094" cy="7143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gauche 7"/>
          <p:cNvSpPr/>
          <p:nvPr/>
        </p:nvSpPr>
        <p:spPr>
          <a:xfrm>
            <a:off x="2664898" y="1428736"/>
            <a:ext cx="764094" cy="7143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gauche 8"/>
          <p:cNvSpPr/>
          <p:nvPr/>
        </p:nvSpPr>
        <p:spPr>
          <a:xfrm>
            <a:off x="6817826" y="3214686"/>
            <a:ext cx="764094" cy="7143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Flèche gauche 9"/>
          <p:cNvSpPr/>
          <p:nvPr/>
        </p:nvSpPr>
        <p:spPr>
          <a:xfrm>
            <a:off x="4572000" y="3214686"/>
            <a:ext cx="764094" cy="7143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gauche 10"/>
          <p:cNvSpPr/>
          <p:nvPr/>
        </p:nvSpPr>
        <p:spPr>
          <a:xfrm>
            <a:off x="1857356" y="3143248"/>
            <a:ext cx="764094" cy="7143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Flèche gauche 12"/>
          <p:cNvSpPr/>
          <p:nvPr/>
        </p:nvSpPr>
        <p:spPr>
          <a:xfrm>
            <a:off x="6970226" y="4929198"/>
            <a:ext cx="764094" cy="7143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Flèche gauche 14"/>
          <p:cNvSpPr/>
          <p:nvPr/>
        </p:nvSpPr>
        <p:spPr>
          <a:xfrm>
            <a:off x="3593592" y="4929198"/>
            <a:ext cx="764094" cy="7143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Flèche gauche 11"/>
          <p:cNvSpPr/>
          <p:nvPr/>
        </p:nvSpPr>
        <p:spPr>
          <a:xfrm>
            <a:off x="1500166" y="4929198"/>
            <a:ext cx="764094" cy="7143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Personnalisé 4">
      <a:dk1>
        <a:sysClr val="windowText" lastClr="000000"/>
      </a:dk1>
      <a:lt1>
        <a:sysClr val="window" lastClr="FFFFFF"/>
      </a:lt1>
      <a:dk2>
        <a:srgbClr val="1F497D"/>
      </a:dk2>
      <a:lt2>
        <a:srgbClr val="EEECE1"/>
      </a:lt2>
      <a:accent1>
        <a:srgbClr val="00B0F0"/>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18666</TotalTime>
  <Words>531</Words>
  <Application>Microsoft Office PowerPoint</Application>
  <PresentationFormat>Affichage à l'écran (4:3)</PresentationFormat>
  <Paragraphs>68</Paragraphs>
  <Slides>23</Slides>
  <Notes>2</Notes>
  <HiddenSlides>0</HiddenSlides>
  <MMClips>0</MMClips>
  <ScaleCrop>false</ScaleCrop>
  <HeadingPairs>
    <vt:vector size="4" baseType="variant">
      <vt:variant>
        <vt:lpstr>Thème</vt:lpstr>
      </vt:variant>
      <vt:variant>
        <vt:i4>1</vt:i4>
      </vt:variant>
      <vt:variant>
        <vt:lpstr>Titres des diapositives</vt:lpstr>
      </vt:variant>
      <vt:variant>
        <vt:i4>23</vt:i4>
      </vt:variant>
    </vt:vector>
  </HeadingPairs>
  <TitlesOfParts>
    <vt:vector size="24" baseType="lpstr">
      <vt:lpstr>Apex</vt:lpstr>
      <vt:lpstr>الجمهورية الجزائرية الديمقراطية الشعبية وزارة التجارة مديرية التجارة لولاية مستغانم   </vt:lpstr>
      <vt:lpstr>خطة الدراسة</vt:lpstr>
      <vt:lpstr>مقدمــــــة:           تهدف كل المؤسسات أيا كان نوعها إلى تحقيق الإتصال الفعال و المستمر  مع المؤسسات و الأفراد على كافة المستويات عن طريق آلية التوزيع لمختلف السلع و الخدمات التي تتدفق من المنتجين إلى المستهلكين في الوقت و المكان المناسب.  لذا فالتوزيع محصور بإدارات التسويق و المخازن إذ يعمل على إصال السلع إلى الموزعيين من مختلف مناطق تواجدهم الجغرافي بالإضافة إلى تأمين وصول تلك السلع و الخدمات بالكميات و الجودة المناسبة للمستهلكين النهائيين  في الأسواق المستهدفة ، إذ تعمل منافذ التوزيع إلى دعم القدرة التنافسية للمؤسسات من خلال ميزة تواجد و حضور المنتجات                 و الخدمات في جميع القطاعات لإشباع حاجيات المستهلك  . </vt:lpstr>
      <vt:lpstr>Diapositive 4</vt:lpstr>
      <vt:lpstr>                                        وظائف التوزيع      يقوم التوزيع بعدة عمليات لتوجيه المنتوجات من المؤسسات المنتجة إلى غاية المستهلك أو المستعمل أو المستعمل النهائي وهذه العمليات تختلف من حيث الأهمية من نوع سلعة إلى أخرى إذ يعتمد على التوزيع المادي إذ يتمثل في نقل                   و خزن المنتجات في الوقت و المكان أي جعل هذه المجموعة الغير المتجانسة                 من المنتجات في المكان و الزمان الذي يرغب فيه المستهلكين لتغطية حاجياتهم.                                                     </vt:lpstr>
      <vt:lpstr>    وظـــائف التجارية للتوزيع: الوظائف المالية : و تشمل تمويل جميع الوظائف التي يشملها  التوزيع و كذلك تغطية  النفقات اللازمة لذلك.  * نقل العلامة: تشمل ضمان إنساب او إنتقال الملكية القانونية للمشتريات للمشترين . * المخاطرة: تحمل المخاطرة المتعلقة بأنشطة التوزيع. * البحث: و تشمل البحث عن المعلومات و المعرفة لما يريده المستهلك  . * الترويج: محاولة ترغيب و إقناع المستهلكين بإتخاذ قرار شراء المنتجات المعروضة أمامهم. * الخدمات: تقديم الخدمات للمستهلكين قبل و بعد البيع.   </vt:lpstr>
      <vt:lpstr>4- قنوات التوزيع:   تتمثل في مجموعة من المنظمات التي تسعى لتحريك المنتجات و المعلومات من خلال الوسطاء لتلبية حاجيات المستهلكين من خلال المنتج، تاجر بالجملة و تاجر بالتجزئة، لتحقيق الإتصال بالمستهلك النهائي بالأسواق المختلفة لتحقيق الإكتفاء و المساهمة في توسيع المنافسة . - المكونات الأساسية لقنوات التوزيع   أ) المنتجون: هم الجهات الأساسية التي تقوم بإنتاج و تقديم السلع و الخدمات . ب) الوسطاء: عبارة عن منظمات أو أفراد يقومون بشراء السلع و الخدمات لقاء ربح معين و ذلك لإتمام عملية التبادل الخاصة بالبيع و الشراء.   ج) المستهلكون: يمثلون الهدف النهائي الذي تسعى المؤسسات الصناعية، التجارية، الخدماتية إلى إشباع حاجياتهم و رغباتهم من خلال توفير السلع و الخدمات في الوقت و المكان المناسبين بجودة عالية و سعر ملائم.  </vt:lpstr>
      <vt:lpstr>إذ هناك 05 خمسة نمادج لتوزيع السلع الإستهلاكية الموجهة إلى المستهلمين النهائيين أ) من المنتج إلى المستهلك فقد يبيع المنتج إما عن طريق البيع للشخص أو عن طريق البريد أو عن طريق محلات ثابتة و هذه القناة تستخدم بدون وجود وسطاء                     و تستعمل عادة في السلع غالية الثمن و السلع سريعة التلف.         المنتج                                المستهلك                      ب) إذ تتم عملية الشراء من طرف تجار التجزئة من المنتجين و يبيعونها مباشرة للمستهلك.               - المنتج                  تاج بالتجزئة                  المستهلك.</vt:lpstr>
      <vt:lpstr>ج) إذ تتم العملية من المنتج لتاجر الجملة إلى تاجر بالتجزئة إلى المستهلك.        المنتج               تاجر بالجملة              تاجر بالتجزئة               المستهلك د) يستخدم المنتجون وسيط أو وكلاء للوصول إلى أسواق التجزئة خاصة تجار التجزئة كبرى الحجم.      المنتج           وسيط (وكلاء)          مساحات تجزئة كبرى            مستهلك ه) المنتج يستخدم وسيط و وكيل الذي بدوره يتصل بتاجر الجملة الذي يقوم بدوره بالبيع لتاجر الذي يصل المنتوج للمستهلك.    المنتج                  وسيط (وكلاء ) تاجر بالجملة                 تاجر بالتجزئة                 مستهلك </vt:lpstr>
      <vt:lpstr>إستراتيجية التوزيع :  أ) إستراتيجية التوزيع المكثف : إذ تقوم المؤسسة المنتجة بإقناع أكبر عدد من تجار التجزئة الموجودين في كل منطقة للتعامل بمنتجاتها و من هذه الإستراتيجية القدرة على زيادة الشراء غير المخطط من قبل المستهلكين                   و زيادة درجة تعرف المستهلك على المنتج و توفير أكبر راحة له في عملية الشراء.</vt:lpstr>
      <vt:lpstr>إستراتيجية التوزيع الإنتقائي :   إذ تقوم المؤسسة المنتجة بتحديد عدد من المتاجر في المنطقة الواحدة حيث يتم البحث عن متاجر تعكس الجهد التسويقي و الإنتاجي للمؤسسة من حيث إمكانيتها و موقعها من سمعة طيبة في نفوس المتعاملين حيث يعمل كل تاجر مع عدد محدود من المنتجين المنافسين.</vt:lpstr>
      <vt:lpstr>إستراتيجية التوزيع الوحيد :  طبقا لهذه الإستراتيجية يقوم المورد ببيع منتجاته إلى تاجر بالجملة                  أو التجزئة في سوق معينة و طبقا لهذه الإستراتيجية يمنع تاجر الجملة                أو تاجر بالتجزئة التعامل مع منتجات منافسة ، كما يقوم الموزع بأداء خدمات ما بعد البيع (التركيب و التصليح) فإن إتباع هذا الأسلوب من التوزيع يساعد في تحديد منافذ التوزيع التي تتعامل معها المؤسسة.</vt:lpstr>
      <vt:lpstr>دينامكية نظام التوزيع:  تعتمد ديناميكية وتطوير نظام التوزيع على محورين هما: * إجراء تطوير في درجة كثافة التوزيع لنفس نظام التوزيع المتبع. * التطوير في نظم قنوات التوزيع المستخدمة. وفي كلا الحالتين يمكن اتباع إحدى الاستراتيجيات التالية: </vt:lpstr>
      <vt:lpstr>1- استراتيجية التخفيض: تخفيض عدد الموزعين مع الحفاظ على نظام التوزيع 2- استراتيجية المحافظة (الدمج): دمج بعض القنوات لتطوير مستوى الانجاز.  3- استراتيجية التكثيف: زيادة عدد الوسطاء.  4- استراتيجية الاستبدال: استبدال قناة أو أكثر, استبدال الجملة بالتجزئة. 5-  استراتيجية التنقيح: تعديل في القنوات التي تستخدمها (قوية بدل ضعيفة). 6-  استراتيجية الاكتساب (الإنشاء): اكتساب وسطاء جدد في نفس القناة أو إنشاء قنوات توزيع جديدة</vt:lpstr>
      <vt:lpstr>صياغة إستراتيجية التوزيع التنافسية:  هناك نوعان من الاستراتيجيات هما:  Push استراتيجية الدفع.   Pull استراتيجية السحب   </vt:lpstr>
      <vt:lpstr>إستراتيجية الدفـــــع:  تتعلق بمدى رغبة المنتج في التأثير على المستهلكين المحتملين من خلال نظام التوزيع كوسيلة ترويجية. بمعنى الترويج للسلعة من المنتج إلى الوسيط ثم إلى المستهلك النهائي. ومن طرق تحقيق هذه الاستراتيجية: عرض هامش ربح عالي كحافز لبيع السلعة. عرض تقديم إعلان تعاوني مع الوسيط. ضمان جودة أعلى وخصومات في السعر أكثر من المنافسين. توفير المسابقات والكوبونات لإثارة طلب المستهلك وزيادة المبيعات. </vt:lpstr>
      <vt:lpstr> إستراتيجية السحب:  تتعلق بالتأثير على المستهلكين المحتملين من خارج القناة التوزيعية مثل الإعلان من المنتج مباشرة. هناك عدة طرق لتحقيق هذه الاستراتيجية منها: - الإعلان القومي على مستوى الدولة. - الكوبونات والتقسيط كأساليب لتنشيط المبيعات لسحب العميل لداخل المتجر. - التركيز على جودة المنتج لخلق ولاء للعلامة التجارية. - خدمات ما بعد البيع والضمان المقدمة من المنتجين. </vt:lpstr>
      <vt:lpstr>5- قنوات توزيع الخدمات :   إذ أن الخدمة غير ملموسة و يقوم المنتج بإستخدام الإتصال الشخص المباشر للتعامل مع المستهلك لهذه تستخدم قناة التوزيع مباشرة مثل خدمات الرعاية الصحية، البنوك، التأمين .......إلخ   - المنتج (مقدم الخدمة) – المستهلك المنتفع). - إن بعض المنتجين في علاقاتهم مع المستهلكين يستخدمون وكلاء من أجل القيام ببعض المهمات المرتبطة بالبيع و نقل الملكية من المنتج (مقدم الخدمة) إلى المستهلك.</vt:lpstr>
      <vt:lpstr>Diapositive 19</vt:lpstr>
      <vt:lpstr>Diapositive 20</vt:lpstr>
      <vt:lpstr>Diapositive 21</vt:lpstr>
      <vt:lpstr>Diapositive 22</vt:lpstr>
      <vt:lpstr>شكرا لحسن إصغائكم</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ACER</dc:creator>
  <cp:lastModifiedBy>pc</cp:lastModifiedBy>
  <cp:revision>1197</cp:revision>
  <dcterms:created xsi:type="dcterms:W3CDTF">2014-09-13T16:51:51Z</dcterms:created>
  <dcterms:modified xsi:type="dcterms:W3CDTF">2019-03-17T10:23:31Z</dcterms:modified>
</cp:coreProperties>
</file>