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1"/>
  </p:notesMasterIdLst>
  <p:sldIdLst>
    <p:sldId id="306" r:id="rId2"/>
    <p:sldId id="307" r:id="rId3"/>
    <p:sldId id="390" r:id="rId4"/>
    <p:sldId id="374" r:id="rId5"/>
    <p:sldId id="375" r:id="rId6"/>
    <p:sldId id="379" r:id="rId7"/>
    <p:sldId id="338" r:id="rId8"/>
    <p:sldId id="365" r:id="rId9"/>
    <p:sldId id="366" r:id="rId10"/>
    <p:sldId id="391" r:id="rId11"/>
    <p:sldId id="392" r:id="rId12"/>
    <p:sldId id="393" r:id="rId13"/>
    <p:sldId id="394" r:id="rId14"/>
    <p:sldId id="396" r:id="rId15"/>
    <p:sldId id="395" r:id="rId16"/>
    <p:sldId id="356" r:id="rId17"/>
    <p:sldId id="357" r:id="rId18"/>
    <p:sldId id="373" r:id="rId19"/>
    <p:sldId id="387"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338" autoAdjust="0"/>
    <p:restoredTop sz="92473" autoAdjust="0"/>
  </p:normalViewPr>
  <p:slideViewPr>
    <p:cSldViewPr>
      <p:cViewPr>
        <p:scale>
          <a:sx n="69" d="100"/>
          <a:sy n="69" d="100"/>
        </p:scale>
        <p:origin x="-1464" y="-66"/>
      </p:cViewPr>
      <p:guideLst>
        <p:guide orient="horz" pos="2160"/>
        <p:guide pos="2880"/>
      </p:guideLst>
    </p:cSldViewPr>
  </p:slideViewPr>
  <p:outlineViewPr>
    <p:cViewPr>
      <p:scale>
        <a:sx n="33" d="100"/>
        <a:sy n="33" d="100"/>
      </p:scale>
      <p:origin x="0" y="33054"/>
    </p:cViewPr>
  </p:outlineViewPr>
  <p:notesTextViewPr>
    <p:cViewPr>
      <p:scale>
        <a:sx n="75" d="100"/>
        <a:sy n="75" d="100"/>
      </p:scale>
      <p:origin x="0" y="0"/>
    </p:cViewPr>
  </p:notesTextViewPr>
  <p:sorterViewPr>
    <p:cViewPr>
      <p:scale>
        <a:sx n="66" d="100"/>
        <a:sy n="66" d="100"/>
      </p:scale>
      <p:origin x="0" y="1338"/>
    </p:cViewPr>
  </p:sorterViewPr>
  <p:notesViewPr>
    <p:cSldViewPr>
      <p:cViewPr varScale="1">
        <p:scale>
          <a:sx n="52" d="100"/>
          <a:sy n="52" d="100"/>
        </p:scale>
        <p:origin x="-284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87281D-BBCB-4CA7-9B3F-47F7E83AEB50}" type="datetimeFigureOut">
              <a:rPr lang="fr-FR" smtClean="0"/>
              <a:pPr/>
              <a:t>03/07/2019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0BDCD6-6AAF-4E93-9484-3F106FC4C6B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0BDCD6-6AAF-4E93-9484-3F106FC4C6BB}" type="slidenum">
              <a:rPr lang="fr-FR" smtClean="0"/>
              <a:pPr/>
              <a:t>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0BDCD6-6AAF-4E93-9484-3F106FC4C6BB}" type="slidenum">
              <a:rPr lang="fr-FR" smtClean="0"/>
              <a:pPr/>
              <a:t>16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F0BDCD6-6AAF-4E93-9484-3F106FC4C6BB}" type="slidenum">
              <a:rPr lang="fr-FR" smtClean="0"/>
              <a:pPr/>
              <a:t>18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1"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69B5685B-834F-4BD8-8452-CF16C6560B05}"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6"/>
            <a:ext cx="762000" cy="365125"/>
          </a:xfrm>
        </p:spPr>
        <p:txBody>
          <a:bodyPr/>
          <a:lstStyle/>
          <a:p>
            <a:fld id="{69B5685B-834F-4BD8-8452-CF16C6560B0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A6A20D5-E943-4732-B1CD-0AF1EDF67378}" type="datetimeFigureOut">
              <a:rPr lang="fr-FR" smtClean="0"/>
              <a:pPr/>
              <a:t>03/07/2019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A6A20D5-E943-4732-B1CD-0AF1EDF67378}" type="datetimeFigureOut">
              <a:rPr lang="fr-FR" smtClean="0"/>
              <a:pPr/>
              <a:t>03/07/2019</a:t>
            </a:fld>
            <a:endParaRPr lang="fr-FR"/>
          </a:p>
        </p:txBody>
      </p:sp>
      <p:sp>
        <p:nvSpPr>
          <p:cNvPr id="3" name="Espace réservé du pied de page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B5685B-834F-4BD8-8452-CF16C6560B05}"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3.bp.blogspot.com/-MRZ-8_LE2w8/UhS3VANwnnI/AAAAAAAAATE/Mv5iWm6J_R8/s1600/url-35.jpeg"/>
          <p:cNvPicPr>
            <a:picLocks noChangeAspect="1" noChangeArrowheads="1"/>
          </p:cNvPicPr>
          <p:nvPr/>
        </p:nvPicPr>
        <p:blipFill>
          <a:blip r:embed="rId2" cstate="print">
            <a:duotone>
              <a:schemeClr val="accent5">
                <a:shade val="45000"/>
                <a:satMod val="135000"/>
              </a:schemeClr>
              <a:prstClr val="white"/>
            </a:duotone>
          </a:blip>
          <a:srcRect/>
          <a:stretch>
            <a:fillRect/>
          </a:stretch>
        </p:blipFill>
        <p:spPr bwMode="auto">
          <a:xfrm>
            <a:off x="0" y="-642966"/>
            <a:ext cx="9192925" cy="7218562"/>
          </a:xfrm>
          <a:prstGeom prst="rect">
            <a:avLst/>
          </a:prstGeom>
          <a:ln w="228600" cap="sq" cmpd="thickThin">
            <a:solidFill>
              <a:srgbClr val="000000"/>
            </a:solidFill>
            <a:prstDash val="solid"/>
            <a:miter lim="800000"/>
          </a:ln>
          <a:effectLst>
            <a:innerShdw blurRad="76200">
              <a:srgbClr val="000000"/>
            </a:innerShdw>
          </a:effectLst>
        </p:spPr>
      </p:pic>
      <p:sp>
        <p:nvSpPr>
          <p:cNvPr id="2" name="Titre 1"/>
          <p:cNvSpPr>
            <a:spLocks noGrp="1"/>
          </p:cNvSpPr>
          <p:nvPr>
            <p:ph type="title"/>
          </p:nvPr>
        </p:nvSpPr>
        <p:spPr>
          <a:xfrm>
            <a:off x="571472" y="-357214"/>
            <a:ext cx="8229600" cy="1143000"/>
          </a:xfrm>
        </p:spPr>
        <p:txBody>
          <a:bodyPr>
            <a:normAutofit fontScale="90000"/>
          </a:bodyPr>
          <a:lstStyle/>
          <a:p>
            <a:pPr rtl="1"/>
            <a:r>
              <a:rPr lang="ar-DZ" sz="2700" dirty="0" smtClean="0">
                <a:solidFill>
                  <a:schemeClr val="bg1"/>
                </a:solidFill>
                <a:effectLst/>
              </a:rPr>
              <a:t>الجمهورية الجزائرية الديمقراطية الشعبية</a:t>
            </a:r>
            <a:br>
              <a:rPr lang="ar-DZ" sz="2700" dirty="0" smtClean="0">
                <a:solidFill>
                  <a:schemeClr val="bg1"/>
                </a:solidFill>
                <a:effectLst/>
              </a:rPr>
            </a:br>
            <a:r>
              <a:rPr lang="ar-DZ" sz="2700" dirty="0" smtClean="0">
                <a:solidFill>
                  <a:schemeClr val="bg1"/>
                </a:solidFill>
                <a:effectLst/>
              </a:rPr>
              <a:t>وزارة التجارة</a:t>
            </a:r>
            <a:r>
              <a:rPr lang="ar-DZ" sz="2800" b="0" dirty="0" smtClean="0">
                <a:solidFill>
                  <a:schemeClr val="bg1"/>
                </a:solidFill>
                <a:effectLst/>
              </a:rPr>
              <a:t/>
            </a:r>
            <a:br>
              <a:rPr lang="ar-DZ" sz="2800" b="0" dirty="0" smtClean="0">
                <a:solidFill>
                  <a:schemeClr val="bg1"/>
                </a:solidFill>
                <a:effectLst/>
              </a:rPr>
            </a:br>
            <a:r>
              <a:rPr lang="ar-DZ" sz="2800" dirty="0" smtClean="0">
                <a:solidFill>
                  <a:schemeClr val="bg1"/>
                </a:solidFill>
                <a:effectLst/>
              </a:rPr>
              <a:t>مديرية التجارة لولاية </a:t>
            </a:r>
            <a:r>
              <a:rPr lang="ar-DZ" sz="2800" dirty="0" err="1" smtClean="0">
                <a:solidFill>
                  <a:schemeClr val="bg1"/>
                </a:solidFill>
                <a:effectLst/>
              </a:rPr>
              <a:t>مستغانم</a:t>
            </a:r>
            <a:r>
              <a:rPr lang="ar-DZ" sz="2800" dirty="0" smtClean="0">
                <a:solidFill>
                  <a:schemeClr val="bg1"/>
                </a:solidFill>
                <a:effectLst/>
              </a:rPr>
              <a:t>   </a:t>
            </a:r>
            <a:endParaRPr lang="fr-FR" sz="2800" dirty="0">
              <a:solidFill>
                <a:schemeClr val="bg1"/>
              </a:solidFill>
              <a:effectLst/>
            </a:endParaRPr>
          </a:p>
        </p:txBody>
      </p:sp>
      <p:sp>
        <p:nvSpPr>
          <p:cNvPr id="10" name="Espace réservé du contenu 9"/>
          <p:cNvSpPr>
            <a:spLocks noGrp="1"/>
          </p:cNvSpPr>
          <p:nvPr>
            <p:ph idx="1"/>
          </p:nvPr>
        </p:nvSpPr>
        <p:spPr>
          <a:xfrm>
            <a:off x="571472" y="928670"/>
            <a:ext cx="8229600" cy="5257800"/>
          </a:xfrm>
        </p:spPr>
        <p:txBody>
          <a:bodyPr/>
          <a:lstStyle/>
          <a:p>
            <a:pPr algn="r" rtl="1">
              <a:buNone/>
            </a:pPr>
            <a:r>
              <a:rPr lang="ar-DZ" sz="2400" dirty="0" smtClean="0">
                <a:solidFill>
                  <a:schemeClr val="bg1"/>
                </a:solidFill>
              </a:rPr>
              <a:t>مصلحة مراقبة الممارسات التجارية و المضادة للمنافسة</a:t>
            </a:r>
          </a:p>
          <a:p>
            <a:pPr algn="r" rtl="1">
              <a:buNone/>
            </a:pPr>
            <a:r>
              <a:rPr lang="ar-DZ" sz="2400" dirty="0" smtClean="0">
                <a:solidFill>
                  <a:schemeClr val="bg1"/>
                </a:solidFill>
              </a:rPr>
              <a:t>   مكتب الممارسات  التجارية المضادة للمنافسة</a:t>
            </a:r>
          </a:p>
          <a:p>
            <a:pPr algn="r" rtl="1">
              <a:buNone/>
            </a:pPr>
            <a:endParaRPr lang="fr-FR" dirty="0" smtClean="0">
              <a:solidFill>
                <a:schemeClr val="bg1"/>
              </a:solidFill>
            </a:endParaRPr>
          </a:p>
          <a:p>
            <a:pPr algn="r" rtl="1">
              <a:buNone/>
            </a:pPr>
            <a:endParaRPr lang="ar-DZ" dirty="0" smtClean="0">
              <a:solidFill>
                <a:schemeClr val="bg1"/>
              </a:solidFill>
            </a:endParaRPr>
          </a:p>
          <a:p>
            <a:pPr algn="r" rtl="1">
              <a:buNone/>
            </a:pPr>
            <a:endParaRPr lang="ar-DZ" dirty="0" smtClean="0">
              <a:solidFill>
                <a:schemeClr val="bg1"/>
              </a:solidFill>
            </a:endParaRPr>
          </a:p>
          <a:p>
            <a:pPr algn="r" rtl="1">
              <a:buNone/>
            </a:pPr>
            <a:endParaRPr lang="ar-DZ" dirty="0" smtClean="0">
              <a:solidFill>
                <a:schemeClr val="bg1"/>
              </a:solidFill>
            </a:endParaRPr>
          </a:p>
        </p:txBody>
      </p:sp>
      <p:pic>
        <p:nvPicPr>
          <p:cNvPr id="1034" name="Picture 10" descr="https://upload.wikimedia.org/wikipedia/commons/thumb/7/77/Flag_of_Algeria.svg/280px-Flag_of_Algeria.svg.png"/>
          <p:cNvPicPr>
            <a:picLocks noChangeAspect="1" noChangeArrowheads="1"/>
          </p:cNvPicPr>
          <p:nvPr/>
        </p:nvPicPr>
        <p:blipFill>
          <a:blip r:embed="rId3" cstate="print"/>
          <a:srcRect/>
          <a:stretch>
            <a:fillRect/>
          </a:stretch>
        </p:blipFill>
        <p:spPr bwMode="auto">
          <a:xfrm>
            <a:off x="0" y="0"/>
            <a:ext cx="1656000" cy="1105968"/>
          </a:xfrm>
          <a:prstGeom prst="rect">
            <a:avLst/>
          </a:prstGeom>
          <a:ln>
            <a:noFill/>
          </a:ln>
          <a:effectLst>
            <a:softEdge rad="112500"/>
          </a:effectLst>
        </p:spPr>
      </p:pic>
      <p:sp>
        <p:nvSpPr>
          <p:cNvPr id="8" name="Ellipse 7"/>
          <p:cNvSpPr/>
          <p:nvPr/>
        </p:nvSpPr>
        <p:spPr>
          <a:xfrm>
            <a:off x="0" y="2428868"/>
            <a:ext cx="8820472"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800" b="1" dirty="0" err="1" smtClean="0">
                <a:solidFill>
                  <a:schemeClr val="bg1"/>
                </a:solidFill>
                <a:latin typeface="Andalus" pitchFamily="18" charset="-78"/>
                <a:cs typeface="Andalus" pitchFamily="18" charset="-78"/>
              </a:rPr>
              <a:t>اهمية</a:t>
            </a:r>
            <a:r>
              <a:rPr lang="ar-DZ" sz="4800" b="1" dirty="0" smtClean="0">
                <a:solidFill>
                  <a:schemeClr val="bg1"/>
                </a:solidFill>
                <a:latin typeface="Andalus" pitchFamily="18" charset="-78"/>
                <a:cs typeface="Andalus" pitchFamily="18" charset="-78"/>
              </a:rPr>
              <a:t> المنافسة في التنمية الاقتصادية </a:t>
            </a:r>
          </a:p>
        </p:txBody>
      </p:sp>
      <p:sp>
        <p:nvSpPr>
          <p:cNvPr id="7" name="Ruban courbé vers le bas 6"/>
          <p:cNvSpPr/>
          <p:nvPr/>
        </p:nvSpPr>
        <p:spPr>
          <a:xfrm>
            <a:off x="2786050" y="5786454"/>
            <a:ext cx="3585579" cy="571504"/>
          </a:xfrm>
          <a:prstGeom prst="ellipseRibbon">
            <a:avLst>
              <a:gd name="adj1" fmla="val 0"/>
              <a:gd name="adj2" fmla="val 47968"/>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يوم 2019/06/24</a:t>
            </a:r>
            <a:endParaRPr lang="fr-FR" dirty="0"/>
          </a:p>
        </p:txBody>
      </p:sp>
      <p:sp>
        <p:nvSpPr>
          <p:cNvPr id="9" name="ZoneTexte 8"/>
          <p:cNvSpPr txBox="1"/>
          <p:nvPr/>
        </p:nvSpPr>
        <p:spPr>
          <a:xfrm>
            <a:off x="6084168" y="5229200"/>
            <a:ext cx="2592288" cy="369332"/>
          </a:xfrm>
          <a:prstGeom prst="rect">
            <a:avLst/>
          </a:prstGeom>
          <a:noFill/>
        </p:spPr>
        <p:txBody>
          <a:bodyPr wrap="square" rtlCol="0">
            <a:spAutoFit/>
          </a:bodyPr>
          <a:lstStyle/>
          <a:p>
            <a:r>
              <a:rPr lang="ar-DZ" dirty="0" smtClean="0"/>
              <a:t>  </a:t>
            </a:r>
            <a:endParaRPr lang="fr-FR" dirty="0"/>
          </a:p>
        </p:txBody>
      </p:sp>
      <p:sp>
        <p:nvSpPr>
          <p:cNvPr id="11" name="ZoneTexte 10"/>
          <p:cNvSpPr txBox="1"/>
          <p:nvPr/>
        </p:nvSpPr>
        <p:spPr>
          <a:xfrm>
            <a:off x="6429388" y="4500570"/>
            <a:ext cx="2428892" cy="923330"/>
          </a:xfrm>
          <a:prstGeom prst="rect">
            <a:avLst/>
          </a:prstGeom>
          <a:noFill/>
        </p:spPr>
        <p:txBody>
          <a:bodyPr wrap="square" rtlCol="0">
            <a:spAutoFit/>
          </a:bodyPr>
          <a:lstStyle/>
          <a:p>
            <a:pPr algn="r" rtl="1"/>
            <a:r>
              <a:rPr lang="ar-DZ" b="1" dirty="0" smtClean="0">
                <a:solidFill>
                  <a:schemeClr val="bg1"/>
                </a:solidFill>
              </a:rPr>
              <a:t>     من إعداد:      </a:t>
            </a:r>
          </a:p>
          <a:p>
            <a:r>
              <a:rPr lang="ar-DZ" b="1" dirty="0" err="1" smtClean="0">
                <a:solidFill>
                  <a:schemeClr val="bg1"/>
                </a:solidFill>
              </a:rPr>
              <a:t>حيرش</a:t>
            </a:r>
            <a:r>
              <a:rPr lang="ar-DZ" b="1" dirty="0" smtClean="0"/>
              <a:t> </a:t>
            </a:r>
            <a:r>
              <a:rPr lang="ar-DZ" b="1" dirty="0" err="1" smtClean="0">
                <a:solidFill>
                  <a:schemeClr val="bg1"/>
                </a:solidFill>
              </a:rPr>
              <a:t>مختارية</a:t>
            </a:r>
            <a:r>
              <a:rPr lang="ar-DZ" b="1" dirty="0" smtClean="0">
                <a:solidFill>
                  <a:schemeClr val="bg1"/>
                </a:solidFill>
              </a:rPr>
              <a:t>                </a:t>
            </a:r>
          </a:p>
          <a:p>
            <a:pPr algn="r" rtl="1"/>
            <a:r>
              <a:rPr lang="ar-DZ" b="1" dirty="0" smtClean="0">
                <a:solidFill>
                  <a:schemeClr val="bg1"/>
                </a:solidFill>
              </a:rPr>
              <a:t>     </a:t>
            </a:r>
            <a:r>
              <a:rPr lang="ar-DZ" b="1" dirty="0" err="1" smtClean="0">
                <a:solidFill>
                  <a:schemeClr val="bg1"/>
                </a:solidFill>
              </a:rPr>
              <a:t>بلقاسم</a:t>
            </a:r>
            <a:r>
              <a:rPr lang="ar-DZ" b="1" dirty="0" smtClean="0">
                <a:solidFill>
                  <a:schemeClr val="bg1"/>
                </a:solidFill>
              </a:rPr>
              <a:t> محمد</a:t>
            </a:r>
            <a:endParaRPr lang="fr-FR"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80756"/>
          </a:xfrm>
        </p:spPr>
        <p:txBody>
          <a:bodyPr>
            <a:normAutofit fontScale="77500" lnSpcReduction="20000"/>
          </a:bodyPr>
          <a:lstStyle/>
          <a:p>
            <a:pPr algn="r" rtl="1">
              <a:buNone/>
            </a:pPr>
            <a:endParaRPr lang="ar-DZ" sz="4000" b="1" u="sng" dirty="0" smtClean="0">
              <a:ln w="6350">
                <a:noFill/>
              </a:ln>
              <a:solidFill>
                <a:schemeClr val="bg1"/>
              </a:solidFill>
              <a:latin typeface="Arabic Typesetting" pitchFamily="66" charset="-78"/>
              <a:ea typeface="+mj-ea"/>
              <a:cs typeface="Arabic Typesetting" pitchFamily="66" charset="-78"/>
            </a:endParaRPr>
          </a:p>
          <a:p>
            <a:pPr algn="r" rtl="1">
              <a:buNone/>
            </a:pPr>
            <a:r>
              <a:rPr lang="ar-DZ" sz="4000" b="1" u="sng" dirty="0" smtClean="0">
                <a:ln w="6350">
                  <a:noFill/>
                </a:ln>
                <a:solidFill>
                  <a:schemeClr val="bg1"/>
                </a:solidFill>
                <a:latin typeface="Arabic Typesetting" pitchFamily="66" charset="-78"/>
                <a:ea typeface="+mj-ea"/>
                <a:cs typeface="Arabic Typesetting" pitchFamily="66" charset="-78"/>
              </a:rPr>
              <a:t>مساهمة </a:t>
            </a:r>
            <a:r>
              <a:rPr lang="ar-SA" sz="4000" b="1" u="sng" dirty="0" smtClean="0">
                <a:ln w="6350">
                  <a:noFill/>
                </a:ln>
                <a:solidFill>
                  <a:schemeClr val="bg1"/>
                </a:solidFill>
                <a:latin typeface="Arabic Typesetting" pitchFamily="66" charset="-78"/>
                <a:ea typeface="+mj-ea"/>
                <a:cs typeface="Arabic Typesetting" pitchFamily="66" charset="-78"/>
              </a:rPr>
              <a:t>المؤسسات الصغيرة </a:t>
            </a:r>
            <a:r>
              <a:rPr lang="ar-SA" sz="4000" b="1" u="sng" dirty="0" err="1" smtClean="0">
                <a:ln w="6350">
                  <a:noFill/>
                </a:ln>
                <a:solidFill>
                  <a:schemeClr val="bg1"/>
                </a:solidFill>
                <a:latin typeface="Arabic Typesetting" pitchFamily="66" charset="-78"/>
                <a:ea typeface="+mj-ea"/>
                <a:cs typeface="Arabic Typesetting" pitchFamily="66" charset="-78"/>
              </a:rPr>
              <a:t>و</a:t>
            </a:r>
            <a:r>
              <a:rPr lang="ar-SA" sz="4000" b="1" u="sng" dirty="0" smtClean="0">
                <a:ln w="6350">
                  <a:noFill/>
                </a:ln>
                <a:solidFill>
                  <a:schemeClr val="bg1"/>
                </a:solidFill>
                <a:latin typeface="Arabic Typesetting" pitchFamily="66" charset="-78"/>
                <a:ea typeface="+mj-ea"/>
                <a:cs typeface="Arabic Typesetting" pitchFamily="66" charset="-78"/>
              </a:rPr>
              <a:t> المتوسطة في المجال الاقتصادي </a:t>
            </a:r>
            <a:r>
              <a:rPr lang="ar-DZ" sz="4000" b="1" u="sng" dirty="0" smtClean="0">
                <a:ln w="6350">
                  <a:noFill/>
                </a:ln>
                <a:solidFill>
                  <a:schemeClr val="bg1"/>
                </a:solidFill>
                <a:latin typeface="Arabic Typesetting" pitchFamily="66" charset="-78"/>
                <a:ea typeface="+mj-ea"/>
                <a:cs typeface="Arabic Typesetting" pitchFamily="66" charset="-78"/>
              </a:rPr>
              <a:t>:</a:t>
            </a:r>
          </a:p>
          <a:p>
            <a:pPr algn="just" rtl="1">
              <a:buNone/>
            </a:pPr>
            <a:r>
              <a:rPr lang="ar-DZ" sz="4000" b="1" dirty="0" smtClean="0">
                <a:ln w="6350">
                  <a:noFill/>
                </a:ln>
                <a:solidFill>
                  <a:schemeClr val="bg1"/>
                </a:solidFill>
                <a:latin typeface="Arabic Typesetting" pitchFamily="66" charset="-78"/>
                <a:ea typeface="+mj-ea"/>
                <a:cs typeface="Arabic Typesetting" pitchFamily="66" charset="-78"/>
              </a:rPr>
              <a:t>  تعتبر المؤسسات المتوسطة والصغيرة الدعامة والركيزة </a:t>
            </a:r>
            <a:r>
              <a:rPr lang="ar-DZ" sz="4000" b="1" dirty="0" smtClean="0">
                <a:ln w="6350">
                  <a:noFill/>
                </a:ln>
                <a:solidFill>
                  <a:schemeClr val="bg1"/>
                </a:solidFill>
                <a:latin typeface="Arabic Typesetting" pitchFamily="66" charset="-78"/>
                <a:ea typeface="+mj-ea"/>
                <a:cs typeface="Arabic Typesetting" pitchFamily="66" charset="-78"/>
              </a:rPr>
              <a:t>الأساسية </a:t>
            </a:r>
            <a:r>
              <a:rPr lang="ar-DZ" sz="4000" b="1" dirty="0" smtClean="0">
                <a:ln w="6350">
                  <a:noFill/>
                </a:ln>
                <a:solidFill>
                  <a:schemeClr val="bg1"/>
                </a:solidFill>
                <a:latin typeface="Arabic Typesetting" pitchFamily="66" charset="-78"/>
                <a:ea typeface="+mj-ea"/>
                <a:cs typeface="Arabic Typesetting" pitchFamily="66" charset="-78"/>
              </a:rPr>
              <a:t>لكثير من اقتصاديات البلدان النامية أداء البناء الاقتصادي.</a:t>
            </a:r>
            <a:endParaRPr lang="fr-FR" sz="4000" b="1" dirty="0" smtClean="0">
              <a:ln w="6350">
                <a:noFill/>
              </a:ln>
              <a:solidFill>
                <a:schemeClr val="bg1"/>
              </a:solidFill>
              <a:latin typeface="Arabic Typesetting" pitchFamily="66" charset="-78"/>
              <a:ea typeface="+mj-ea"/>
              <a:cs typeface="Arabic Typesetting" pitchFamily="66" charset="-78"/>
            </a:endParaRPr>
          </a:p>
          <a:p>
            <a:pPr algn="r" rtl="1">
              <a:buNone/>
            </a:pPr>
            <a:r>
              <a:rPr lang="ar-SA" sz="4000" b="1" dirty="0" smtClean="0">
                <a:ln w="6350">
                  <a:noFill/>
                </a:ln>
                <a:solidFill>
                  <a:schemeClr val="bg1"/>
                </a:solidFill>
                <a:latin typeface="Arabic Typesetting" pitchFamily="66" charset="-78"/>
                <a:ea typeface="+mj-ea"/>
                <a:cs typeface="Arabic Typesetting" pitchFamily="66" charset="-78"/>
              </a:rPr>
              <a:t>أولا- </a:t>
            </a:r>
            <a:r>
              <a:rPr lang="ar-SA" sz="4000" b="1" u="sng" dirty="0" smtClean="0">
                <a:ln w="6350">
                  <a:noFill/>
                </a:ln>
                <a:solidFill>
                  <a:schemeClr val="bg1"/>
                </a:solidFill>
                <a:latin typeface="Arabic Typesetting" pitchFamily="66" charset="-78"/>
                <a:ea typeface="+mj-ea"/>
                <a:cs typeface="Arabic Typesetting" pitchFamily="66" charset="-78"/>
              </a:rPr>
              <a:t>توفير مناصب </a:t>
            </a:r>
            <a:r>
              <a:rPr lang="ar-SA" sz="4000" b="1" u="sng" dirty="0" err="1" smtClean="0">
                <a:ln w="6350">
                  <a:noFill/>
                </a:ln>
                <a:solidFill>
                  <a:schemeClr val="bg1"/>
                </a:solidFill>
                <a:latin typeface="Arabic Typesetting" pitchFamily="66" charset="-78"/>
                <a:ea typeface="+mj-ea"/>
                <a:cs typeface="Arabic Typesetting" pitchFamily="66" charset="-78"/>
              </a:rPr>
              <a:t>ال</a:t>
            </a:r>
            <a:r>
              <a:rPr lang="ar-DZ" sz="4000" b="1" u="sng" dirty="0" smtClean="0">
                <a:ln w="6350">
                  <a:noFill/>
                </a:ln>
                <a:solidFill>
                  <a:schemeClr val="bg1"/>
                </a:solidFill>
                <a:latin typeface="Arabic Typesetting" pitchFamily="66" charset="-78"/>
                <a:ea typeface="+mj-ea"/>
                <a:cs typeface="Arabic Typesetting" pitchFamily="66" charset="-78"/>
              </a:rPr>
              <a:t>عمل</a:t>
            </a:r>
            <a:r>
              <a:rPr lang="fr-FR" sz="4000" b="1" u="sng" dirty="0" smtClean="0">
                <a:ln w="6350">
                  <a:noFill/>
                </a:ln>
                <a:solidFill>
                  <a:schemeClr val="bg1"/>
                </a:solidFill>
                <a:latin typeface="Arabic Typesetting" pitchFamily="66" charset="-78"/>
                <a:ea typeface="+mj-ea"/>
                <a:cs typeface="Arabic Typesetting" pitchFamily="66" charset="-78"/>
              </a:rPr>
              <a:t>: </a:t>
            </a:r>
          </a:p>
          <a:p>
            <a:pPr algn="just" rtl="1"/>
            <a:r>
              <a:rPr lang="ar-SA" sz="4000" b="1" dirty="0" smtClean="0">
                <a:ln w="6350">
                  <a:noFill/>
                </a:ln>
                <a:solidFill>
                  <a:schemeClr val="bg1"/>
                </a:solidFill>
                <a:latin typeface="Arabic Typesetting" pitchFamily="66" charset="-78"/>
                <a:ea typeface="+mj-ea"/>
                <a:cs typeface="Arabic Typesetting" pitchFamily="66" charset="-78"/>
              </a:rPr>
              <a:t>تعتبر المؤسسات الصغيرة </a:t>
            </a:r>
            <a:r>
              <a:rPr lang="ar-SA" sz="4000" b="1" dirty="0" err="1" smtClean="0">
                <a:ln w="6350">
                  <a:noFill/>
                </a:ln>
                <a:solidFill>
                  <a:schemeClr val="bg1"/>
                </a:solidFill>
                <a:latin typeface="Arabic Typesetting" pitchFamily="66" charset="-78"/>
                <a:ea typeface="+mj-ea"/>
                <a:cs typeface="Arabic Typesetting" pitchFamily="66" charset="-78"/>
              </a:rPr>
              <a:t>و</a:t>
            </a:r>
            <a:r>
              <a:rPr lang="ar-SA" sz="4000" b="1" dirty="0" smtClean="0">
                <a:ln w="6350">
                  <a:noFill/>
                </a:ln>
                <a:solidFill>
                  <a:schemeClr val="bg1"/>
                </a:solidFill>
                <a:latin typeface="Arabic Typesetting" pitchFamily="66" charset="-78"/>
                <a:ea typeface="+mj-ea"/>
                <a:cs typeface="Arabic Typesetting" pitchFamily="66" charset="-78"/>
              </a:rPr>
              <a:t> المتوسطة بديلا يساعد في القضاء على مشكلة البطالة، حيث أنها تتيح العديد من فرص العمل وتستقطب عدد </a:t>
            </a:r>
            <a:r>
              <a:rPr lang="ar-SA" sz="4000" b="1" dirty="0" err="1" smtClean="0">
                <a:ln w="6350">
                  <a:noFill/>
                </a:ln>
                <a:solidFill>
                  <a:schemeClr val="bg1"/>
                </a:solidFill>
                <a:latin typeface="Arabic Typesetting" pitchFamily="66" charset="-78"/>
                <a:ea typeface="+mj-ea"/>
                <a:cs typeface="Arabic Typesetting" pitchFamily="66" charset="-78"/>
              </a:rPr>
              <a:t>لابأس</a:t>
            </a:r>
            <a:r>
              <a:rPr lang="ar-SA" sz="4000" b="1" dirty="0" smtClean="0">
                <a:ln w="6350">
                  <a:noFill/>
                </a:ln>
                <a:solidFill>
                  <a:schemeClr val="bg1"/>
                </a:solidFill>
                <a:latin typeface="Arabic Typesetting" pitchFamily="66" charset="-78"/>
                <a:ea typeface="+mj-ea"/>
                <a:cs typeface="Arabic Typesetting" pitchFamily="66" charset="-78"/>
              </a:rPr>
              <a:t> </a:t>
            </a:r>
            <a:r>
              <a:rPr lang="ar-SA" sz="4000" b="1" dirty="0" err="1" smtClean="0">
                <a:ln w="6350">
                  <a:noFill/>
                </a:ln>
                <a:solidFill>
                  <a:schemeClr val="bg1"/>
                </a:solidFill>
                <a:latin typeface="Arabic Typesetting" pitchFamily="66" charset="-78"/>
                <a:ea typeface="+mj-ea"/>
                <a:cs typeface="Arabic Typesetting" pitchFamily="66" charset="-78"/>
              </a:rPr>
              <a:t>به</a:t>
            </a:r>
            <a:r>
              <a:rPr lang="ar-SA" sz="4000" b="1" dirty="0" smtClean="0">
                <a:ln w="6350">
                  <a:noFill/>
                </a:ln>
                <a:solidFill>
                  <a:schemeClr val="bg1"/>
                </a:solidFill>
                <a:latin typeface="Arabic Typesetting" pitchFamily="66" charset="-78"/>
                <a:ea typeface="+mj-ea"/>
                <a:cs typeface="Arabic Typesetting" pitchFamily="66" charset="-78"/>
              </a:rPr>
              <a:t> من طالبيه</a:t>
            </a:r>
            <a:r>
              <a:rPr lang="ar-DZ" sz="4000" b="1" dirty="0" smtClean="0">
                <a:ln w="6350">
                  <a:noFill/>
                </a:ln>
                <a:solidFill>
                  <a:schemeClr val="bg1"/>
                </a:solidFill>
                <a:latin typeface="Arabic Typesetting" pitchFamily="66" charset="-78"/>
                <a:ea typeface="+mj-ea"/>
                <a:cs typeface="Arabic Typesetting" pitchFamily="66" charset="-78"/>
              </a:rPr>
              <a:t>.</a:t>
            </a:r>
            <a:endParaRPr lang="fr-FR" sz="4000" b="1" dirty="0" smtClean="0">
              <a:ln w="6350">
                <a:noFill/>
              </a:ln>
              <a:solidFill>
                <a:schemeClr val="bg1"/>
              </a:solidFill>
              <a:latin typeface="Arabic Typesetting" pitchFamily="66" charset="-78"/>
              <a:ea typeface="+mj-ea"/>
              <a:cs typeface="Arabic Typesetting" pitchFamily="66" charset="-78"/>
            </a:endParaRPr>
          </a:p>
          <a:p>
            <a:pPr algn="just" rtl="1"/>
            <a:r>
              <a:rPr lang="ar-SA" sz="4000" b="1" dirty="0" smtClean="0">
                <a:ln w="6350">
                  <a:noFill/>
                </a:ln>
                <a:solidFill>
                  <a:schemeClr val="bg1"/>
                </a:solidFill>
                <a:latin typeface="Arabic Typesetting" pitchFamily="66" charset="-78"/>
                <a:ea typeface="+mj-ea"/>
                <a:cs typeface="Arabic Typesetting" pitchFamily="66" charset="-78"/>
              </a:rPr>
              <a:t>كما تسعى هذه المؤسسات لتوفير الوظائف الجديدة وذلك بتوفير العمل للعمال الذين لا يلبون احتياجات المؤسسات الكبرى، وتدفع في العادة أجور أقل مما تدفعه المؤسسات الكبرى حيث تكون في المتوسط مؤهلاتهم العلمية أدنى من تلك التي يتحصل عليها الذين يعملون في المؤسسات الكبرى كما هو الشأن في الولايات المتحدة الأمريكية حيث يتزايد باستمرار عدد </a:t>
            </a:r>
            <a:r>
              <a:rPr lang="ar-SA" sz="4000" b="1" dirty="0" smtClean="0">
                <a:ln w="6350">
                  <a:noFill/>
                </a:ln>
                <a:solidFill>
                  <a:schemeClr val="bg1"/>
                </a:solidFill>
                <a:latin typeface="Arabic Typesetting" pitchFamily="66" charset="-78"/>
                <a:ea typeface="+mj-ea"/>
                <a:cs typeface="Arabic Typesetting" pitchFamily="66" charset="-78"/>
              </a:rPr>
              <a:t>العاملين </a:t>
            </a:r>
            <a:r>
              <a:rPr lang="ar-SA" sz="4000" b="1" dirty="0" smtClean="0">
                <a:ln w="6350">
                  <a:noFill/>
                </a:ln>
                <a:solidFill>
                  <a:schemeClr val="bg1"/>
                </a:solidFill>
                <a:latin typeface="Arabic Typesetting" pitchFamily="66" charset="-78"/>
                <a:ea typeface="+mj-ea"/>
                <a:cs typeface="Arabic Typesetting" pitchFamily="66" charset="-78"/>
              </a:rPr>
              <a:t>في المؤسسات الصغيرة</a:t>
            </a:r>
            <a:r>
              <a:rPr lang="ar-DZ" sz="4000" b="1" dirty="0" smtClean="0">
                <a:ln w="6350">
                  <a:noFill/>
                </a:ln>
                <a:solidFill>
                  <a:schemeClr val="bg1"/>
                </a:solidFill>
                <a:latin typeface="Arabic Typesetting" pitchFamily="66" charset="-78"/>
                <a:ea typeface="+mj-ea"/>
                <a:cs typeface="Arabic Typesetting" pitchFamily="66" charset="-78"/>
              </a:rPr>
              <a:t> </a:t>
            </a:r>
            <a:r>
              <a:rPr lang="ar-SA" sz="4000" b="1" dirty="0" smtClean="0">
                <a:ln w="6350">
                  <a:noFill/>
                </a:ln>
                <a:solidFill>
                  <a:schemeClr val="bg1"/>
                </a:solidFill>
                <a:latin typeface="Arabic Typesetting" pitchFamily="66" charset="-78"/>
                <a:ea typeface="+mj-ea"/>
                <a:cs typeface="Arabic Typesetting" pitchFamily="66" charset="-78"/>
              </a:rPr>
              <a:t>و المتوسطة</a:t>
            </a:r>
            <a:r>
              <a:rPr lang="ar-DZ" sz="4000" b="1" dirty="0" smtClean="0">
                <a:ln w="6350">
                  <a:noFill/>
                </a:ln>
                <a:solidFill>
                  <a:schemeClr val="bg1"/>
                </a:solidFill>
                <a:latin typeface="Arabic Typesetting" pitchFamily="66" charset="-78"/>
                <a:ea typeface="+mj-ea"/>
                <a:cs typeface="Arabic Typesetting" pitchFamily="66" charset="-78"/>
              </a:rPr>
              <a:t>.</a:t>
            </a:r>
            <a:endParaRPr lang="fr-FR" sz="4000" b="1" dirty="0" smtClean="0">
              <a:ln w="6350">
                <a:noFill/>
              </a:ln>
              <a:solidFill>
                <a:schemeClr val="bg1"/>
              </a:solidFill>
              <a:latin typeface="Arabic Typesetting" pitchFamily="66" charset="-78"/>
              <a:ea typeface="+mj-ea"/>
              <a:cs typeface="Arabic Typesetting" pitchFamily="66"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09318"/>
          </a:xfrm>
        </p:spPr>
        <p:txBody>
          <a:bodyPr/>
          <a:lstStyle/>
          <a:p>
            <a:pPr algn="r"/>
            <a:endParaRPr lang="fr-FR" b="1" u="sng" dirty="0" smtClean="0">
              <a:ln w="6350">
                <a:noFill/>
              </a:ln>
              <a:solidFill>
                <a:schemeClr val="bg1"/>
              </a:solidFill>
              <a:latin typeface="Arabic Typesetting" pitchFamily="66" charset="-78"/>
              <a:cs typeface="Arabic Typesetting" pitchFamily="66" charset="-78"/>
            </a:endParaRPr>
          </a:p>
          <a:p>
            <a:pPr algn="r" rtl="1"/>
            <a:r>
              <a:rPr lang="ar-SA" sz="4000" b="1" dirty="0" smtClean="0">
                <a:ln w="6350">
                  <a:noFill/>
                </a:ln>
                <a:solidFill>
                  <a:schemeClr val="bg1"/>
                </a:solidFill>
                <a:latin typeface="Arabic Typesetting" pitchFamily="66" charset="-78"/>
                <a:cs typeface="Arabic Typesetting" pitchFamily="66" charset="-78"/>
              </a:rPr>
              <a:t>ثانيا-</a:t>
            </a:r>
            <a:r>
              <a:rPr lang="ar-DZ" sz="4000" b="1" u="sng" dirty="0" smtClean="0">
                <a:ln w="6350">
                  <a:noFill/>
                </a:ln>
                <a:solidFill>
                  <a:schemeClr val="bg1"/>
                </a:solidFill>
                <a:latin typeface="Arabic Typesetting" pitchFamily="66" charset="-78"/>
                <a:cs typeface="Arabic Typesetting" pitchFamily="66" charset="-78"/>
              </a:rPr>
              <a:t> </a:t>
            </a:r>
            <a:r>
              <a:rPr lang="ar-SA" sz="4000" b="1" u="sng" dirty="0" smtClean="0">
                <a:ln w="6350">
                  <a:noFill/>
                </a:ln>
                <a:solidFill>
                  <a:schemeClr val="bg1"/>
                </a:solidFill>
                <a:latin typeface="Arabic Typesetting" pitchFamily="66" charset="-78"/>
                <a:cs typeface="Arabic Typesetting" pitchFamily="66" charset="-78"/>
              </a:rPr>
              <a:t>توزيع الصناعات وتنويع الهيكل الصناعي</a:t>
            </a:r>
            <a:r>
              <a:rPr lang="ar-DZ" sz="4000" b="1" dirty="0" smtClean="0">
                <a:ln w="6350">
                  <a:noFill/>
                </a:ln>
                <a:solidFill>
                  <a:schemeClr val="bg1"/>
                </a:solidFill>
                <a:latin typeface="Arabic Typesetting" pitchFamily="66" charset="-78"/>
                <a:cs typeface="Arabic Typesetting" pitchFamily="66" charset="-78"/>
              </a:rPr>
              <a:t> :</a:t>
            </a:r>
          </a:p>
          <a:p>
            <a:pPr algn="just" rtl="1"/>
            <a:r>
              <a:rPr lang="ar-SA" sz="3700" b="1" dirty="0" err="1" smtClean="0">
                <a:ln w="6350">
                  <a:noFill/>
                </a:ln>
                <a:solidFill>
                  <a:schemeClr val="bg1"/>
                </a:solidFill>
                <a:latin typeface="Arabic Typesetting" pitchFamily="66" charset="-78"/>
                <a:ea typeface="+mj-ea"/>
                <a:cs typeface="Arabic Typesetting" pitchFamily="66" charset="-78"/>
              </a:rPr>
              <a:t>تلع</a:t>
            </a:r>
            <a:r>
              <a:rPr lang="ar-DZ" sz="3700" b="1" dirty="0" smtClean="0">
                <a:ln w="6350">
                  <a:noFill/>
                </a:ln>
                <a:solidFill>
                  <a:schemeClr val="bg1"/>
                </a:solidFill>
                <a:latin typeface="Arabic Typesetting" pitchFamily="66" charset="-78"/>
                <a:ea typeface="+mj-ea"/>
                <a:cs typeface="Arabic Typesetting" pitchFamily="66" charset="-78"/>
              </a:rPr>
              <a:t>ب</a:t>
            </a:r>
            <a:r>
              <a:rPr lang="ar-SA" sz="3700" b="1" dirty="0" smtClean="0">
                <a:ln w="6350">
                  <a:noFill/>
                </a:ln>
                <a:solidFill>
                  <a:schemeClr val="bg1"/>
                </a:solidFill>
                <a:latin typeface="Arabic Typesetting" pitchFamily="66" charset="-78"/>
                <a:ea typeface="+mj-ea"/>
                <a:cs typeface="Arabic Typesetting" pitchFamily="66" charset="-78"/>
              </a:rPr>
              <a:t> المؤسسات الصغيرة </a:t>
            </a:r>
            <a:r>
              <a:rPr lang="ar-SA" sz="3700" b="1" dirty="0" err="1" smtClean="0">
                <a:ln w="6350">
                  <a:noFill/>
                </a:ln>
                <a:solidFill>
                  <a:schemeClr val="bg1"/>
                </a:solidFill>
                <a:latin typeface="Arabic Typesetting" pitchFamily="66" charset="-78"/>
                <a:ea typeface="+mj-ea"/>
                <a:cs typeface="Arabic Typesetting" pitchFamily="66" charset="-78"/>
              </a:rPr>
              <a:t>و</a:t>
            </a:r>
            <a:r>
              <a:rPr lang="ar-SA" sz="3700" b="1" dirty="0" smtClean="0">
                <a:ln w="6350">
                  <a:noFill/>
                </a:ln>
                <a:solidFill>
                  <a:schemeClr val="bg1"/>
                </a:solidFill>
                <a:latin typeface="Arabic Typesetting" pitchFamily="66" charset="-78"/>
                <a:ea typeface="+mj-ea"/>
                <a:cs typeface="Arabic Typesetting" pitchFamily="66" charset="-78"/>
              </a:rPr>
              <a:t> المتوسطة دورا أساسيا في توزيع الصناعات الجديدة على مختلف المدن الصغيرة </a:t>
            </a:r>
            <a:r>
              <a:rPr lang="ar-SA" sz="3700" b="1" dirty="0" err="1" smtClean="0">
                <a:ln w="6350">
                  <a:noFill/>
                </a:ln>
                <a:solidFill>
                  <a:schemeClr val="bg1"/>
                </a:solidFill>
                <a:latin typeface="Arabic Typesetting" pitchFamily="66" charset="-78"/>
                <a:ea typeface="+mj-ea"/>
                <a:cs typeface="Arabic Typesetting" pitchFamily="66" charset="-78"/>
              </a:rPr>
              <a:t>و</a:t>
            </a:r>
            <a:r>
              <a:rPr lang="ar-SA" sz="3700" b="1" dirty="0" smtClean="0">
                <a:ln w="6350">
                  <a:noFill/>
                </a:ln>
                <a:solidFill>
                  <a:schemeClr val="bg1"/>
                </a:solidFill>
                <a:latin typeface="Arabic Typesetting" pitchFamily="66" charset="-78"/>
                <a:ea typeface="+mj-ea"/>
                <a:cs typeface="Arabic Typesetting" pitchFamily="66" charset="-78"/>
              </a:rPr>
              <a:t> الأرياف </a:t>
            </a:r>
            <a:r>
              <a:rPr lang="ar-SA" sz="3700" b="1" dirty="0" err="1" smtClean="0">
                <a:ln w="6350">
                  <a:noFill/>
                </a:ln>
                <a:solidFill>
                  <a:schemeClr val="bg1"/>
                </a:solidFill>
                <a:latin typeface="Arabic Typesetting" pitchFamily="66" charset="-78"/>
                <a:ea typeface="+mj-ea"/>
                <a:cs typeface="Arabic Typesetting" pitchFamily="66" charset="-78"/>
              </a:rPr>
              <a:t>و</a:t>
            </a:r>
            <a:r>
              <a:rPr lang="ar-SA" sz="3700" b="1" dirty="0" smtClean="0">
                <a:ln w="6350">
                  <a:noFill/>
                </a:ln>
                <a:solidFill>
                  <a:schemeClr val="bg1"/>
                </a:solidFill>
                <a:latin typeface="Arabic Typesetting" pitchFamily="66" charset="-78"/>
                <a:ea typeface="+mj-ea"/>
                <a:cs typeface="Arabic Typesetting" pitchFamily="66" charset="-78"/>
              </a:rPr>
              <a:t> التجمعات السكانية النائية، </a:t>
            </a:r>
            <a:r>
              <a:rPr lang="ar-SA" sz="3700" b="1" dirty="0" err="1" smtClean="0">
                <a:ln w="6350">
                  <a:noFill/>
                </a:ln>
                <a:solidFill>
                  <a:schemeClr val="bg1"/>
                </a:solidFill>
                <a:latin typeface="Arabic Typesetting" pitchFamily="66" charset="-78"/>
                <a:ea typeface="+mj-ea"/>
                <a:cs typeface="Arabic Typesetting" pitchFamily="66" charset="-78"/>
              </a:rPr>
              <a:t>و</a:t>
            </a:r>
            <a:r>
              <a:rPr lang="ar-SA" sz="3700" b="1" dirty="0" smtClean="0">
                <a:ln w="6350">
                  <a:noFill/>
                </a:ln>
                <a:solidFill>
                  <a:schemeClr val="bg1"/>
                </a:solidFill>
                <a:latin typeface="Arabic Typesetting" pitchFamily="66" charset="-78"/>
                <a:ea typeface="+mj-ea"/>
                <a:cs typeface="Arabic Typesetting" pitchFamily="66" charset="-78"/>
              </a:rPr>
              <a:t> هذا يعطينا فرصة أكبر لاستخدام الموارد المحلية </a:t>
            </a:r>
            <a:r>
              <a:rPr lang="ar-SA" sz="3700" b="1" dirty="0" err="1" smtClean="0">
                <a:ln w="6350">
                  <a:noFill/>
                </a:ln>
                <a:solidFill>
                  <a:schemeClr val="bg1"/>
                </a:solidFill>
                <a:latin typeface="Arabic Typesetting" pitchFamily="66" charset="-78"/>
                <a:ea typeface="+mj-ea"/>
                <a:cs typeface="Arabic Typesetting" pitchFamily="66" charset="-78"/>
              </a:rPr>
              <a:t>و</a:t>
            </a:r>
            <a:r>
              <a:rPr lang="ar-SA" sz="3700" b="1" dirty="0" smtClean="0">
                <a:ln w="6350">
                  <a:noFill/>
                </a:ln>
                <a:solidFill>
                  <a:schemeClr val="bg1"/>
                </a:solidFill>
                <a:latin typeface="Arabic Typesetting" pitchFamily="66" charset="-78"/>
                <a:ea typeface="+mj-ea"/>
                <a:cs typeface="Arabic Typesetting" pitchFamily="66" charset="-78"/>
              </a:rPr>
              <a:t> تثمينها </a:t>
            </a:r>
            <a:r>
              <a:rPr lang="ar-SA" sz="3700" b="1" dirty="0" err="1" smtClean="0">
                <a:ln w="6350">
                  <a:noFill/>
                </a:ln>
                <a:solidFill>
                  <a:schemeClr val="bg1"/>
                </a:solidFill>
                <a:latin typeface="Arabic Typesetting" pitchFamily="66" charset="-78"/>
                <a:ea typeface="+mj-ea"/>
                <a:cs typeface="Arabic Typesetting" pitchFamily="66" charset="-78"/>
              </a:rPr>
              <a:t>و</a:t>
            </a:r>
            <a:r>
              <a:rPr lang="ar-SA" sz="3700" b="1" dirty="0" smtClean="0">
                <a:ln w="6350">
                  <a:noFill/>
                </a:ln>
                <a:solidFill>
                  <a:schemeClr val="bg1"/>
                </a:solidFill>
                <a:latin typeface="Arabic Typesetting" pitchFamily="66" charset="-78"/>
                <a:ea typeface="+mj-ea"/>
                <a:cs typeface="Arabic Typesetting" pitchFamily="66" charset="-78"/>
              </a:rPr>
              <a:t> تلبية حاجيات الأسواق المحدودة المتواجدة في هذه المناطق ,أما في مجال تنويع الهيكل الصناعي حيث تقوم بإنتاج منتج أو مجموعة من المنتجات التي لا تنتجها المؤسسات الكب</a:t>
            </a:r>
            <a:r>
              <a:rPr lang="ar-DZ" sz="3700" b="1" dirty="0" err="1" smtClean="0">
                <a:ln w="6350">
                  <a:noFill/>
                </a:ln>
                <a:solidFill>
                  <a:schemeClr val="bg1"/>
                </a:solidFill>
                <a:latin typeface="Arabic Typesetting" pitchFamily="66" charset="-78"/>
                <a:ea typeface="+mj-ea"/>
                <a:cs typeface="Arabic Typesetting" pitchFamily="66" charset="-78"/>
              </a:rPr>
              <a:t>رى</a:t>
            </a:r>
            <a:r>
              <a:rPr lang="ar-DZ" sz="3700" b="1" dirty="0" smtClean="0">
                <a:ln w="6350">
                  <a:noFill/>
                </a:ln>
                <a:solidFill>
                  <a:schemeClr val="bg1"/>
                </a:solidFill>
                <a:latin typeface="Arabic Typesetting" pitchFamily="66" charset="-78"/>
                <a:ea typeface="+mj-ea"/>
                <a:cs typeface="Arabic Typesetting" pitchFamily="66" charset="-78"/>
              </a:rPr>
              <a:t>.</a:t>
            </a:r>
            <a:endParaRPr lang="fr-FR" sz="3700" b="1" dirty="0" smtClean="0">
              <a:ln w="6350">
                <a:noFill/>
              </a:ln>
              <a:solidFill>
                <a:schemeClr val="bg1"/>
              </a:solidFill>
              <a:latin typeface="Arabic Typesetting" pitchFamily="66" charset="-78"/>
              <a:ea typeface="+mj-ea"/>
              <a:cs typeface="Arabic Typesetting" pitchFamily="66"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571480"/>
            <a:ext cx="8643998" cy="5737880"/>
          </a:xfrm>
        </p:spPr>
        <p:txBody>
          <a:bodyPr>
            <a:normAutofit fontScale="25000" lnSpcReduction="20000"/>
          </a:bodyPr>
          <a:lstStyle/>
          <a:p>
            <a:r>
              <a:rPr lang="fr-FR" dirty="0" smtClean="0"/>
              <a:t> </a:t>
            </a:r>
            <a:endParaRPr lang="ar-DZ" dirty="0" smtClean="0"/>
          </a:p>
          <a:p>
            <a:pPr algn="r" rtl="1"/>
            <a:r>
              <a:rPr lang="ar-DZ" sz="14400" b="1" dirty="0" err="1" smtClean="0">
                <a:ln w="6350">
                  <a:noFill/>
                </a:ln>
                <a:solidFill>
                  <a:schemeClr val="bg1"/>
                </a:solidFill>
                <a:latin typeface="Arabic Typesetting" pitchFamily="66" charset="-78"/>
                <a:ea typeface="+mj-ea"/>
                <a:cs typeface="Arabic Typesetting" pitchFamily="66" charset="-78"/>
              </a:rPr>
              <a:t>تالثا</a:t>
            </a:r>
            <a:r>
              <a:rPr lang="ar-DZ" sz="14400" b="1" u="sng" dirty="0" smtClean="0">
                <a:ln w="6350">
                  <a:noFill/>
                </a:ln>
                <a:solidFill>
                  <a:schemeClr val="bg1"/>
                </a:solidFill>
                <a:latin typeface="Arabic Typesetting" pitchFamily="66" charset="-78"/>
                <a:ea typeface="+mj-ea"/>
                <a:cs typeface="Arabic Typesetting" pitchFamily="66" charset="-78"/>
              </a:rPr>
              <a:t> : المحافظة على </a:t>
            </a:r>
            <a:r>
              <a:rPr lang="ar-DZ" sz="14400" b="1" u="sng" dirty="0" err="1" smtClean="0">
                <a:ln w="6350">
                  <a:noFill/>
                </a:ln>
                <a:solidFill>
                  <a:schemeClr val="bg1"/>
                </a:solidFill>
                <a:latin typeface="Arabic Typesetting" pitchFamily="66" charset="-78"/>
                <a:ea typeface="+mj-ea"/>
                <a:cs typeface="Arabic Typesetting" pitchFamily="66" charset="-78"/>
              </a:rPr>
              <a:t>إستمرارية</a:t>
            </a:r>
            <a:r>
              <a:rPr lang="ar-DZ" sz="14400" b="1" u="sng" dirty="0" smtClean="0">
                <a:ln w="6350">
                  <a:noFill/>
                </a:ln>
                <a:solidFill>
                  <a:schemeClr val="bg1"/>
                </a:solidFill>
                <a:latin typeface="Arabic Typesetting" pitchFamily="66" charset="-78"/>
                <a:ea typeface="+mj-ea"/>
                <a:cs typeface="Arabic Typesetting" pitchFamily="66" charset="-78"/>
              </a:rPr>
              <a:t> المنافسة</a:t>
            </a:r>
            <a:endParaRPr lang="fr-FR" sz="14400" b="1" u="sng" dirty="0" smtClean="0">
              <a:ln w="6350">
                <a:noFill/>
              </a:ln>
              <a:solidFill>
                <a:schemeClr val="bg1"/>
              </a:solidFill>
              <a:latin typeface="Arabic Typesetting" pitchFamily="66" charset="-78"/>
              <a:ea typeface="+mj-ea"/>
              <a:cs typeface="Arabic Typesetting" pitchFamily="66" charset="-78"/>
            </a:endParaRPr>
          </a:p>
          <a:p>
            <a:pPr algn="r" rtl="1"/>
            <a:r>
              <a:rPr lang="ar-SA" sz="10400" b="1" dirty="0" smtClean="0">
                <a:ln w="6350">
                  <a:noFill/>
                </a:ln>
                <a:solidFill>
                  <a:schemeClr val="bg1"/>
                </a:solidFill>
                <a:latin typeface="Arabic Typesetting" pitchFamily="66" charset="-78"/>
                <a:ea typeface="+mj-ea"/>
                <a:cs typeface="Arabic Typesetting" pitchFamily="66" charset="-78"/>
              </a:rPr>
              <a:t>في عصر التطورات </a:t>
            </a:r>
            <a:r>
              <a:rPr lang="ar-DZ" sz="10400" b="1" dirty="0" smtClean="0">
                <a:ln w="6350">
                  <a:noFill/>
                </a:ln>
                <a:solidFill>
                  <a:schemeClr val="bg1"/>
                </a:solidFill>
                <a:latin typeface="Arabic Typesetting" pitchFamily="66" charset="-78"/>
                <a:ea typeface="+mj-ea"/>
                <a:cs typeface="Arabic Typesetting" pitchFamily="66" charset="-78"/>
              </a:rPr>
              <a:t> السريعة تعتبر المنافسة أداة للتغيير من خلال </a:t>
            </a:r>
            <a:r>
              <a:rPr lang="ar-SA" sz="10400" b="1" dirty="0" smtClean="0">
                <a:ln w="6350">
                  <a:noFill/>
                </a:ln>
                <a:solidFill>
                  <a:schemeClr val="bg1"/>
                </a:solidFill>
                <a:latin typeface="Arabic Typesetting" pitchFamily="66" charset="-78"/>
                <a:ea typeface="+mj-ea"/>
                <a:cs typeface="Arabic Typesetting" pitchFamily="66" charset="-78"/>
              </a:rPr>
              <a:t> الابتكارات </a:t>
            </a:r>
            <a:r>
              <a:rPr lang="ar-SA" sz="10400" b="1" dirty="0" err="1" smtClean="0">
                <a:ln w="6350">
                  <a:noFill/>
                </a:ln>
                <a:solidFill>
                  <a:schemeClr val="bg1"/>
                </a:solidFill>
                <a:latin typeface="Arabic Typesetting" pitchFamily="66" charset="-78"/>
                <a:ea typeface="+mj-ea"/>
                <a:cs typeface="Arabic Typesetting" pitchFamily="66" charset="-78"/>
              </a:rPr>
              <a:t>و</a:t>
            </a:r>
            <a:r>
              <a:rPr lang="ar-SA" sz="10400" b="1" dirty="0" smtClean="0">
                <a:ln w="6350">
                  <a:noFill/>
                </a:ln>
                <a:solidFill>
                  <a:schemeClr val="bg1"/>
                </a:solidFill>
                <a:latin typeface="Arabic Typesetting" pitchFamily="66" charset="-78"/>
                <a:ea typeface="+mj-ea"/>
                <a:cs typeface="Arabic Typesetting" pitchFamily="66" charset="-78"/>
              </a:rPr>
              <a:t> التحسين، </a:t>
            </a:r>
            <a:r>
              <a:rPr lang="ar-SA" sz="10400" b="1" dirty="0" err="1" smtClean="0">
                <a:ln w="6350">
                  <a:noFill/>
                </a:ln>
                <a:solidFill>
                  <a:schemeClr val="bg1"/>
                </a:solidFill>
                <a:latin typeface="Arabic Typesetting" pitchFamily="66" charset="-78"/>
                <a:ea typeface="+mj-ea"/>
                <a:cs typeface="Arabic Typesetting" pitchFamily="66" charset="-78"/>
              </a:rPr>
              <a:t>و</a:t>
            </a:r>
            <a:r>
              <a:rPr lang="ar-SA" sz="10400" b="1" dirty="0" smtClean="0">
                <a:ln w="6350">
                  <a:noFill/>
                </a:ln>
                <a:solidFill>
                  <a:schemeClr val="bg1"/>
                </a:solidFill>
                <a:latin typeface="Arabic Typesetting" pitchFamily="66" charset="-78"/>
                <a:ea typeface="+mj-ea"/>
                <a:cs typeface="Arabic Typesetting" pitchFamily="66" charset="-78"/>
              </a:rPr>
              <a:t> تظهر المنافسة الحديثة في عدة</a:t>
            </a:r>
            <a:r>
              <a:rPr lang="fr-FR" sz="10400" b="1" dirty="0" smtClean="0">
                <a:ln w="6350">
                  <a:noFill/>
                </a:ln>
                <a:solidFill>
                  <a:schemeClr val="bg1"/>
                </a:solidFill>
                <a:latin typeface="Arabic Typesetting" pitchFamily="66" charset="-78"/>
                <a:ea typeface="+mj-ea"/>
                <a:cs typeface="Arabic Typesetting" pitchFamily="66" charset="-78"/>
              </a:rPr>
              <a:t> </a:t>
            </a:r>
            <a:r>
              <a:rPr lang="ar-SA" sz="10400" b="1" dirty="0" smtClean="0">
                <a:ln w="6350">
                  <a:noFill/>
                </a:ln>
                <a:solidFill>
                  <a:schemeClr val="bg1"/>
                </a:solidFill>
                <a:latin typeface="Arabic Typesetting" pitchFamily="66" charset="-78"/>
                <a:ea typeface="+mj-ea"/>
                <a:cs typeface="Arabic Typesetting" pitchFamily="66" charset="-78"/>
              </a:rPr>
              <a:t>شروط الائتمان والخدمة في الأساليب </a:t>
            </a:r>
            <a:r>
              <a:rPr lang="ar-SA" sz="10400" b="1" dirty="0" err="1" smtClean="0">
                <a:ln w="6350">
                  <a:noFill/>
                </a:ln>
                <a:solidFill>
                  <a:schemeClr val="bg1"/>
                </a:solidFill>
                <a:latin typeface="Arabic Typesetting" pitchFamily="66" charset="-78"/>
                <a:ea typeface="+mj-ea"/>
                <a:cs typeface="Arabic Typesetting" pitchFamily="66" charset="-78"/>
              </a:rPr>
              <a:t>و</a:t>
            </a:r>
            <a:r>
              <a:rPr lang="ar-SA" sz="10400" b="1" dirty="0" smtClean="0">
                <a:ln w="6350">
                  <a:noFill/>
                </a:ln>
                <a:solidFill>
                  <a:schemeClr val="bg1"/>
                </a:solidFill>
                <a:latin typeface="Arabic Typesetting" pitchFamily="66" charset="-78"/>
                <a:ea typeface="+mj-ea"/>
                <a:cs typeface="Arabic Typesetting" pitchFamily="66" charset="-78"/>
              </a:rPr>
              <a:t> الهدف هو تلبية طلبات المستهلكين وتحقيق الأرباح</a:t>
            </a:r>
            <a:r>
              <a:rPr lang="ar-DZ" sz="10400" b="1" dirty="0" smtClean="0">
                <a:ln w="6350">
                  <a:noFill/>
                </a:ln>
                <a:solidFill>
                  <a:schemeClr val="bg1"/>
                </a:solidFill>
                <a:latin typeface="Arabic Typesetting" pitchFamily="66" charset="-78"/>
                <a:ea typeface="+mj-ea"/>
                <a:cs typeface="Arabic Typesetting" pitchFamily="66" charset="-78"/>
              </a:rPr>
              <a:t> و أشكال منها السعر  </a:t>
            </a:r>
            <a:r>
              <a:rPr lang="ar-SA" sz="10400" b="1" dirty="0" smtClean="0">
                <a:ln w="6350">
                  <a:noFill/>
                </a:ln>
                <a:solidFill>
                  <a:schemeClr val="bg1"/>
                </a:solidFill>
                <a:latin typeface="Arabic Typesetting" pitchFamily="66" charset="-78"/>
                <a:ea typeface="+mj-ea"/>
                <a:cs typeface="Arabic Typesetting" pitchFamily="66" charset="-78"/>
              </a:rPr>
              <a:t> و المحافظة على الحصة السوقية  </a:t>
            </a:r>
            <a:r>
              <a:rPr lang="ar-SA" sz="10400" b="1" dirty="0" err="1" smtClean="0">
                <a:ln w="6350">
                  <a:noFill/>
                </a:ln>
                <a:solidFill>
                  <a:schemeClr val="bg1"/>
                </a:solidFill>
                <a:latin typeface="Arabic Typesetting" pitchFamily="66" charset="-78"/>
                <a:ea typeface="+mj-ea"/>
                <a:cs typeface="Arabic Typesetting" pitchFamily="66" charset="-78"/>
              </a:rPr>
              <a:t>و</a:t>
            </a:r>
            <a:r>
              <a:rPr lang="ar-SA" sz="10400" b="1" dirty="0" smtClean="0">
                <a:ln w="6350">
                  <a:noFill/>
                </a:ln>
                <a:solidFill>
                  <a:schemeClr val="bg1"/>
                </a:solidFill>
                <a:latin typeface="Arabic Typesetting" pitchFamily="66" charset="-78"/>
                <a:ea typeface="+mj-ea"/>
                <a:cs typeface="Arabic Typesetting" pitchFamily="66" charset="-78"/>
              </a:rPr>
              <a:t> تطوير مواقع القوة بما يمكنها من تحسين موقعها التنافسي وذلك عن طريق عدة مداخل منها</a:t>
            </a:r>
            <a:r>
              <a:rPr lang="fr-FR" sz="10400" b="1" dirty="0" smtClean="0">
                <a:ln w="6350">
                  <a:noFill/>
                </a:ln>
                <a:solidFill>
                  <a:schemeClr val="bg1"/>
                </a:solidFill>
                <a:latin typeface="Arabic Typesetting" pitchFamily="66" charset="-78"/>
                <a:ea typeface="+mj-ea"/>
                <a:cs typeface="Arabic Typesetting" pitchFamily="66" charset="-78"/>
              </a:rPr>
              <a:t> :</a:t>
            </a:r>
          </a:p>
          <a:p>
            <a:pPr lvl="0" algn="r" rtl="1"/>
            <a:r>
              <a:rPr lang="ar-SA" sz="10400" b="1" dirty="0" smtClean="0">
                <a:ln w="6350">
                  <a:noFill/>
                </a:ln>
                <a:solidFill>
                  <a:schemeClr val="bg1"/>
                </a:solidFill>
                <a:latin typeface="Arabic Typesetting" pitchFamily="66" charset="-78"/>
                <a:ea typeface="+mj-ea"/>
                <a:cs typeface="Arabic Typesetting" pitchFamily="66" charset="-78"/>
              </a:rPr>
              <a:t>الرؤية الجديدة </a:t>
            </a:r>
            <a:r>
              <a:rPr lang="ar-SA" sz="10400" b="1" dirty="0" err="1" smtClean="0">
                <a:ln w="6350">
                  <a:noFill/>
                </a:ln>
                <a:solidFill>
                  <a:schemeClr val="bg1"/>
                </a:solidFill>
                <a:latin typeface="Arabic Typesetting" pitchFamily="66" charset="-78"/>
                <a:ea typeface="+mj-ea"/>
                <a:cs typeface="Arabic Typesetting" pitchFamily="66" charset="-78"/>
              </a:rPr>
              <a:t>و</a:t>
            </a:r>
            <a:r>
              <a:rPr lang="ar-SA" sz="10400" b="1" dirty="0" smtClean="0">
                <a:ln w="6350">
                  <a:noFill/>
                </a:ln>
                <a:solidFill>
                  <a:schemeClr val="bg1"/>
                </a:solidFill>
                <a:latin typeface="Arabic Typesetting" pitchFamily="66" charset="-78"/>
                <a:ea typeface="+mj-ea"/>
                <a:cs typeface="Arabic Typesetting" pitchFamily="66" charset="-78"/>
              </a:rPr>
              <a:t> الحديثة للإدارة الفعالة </a:t>
            </a:r>
            <a:r>
              <a:rPr lang="ar-SA" sz="10400" b="1" dirty="0" err="1" smtClean="0">
                <a:ln w="6350">
                  <a:noFill/>
                </a:ln>
                <a:solidFill>
                  <a:schemeClr val="bg1"/>
                </a:solidFill>
                <a:latin typeface="Arabic Typesetting" pitchFamily="66" charset="-78"/>
                <a:ea typeface="+mj-ea"/>
                <a:cs typeface="Arabic Typesetting" pitchFamily="66" charset="-78"/>
              </a:rPr>
              <a:t>و</a:t>
            </a:r>
            <a:r>
              <a:rPr lang="ar-SA" sz="10400" b="1" dirty="0" smtClean="0">
                <a:ln w="6350">
                  <a:noFill/>
                </a:ln>
                <a:solidFill>
                  <a:schemeClr val="bg1"/>
                </a:solidFill>
                <a:latin typeface="Arabic Typesetting" pitchFamily="66" charset="-78"/>
                <a:ea typeface="+mj-ea"/>
                <a:cs typeface="Arabic Typesetting" pitchFamily="66" charset="-78"/>
              </a:rPr>
              <a:t> أهمية التنمية البشرية</a:t>
            </a:r>
            <a:r>
              <a:rPr lang="fr-FR" sz="10400" b="1" dirty="0" smtClean="0">
                <a:ln w="6350">
                  <a:noFill/>
                </a:ln>
                <a:solidFill>
                  <a:schemeClr val="bg1"/>
                </a:solidFill>
                <a:latin typeface="Arabic Typesetting" pitchFamily="66" charset="-78"/>
                <a:ea typeface="+mj-ea"/>
                <a:cs typeface="Arabic Typesetting" pitchFamily="66" charset="-78"/>
              </a:rPr>
              <a:t>.</a:t>
            </a:r>
          </a:p>
          <a:p>
            <a:pPr lvl="0" algn="r" rtl="1"/>
            <a:r>
              <a:rPr lang="ar-SA" sz="10400" b="1" dirty="0" smtClean="0">
                <a:ln w="6350">
                  <a:noFill/>
                </a:ln>
                <a:solidFill>
                  <a:schemeClr val="bg1"/>
                </a:solidFill>
                <a:latin typeface="Arabic Typesetting" pitchFamily="66" charset="-78"/>
                <a:ea typeface="+mj-ea"/>
                <a:cs typeface="Arabic Typesetting" pitchFamily="66" charset="-78"/>
              </a:rPr>
              <a:t>تشجيع الابتكار تطوير تكنولوجيا الإنتاج</a:t>
            </a:r>
            <a:r>
              <a:rPr lang="fr-FR" sz="10400" b="1" dirty="0" smtClean="0">
                <a:ln w="6350">
                  <a:noFill/>
                </a:ln>
                <a:solidFill>
                  <a:schemeClr val="bg1"/>
                </a:solidFill>
                <a:latin typeface="Arabic Typesetting" pitchFamily="66" charset="-78"/>
                <a:ea typeface="+mj-ea"/>
                <a:cs typeface="Arabic Typesetting" pitchFamily="66" charset="-78"/>
              </a:rPr>
              <a:t>.</a:t>
            </a:r>
          </a:p>
          <a:p>
            <a:pPr lvl="0" algn="r" rtl="1"/>
            <a:r>
              <a:rPr lang="ar-SA" sz="10400" b="1" dirty="0" smtClean="0">
                <a:ln w="6350">
                  <a:noFill/>
                </a:ln>
                <a:solidFill>
                  <a:schemeClr val="bg1"/>
                </a:solidFill>
                <a:latin typeface="Arabic Typesetting" pitchFamily="66" charset="-78"/>
                <a:ea typeface="+mj-ea"/>
                <a:cs typeface="Arabic Typesetting" pitchFamily="66" charset="-78"/>
              </a:rPr>
              <a:t>الاستفادة من التكنولوجيا الحديثة والتعامل معها سواء في ميدان الإنتاج أو الإدارة </a:t>
            </a:r>
            <a:r>
              <a:rPr lang="ar-SA" sz="10400" b="1" dirty="0" err="1" smtClean="0">
                <a:ln w="6350">
                  <a:noFill/>
                </a:ln>
                <a:solidFill>
                  <a:schemeClr val="bg1"/>
                </a:solidFill>
                <a:latin typeface="Arabic Typesetting" pitchFamily="66" charset="-78"/>
                <a:ea typeface="+mj-ea"/>
                <a:cs typeface="Arabic Typesetting" pitchFamily="66" charset="-78"/>
              </a:rPr>
              <a:t>و</a:t>
            </a:r>
            <a:r>
              <a:rPr lang="ar-SA" sz="10400" b="1" dirty="0" smtClean="0">
                <a:ln w="6350">
                  <a:noFill/>
                </a:ln>
                <a:solidFill>
                  <a:schemeClr val="bg1"/>
                </a:solidFill>
                <a:latin typeface="Arabic Typesetting" pitchFamily="66" charset="-78"/>
                <a:ea typeface="+mj-ea"/>
                <a:cs typeface="Arabic Typesetting" pitchFamily="66" charset="-78"/>
              </a:rPr>
              <a:t> التسيير</a:t>
            </a:r>
            <a:r>
              <a:rPr lang="fr-FR" sz="10400" b="1" dirty="0" smtClean="0">
                <a:ln w="6350">
                  <a:noFill/>
                </a:ln>
                <a:solidFill>
                  <a:schemeClr val="bg1"/>
                </a:solidFill>
                <a:latin typeface="Arabic Typesetting" pitchFamily="66" charset="-78"/>
                <a:ea typeface="+mj-ea"/>
                <a:cs typeface="Arabic Typesetting" pitchFamily="66" charset="-78"/>
              </a:rPr>
              <a:t>.</a:t>
            </a:r>
          </a:p>
          <a:p>
            <a:pPr algn="r" rtl="1"/>
            <a:r>
              <a:rPr lang="ar-SA" sz="10400" b="1" dirty="0" smtClean="0">
                <a:ln w="6350">
                  <a:noFill/>
                </a:ln>
                <a:solidFill>
                  <a:schemeClr val="bg1"/>
                </a:solidFill>
                <a:latin typeface="Arabic Typesetting" pitchFamily="66" charset="-78"/>
                <a:ea typeface="+mj-ea"/>
                <a:cs typeface="Arabic Typesetting" pitchFamily="66" charset="-78"/>
              </a:rPr>
              <a:t>فالمؤسسات الصغيرة </a:t>
            </a:r>
            <a:r>
              <a:rPr lang="ar-SA" sz="10400" b="1" dirty="0" err="1" smtClean="0">
                <a:ln w="6350">
                  <a:noFill/>
                </a:ln>
                <a:solidFill>
                  <a:schemeClr val="bg1"/>
                </a:solidFill>
                <a:latin typeface="Arabic Typesetting" pitchFamily="66" charset="-78"/>
                <a:ea typeface="+mj-ea"/>
                <a:cs typeface="Arabic Typesetting" pitchFamily="66" charset="-78"/>
              </a:rPr>
              <a:t>و</a:t>
            </a:r>
            <a:r>
              <a:rPr lang="ar-SA" sz="10400" b="1" dirty="0" smtClean="0">
                <a:ln w="6350">
                  <a:noFill/>
                </a:ln>
                <a:solidFill>
                  <a:schemeClr val="bg1"/>
                </a:solidFill>
                <a:latin typeface="Arabic Typesetting" pitchFamily="66" charset="-78"/>
                <a:ea typeface="+mj-ea"/>
                <a:cs typeface="Arabic Typesetting" pitchFamily="66" charset="-78"/>
              </a:rPr>
              <a:t> المتوسطة تحقق درجات أعلى من المنافسة  خاصة المؤسسات الموجودة في مجال الصناعة</a:t>
            </a:r>
            <a:r>
              <a:rPr lang="ar-DZ" sz="10400" b="1" dirty="0" smtClean="0">
                <a:ln w="6350">
                  <a:noFill/>
                </a:ln>
                <a:solidFill>
                  <a:schemeClr val="bg1"/>
                </a:solidFill>
                <a:latin typeface="Arabic Typesetting" pitchFamily="66" charset="-78"/>
                <a:ea typeface="+mj-ea"/>
                <a:cs typeface="Arabic Typesetting" pitchFamily="66" charset="-78"/>
              </a:rPr>
              <a:t>.</a:t>
            </a:r>
            <a:endParaRPr lang="fr-FR" sz="10400" b="1" dirty="0" smtClean="0">
              <a:ln w="6350">
                <a:noFill/>
              </a:ln>
              <a:solidFill>
                <a:schemeClr val="bg1"/>
              </a:solidFill>
              <a:latin typeface="Arabic Typesetting" pitchFamily="66" charset="-78"/>
              <a:ea typeface="+mj-ea"/>
              <a:cs typeface="Arabic Typesetting" pitchFamily="66" charset="-78"/>
            </a:endParaRPr>
          </a:p>
          <a:p>
            <a:pPr algn="r" rtl="1"/>
            <a:r>
              <a:rPr lang="ar-DZ" sz="15000" b="1" dirty="0" smtClean="0">
                <a:ln w="6350">
                  <a:noFill/>
                </a:ln>
                <a:solidFill>
                  <a:schemeClr val="bg1"/>
                </a:solidFill>
                <a:latin typeface="Arabic Typesetting" pitchFamily="66" charset="-78"/>
                <a:ea typeface="+mj-ea"/>
                <a:cs typeface="Arabic Typesetting" pitchFamily="66" charset="-78"/>
              </a:rPr>
              <a:t>رابعا</a:t>
            </a:r>
            <a:r>
              <a:rPr lang="ar-DZ" sz="11000" b="1" dirty="0" smtClean="0">
                <a:ln w="6350">
                  <a:noFill/>
                </a:ln>
                <a:solidFill>
                  <a:schemeClr val="bg1"/>
                </a:solidFill>
                <a:latin typeface="Arabic Typesetting" pitchFamily="66" charset="-78"/>
                <a:ea typeface="+mj-ea"/>
                <a:cs typeface="Arabic Typesetting" pitchFamily="66" charset="-78"/>
              </a:rPr>
              <a:t> </a:t>
            </a:r>
            <a:r>
              <a:rPr lang="ar-SA" sz="11000" b="1" dirty="0" smtClean="0">
                <a:ln w="6350">
                  <a:noFill/>
                </a:ln>
                <a:solidFill>
                  <a:schemeClr val="bg1"/>
                </a:solidFill>
                <a:latin typeface="Arabic Typesetting" pitchFamily="66" charset="-78"/>
                <a:ea typeface="+mj-ea"/>
                <a:cs typeface="Arabic Typesetting" pitchFamily="66" charset="-78"/>
              </a:rPr>
              <a:t>-</a:t>
            </a:r>
            <a:r>
              <a:rPr lang="ar-SA" sz="12800" b="1" u="sng" dirty="0" smtClean="0">
                <a:ln w="6350">
                  <a:noFill/>
                </a:ln>
                <a:solidFill>
                  <a:schemeClr val="bg1"/>
                </a:solidFill>
                <a:latin typeface="Arabic Typesetting" pitchFamily="66" charset="-78"/>
                <a:ea typeface="+mj-ea"/>
                <a:cs typeface="Arabic Typesetting" pitchFamily="66" charset="-78"/>
              </a:rPr>
              <a:t>دعم الناتج المحلي</a:t>
            </a:r>
            <a:r>
              <a:rPr lang="fr-FR" sz="12800" b="1" dirty="0" smtClean="0">
                <a:ln w="6350">
                  <a:noFill/>
                </a:ln>
                <a:solidFill>
                  <a:schemeClr val="bg1"/>
                </a:solidFill>
                <a:latin typeface="Arabic Typesetting" pitchFamily="66" charset="-78"/>
                <a:ea typeface="+mj-ea"/>
                <a:cs typeface="Arabic Typesetting" pitchFamily="66" charset="-78"/>
              </a:rPr>
              <a:t> :</a:t>
            </a:r>
          </a:p>
          <a:p>
            <a:pPr algn="r" rtl="1"/>
            <a:r>
              <a:rPr lang="ar-SA" sz="10400" b="1" dirty="0" smtClean="0">
                <a:ln w="6350">
                  <a:noFill/>
                </a:ln>
                <a:solidFill>
                  <a:schemeClr val="bg1"/>
                </a:solidFill>
                <a:latin typeface="Arabic Typesetting" pitchFamily="66" charset="-78"/>
                <a:ea typeface="+mj-ea"/>
                <a:cs typeface="Arabic Typesetting" pitchFamily="66" charset="-78"/>
              </a:rPr>
              <a:t>تعتبر المشروعات الصغيرة </a:t>
            </a:r>
            <a:r>
              <a:rPr lang="ar-SA" sz="10400" b="1" dirty="0" err="1" smtClean="0">
                <a:ln w="6350">
                  <a:noFill/>
                </a:ln>
                <a:solidFill>
                  <a:schemeClr val="bg1"/>
                </a:solidFill>
                <a:latin typeface="Arabic Typesetting" pitchFamily="66" charset="-78"/>
                <a:ea typeface="+mj-ea"/>
                <a:cs typeface="Arabic Typesetting" pitchFamily="66" charset="-78"/>
              </a:rPr>
              <a:t>و</a:t>
            </a:r>
            <a:r>
              <a:rPr lang="ar-SA" sz="10400" b="1" dirty="0" smtClean="0">
                <a:ln w="6350">
                  <a:noFill/>
                </a:ln>
                <a:solidFill>
                  <a:schemeClr val="bg1"/>
                </a:solidFill>
                <a:latin typeface="Arabic Typesetting" pitchFamily="66" charset="-78"/>
                <a:ea typeface="+mj-ea"/>
                <a:cs typeface="Arabic Typesetting" pitchFamily="66" charset="-78"/>
              </a:rPr>
              <a:t> المتوسطة أداة فاعلة في توسيع القاعدة الإنتاجية عند تطبيق استراتيجيات إنتاج بدائل الواردات </a:t>
            </a:r>
            <a:r>
              <a:rPr lang="ar-DZ" sz="10400" b="1" dirty="0" smtClean="0">
                <a:ln w="6350">
                  <a:noFill/>
                </a:ln>
                <a:solidFill>
                  <a:schemeClr val="bg1"/>
                </a:solidFill>
                <a:latin typeface="Arabic Typesetting" pitchFamily="66" charset="-78"/>
                <a:ea typeface="+mj-ea"/>
                <a:cs typeface="Arabic Typesetting" pitchFamily="66" charset="-78"/>
              </a:rPr>
              <a:t>ل</a:t>
            </a:r>
            <a:r>
              <a:rPr lang="ar-SA" sz="10400" b="1" dirty="0" smtClean="0">
                <a:ln w="6350">
                  <a:noFill/>
                </a:ln>
                <a:solidFill>
                  <a:schemeClr val="bg1"/>
                </a:solidFill>
                <a:latin typeface="Arabic Typesetting" pitchFamily="66" charset="-78"/>
                <a:ea typeface="+mj-ea"/>
                <a:cs typeface="Arabic Typesetting" pitchFamily="66" charset="-78"/>
              </a:rPr>
              <a:t>توفير حاجة السوق من السلع الاستهلاكية</a:t>
            </a:r>
            <a:r>
              <a:rPr lang="ar-DZ" sz="10400" b="1" dirty="0" smtClean="0">
                <a:ln w="6350">
                  <a:noFill/>
                </a:ln>
                <a:solidFill>
                  <a:schemeClr val="bg1"/>
                </a:solidFill>
                <a:latin typeface="Arabic Typesetting" pitchFamily="66" charset="-78"/>
                <a:ea typeface="+mj-ea"/>
                <a:cs typeface="Arabic Typesetting" pitchFamily="66" charset="-78"/>
              </a:rPr>
              <a:t> و الخدمات.</a:t>
            </a:r>
            <a:endParaRPr lang="fr-FR" sz="10400" b="1" dirty="0" smtClean="0">
              <a:ln w="6350">
                <a:noFill/>
              </a:ln>
              <a:solidFill>
                <a:schemeClr val="bg1"/>
              </a:solidFill>
              <a:latin typeface="Arabic Typesetting" pitchFamily="66" charset="-78"/>
              <a:ea typeface="+mj-ea"/>
              <a:cs typeface="Arabic Typesetting" pitchFamily="66"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329642" cy="6000792"/>
          </a:xfrm>
        </p:spPr>
        <p:txBody>
          <a:bodyPr>
            <a:normAutofit/>
          </a:bodyPr>
          <a:lstStyle/>
          <a:p>
            <a:pPr lvl="1" algn="r" rtl="1">
              <a:buNone/>
            </a:pPr>
            <a:r>
              <a:rPr lang="ar-DZ" sz="3900" b="1" dirty="0" smtClean="0">
                <a:ln w="6350">
                  <a:noFill/>
                </a:ln>
                <a:solidFill>
                  <a:schemeClr val="bg1"/>
                </a:solidFill>
                <a:latin typeface="Arabic Typesetting" pitchFamily="66" charset="-78"/>
                <a:ea typeface="+mj-ea"/>
                <a:cs typeface="Arabic Typesetting" pitchFamily="66" charset="-78"/>
              </a:rPr>
              <a:t>خامسا : </a:t>
            </a:r>
            <a:r>
              <a:rPr lang="ar-DZ" sz="3900" b="1" u="sng" dirty="0" smtClean="0">
                <a:ln w="6350">
                  <a:noFill/>
                </a:ln>
                <a:solidFill>
                  <a:schemeClr val="bg1"/>
                </a:solidFill>
                <a:latin typeface="Arabic Typesetting" pitchFamily="66" charset="-78"/>
                <a:ea typeface="+mj-ea"/>
                <a:cs typeface="Arabic Typesetting" pitchFamily="66" charset="-78"/>
              </a:rPr>
              <a:t>القدرة على مقاومة </a:t>
            </a:r>
            <a:r>
              <a:rPr lang="ar-DZ" sz="3900" b="1" u="sng" dirty="0" smtClean="0">
                <a:ln w="6350">
                  <a:noFill/>
                </a:ln>
                <a:solidFill>
                  <a:schemeClr val="bg1"/>
                </a:solidFill>
                <a:latin typeface="Arabic Typesetting" pitchFamily="66" charset="-78"/>
                <a:ea typeface="+mj-ea"/>
                <a:cs typeface="Arabic Typesetting" pitchFamily="66" charset="-78"/>
              </a:rPr>
              <a:t>الاضطرابات الاقتصادية:</a:t>
            </a:r>
            <a:endParaRPr lang="ar-DZ" sz="3900" b="1" u="sng" dirty="0" smtClean="0">
              <a:ln w="6350">
                <a:noFill/>
              </a:ln>
              <a:solidFill>
                <a:schemeClr val="bg1"/>
              </a:solidFill>
              <a:latin typeface="Arabic Typesetting" pitchFamily="66" charset="-78"/>
              <a:ea typeface="+mj-ea"/>
              <a:cs typeface="Arabic Typesetting" pitchFamily="66" charset="-78"/>
            </a:endParaRPr>
          </a:p>
          <a:p>
            <a:pPr algn="just" rtl="1">
              <a:buNone/>
            </a:pPr>
            <a:r>
              <a:rPr lang="ar-SA" sz="3000" b="1" dirty="0" smtClean="0">
                <a:ln w="6350">
                  <a:noFill/>
                </a:ln>
                <a:solidFill>
                  <a:schemeClr val="bg1"/>
                </a:solidFill>
                <a:latin typeface="Arabic Typesetting" pitchFamily="66" charset="-78"/>
                <a:ea typeface="+mj-ea"/>
                <a:cs typeface="Arabic Typesetting" pitchFamily="66" charset="-78"/>
              </a:rPr>
              <a:t>المؤسسات الصغيرة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المتوسطة أكثر قدرة على مقاومة فترات الاضطرابات الاقتصادية</a:t>
            </a:r>
            <a:r>
              <a:rPr lang="ar-DZ" sz="3000" b="1" dirty="0" smtClean="0">
                <a:ln w="6350">
                  <a:noFill/>
                </a:ln>
                <a:solidFill>
                  <a:schemeClr val="bg1"/>
                </a:solidFill>
                <a:latin typeface="Arabic Typesetting" pitchFamily="66" charset="-78"/>
                <a:ea typeface="+mj-ea"/>
                <a:cs typeface="Arabic Typesetting" pitchFamily="66" charset="-78"/>
              </a:rPr>
              <a:t>                          </a:t>
            </a:r>
            <a:r>
              <a:rPr lang="ar-SA" sz="3000" b="1" dirty="0" smtClean="0">
                <a:ln w="6350">
                  <a:noFill/>
                </a:ln>
                <a:solidFill>
                  <a:schemeClr val="bg1"/>
                </a:solidFill>
                <a:latin typeface="Arabic Typesetting" pitchFamily="66" charset="-78"/>
                <a:ea typeface="+mj-ea"/>
                <a:cs typeface="Arabic Typesetting" pitchFamily="66" charset="-78"/>
              </a:rPr>
              <a:t> من المؤسسات الكبيرة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السبب في ذلك يرجع لاختيارها الاستثمار في القطاعات الديناميكية</a:t>
            </a:r>
            <a:r>
              <a:rPr lang="ar-DZ" sz="3000" b="1" dirty="0" smtClean="0">
                <a:ln w="6350">
                  <a:noFill/>
                </a:ln>
                <a:solidFill>
                  <a:schemeClr val="bg1"/>
                </a:solidFill>
                <a:latin typeface="Arabic Typesetting" pitchFamily="66" charset="-78"/>
                <a:ea typeface="+mj-ea"/>
                <a:cs typeface="Arabic Typesetting" pitchFamily="66" charset="-78"/>
              </a:rPr>
              <a:t>                    </a:t>
            </a:r>
            <a:r>
              <a:rPr lang="ar-SA" sz="3000" b="1" dirty="0" smtClean="0">
                <a:ln w="6350">
                  <a:noFill/>
                </a:ln>
                <a:solidFill>
                  <a:schemeClr val="bg1"/>
                </a:solidFill>
                <a:latin typeface="Arabic Typesetting" pitchFamily="66" charset="-78"/>
                <a:ea typeface="+mj-ea"/>
                <a:cs typeface="Arabic Typesetting" pitchFamily="66" charset="-78"/>
              </a:rPr>
              <a:t> و تضع</a:t>
            </a:r>
            <a:r>
              <a:rPr lang="ar-DZ" sz="3000" b="1" dirty="0" smtClean="0">
                <a:ln w="6350">
                  <a:noFill/>
                </a:ln>
                <a:solidFill>
                  <a:schemeClr val="bg1"/>
                </a:solidFill>
                <a:latin typeface="Arabic Typesetting" pitchFamily="66" charset="-78"/>
                <a:ea typeface="+mj-ea"/>
                <a:cs typeface="Arabic Typesetting" pitchFamily="66" charset="-78"/>
              </a:rPr>
              <a:t> ن</a:t>
            </a:r>
            <a:r>
              <a:rPr lang="ar-SA" sz="3000" b="1" dirty="0" smtClean="0">
                <a:ln w="6350">
                  <a:noFill/>
                </a:ln>
                <a:solidFill>
                  <a:schemeClr val="bg1"/>
                </a:solidFill>
                <a:latin typeface="Arabic Typesetting" pitchFamily="66" charset="-78"/>
                <a:ea typeface="+mj-ea"/>
                <a:cs typeface="Arabic Typesetting" pitchFamily="66" charset="-78"/>
              </a:rPr>
              <a:t>فسها في القطاعات ذات الاستثمار المالي الأقل تأثر بالأزمات المالية، حيث أن هذه القطاعات تتلاءم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فترات الركود الاقتصادي الذي يتسم بقلة رؤوس الأموال اللازمة لإقامة الاستثمارات</a:t>
            </a:r>
            <a:r>
              <a:rPr lang="fr-FR" sz="3000" b="1" dirty="0" smtClean="0">
                <a:ln w="6350">
                  <a:noFill/>
                </a:ln>
                <a:solidFill>
                  <a:schemeClr val="bg1"/>
                </a:solidFill>
                <a:latin typeface="Arabic Typesetting" pitchFamily="66" charset="-78"/>
                <a:ea typeface="+mj-ea"/>
                <a:cs typeface="Arabic Typesetting" pitchFamily="66" charset="-78"/>
              </a:rPr>
              <a:t>.</a:t>
            </a:r>
          </a:p>
          <a:p>
            <a:pPr algn="just" rtl="1"/>
            <a:r>
              <a:rPr lang="ar-DZ" sz="3700" b="1" dirty="0" smtClean="0">
                <a:ln w="6350">
                  <a:noFill/>
                </a:ln>
                <a:solidFill>
                  <a:schemeClr val="bg1"/>
                </a:solidFill>
                <a:latin typeface="Arabic Typesetting" pitchFamily="66" charset="-78"/>
                <a:ea typeface="+mj-ea"/>
                <a:cs typeface="Arabic Typesetting" pitchFamily="66" charset="-78"/>
              </a:rPr>
              <a:t>سادسا</a:t>
            </a:r>
            <a:r>
              <a:rPr lang="ar-SA" sz="3700" b="1" dirty="0" smtClean="0">
                <a:ln w="6350">
                  <a:noFill/>
                </a:ln>
                <a:solidFill>
                  <a:schemeClr val="bg1"/>
                </a:solidFill>
                <a:latin typeface="Arabic Typesetting" pitchFamily="66" charset="-78"/>
                <a:ea typeface="+mj-ea"/>
                <a:cs typeface="Arabic Typesetting" pitchFamily="66" charset="-78"/>
              </a:rPr>
              <a:t>- </a:t>
            </a:r>
            <a:r>
              <a:rPr lang="ar-SA" sz="3700" b="1" u="sng" dirty="0" smtClean="0">
                <a:ln w="6350">
                  <a:noFill/>
                </a:ln>
                <a:solidFill>
                  <a:schemeClr val="bg1"/>
                </a:solidFill>
                <a:latin typeface="Arabic Typesetting" pitchFamily="66" charset="-78"/>
                <a:ea typeface="+mj-ea"/>
                <a:cs typeface="Arabic Typesetting" pitchFamily="66" charset="-78"/>
              </a:rPr>
              <a:t>تعبئة الموارد المالية </a:t>
            </a:r>
            <a:r>
              <a:rPr lang="fr-FR" sz="3700" b="1" u="sng" dirty="0" smtClean="0">
                <a:ln w="6350">
                  <a:noFill/>
                </a:ln>
                <a:solidFill>
                  <a:schemeClr val="bg1"/>
                </a:solidFill>
                <a:latin typeface="Arabic Typesetting" pitchFamily="66" charset="-78"/>
                <a:ea typeface="+mj-ea"/>
                <a:cs typeface="Arabic Typesetting" pitchFamily="66" charset="-78"/>
              </a:rPr>
              <a:t>:</a:t>
            </a:r>
          </a:p>
          <a:p>
            <a:pPr algn="just" rtl="1">
              <a:buNone/>
            </a:pPr>
            <a:r>
              <a:rPr lang="ar-DZ" sz="3000" b="1" dirty="0" smtClean="0">
                <a:ln w="6350">
                  <a:noFill/>
                </a:ln>
                <a:solidFill>
                  <a:schemeClr val="bg1"/>
                </a:solidFill>
                <a:latin typeface="Arabic Typesetting" pitchFamily="66" charset="-78"/>
                <a:ea typeface="+mj-ea"/>
                <a:cs typeface="Arabic Typesetting" pitchFamily="66" charset="-78"/>
              </a:rPr>
              <a:t> </a:t>
            </a:r>
            <a:r>
              <a:rPr lang="ar-SA" sz="3000" b="1" dirty="0" smtClean="0">
                <a:ln w="6350">
                  <a:noFill/>
                </a:ln>
                <a:solidFill>
                  <a:schemeClr val="bg1"/>
                </a:solidFill>
                <a:latin typeface="Arabic Typesetting" pitchFamily="66" charset="-78"/>
                <a:ea typeface="+mj-ea"/>
                <a:cs typeface="Arabic Typesetting" pitchFamily="66" charset="-78"/>
              </a:rPr>
              <a:t>تلعب المؤسسات الصغيرة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المتوسطة دورا هاما في تعبئة الموارد المالية الخاصة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الكفاءات المحلية </a:t>
            </a:r>
            <a:r>
              <a:rPr lang="ar-DZ" sz="3000" b="1" dirty="0" smtClean="0">
                <a:ln w="6350">
                  <a:noFill/>
                </a:ln>
                <a:solidFill>
                  <a:schemeClr val="bg1"/>
                </a:solidFill>
                <a:latin typeface="Arabic Typesetting" pitchFamily="66" charset="-78"/>
                <a:ea typeface="+mj-ea"/>
                <a:cs typeface="Arabic Typesetting" pitchFamily="66" charset="-78"/>
              </a:rPr>
              <a:t>       </a:t>
            </a:r>
            <a:r>
              <a:rPr lang="ar-SA" sz="3000" b="1" dirty="0" smtClean="0">
                <a:ln w="6350">
                  <a:noFill/>
                </a:ln>
                <a:solidFill>
                  <a:schemeClr val="bg1"/>
                </a:solidFill>
                <a:latin typeface="Arabic Typesetting" pitchFamily="66" charset="-78"/>
                <a:ea typeface="+mj-ea"/>
                <a:cs typeface="Arabic Typesetting" pitchFamily="66" charset="-78"/>
              </a:rPr>
              <a:t>و زيادة الادخار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توجيهه نحو المجالات الاستثمارية بدلا من تجميده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إخراجه من الدورة الاقتصادية في شكل اكتناز مثل :المشاريع الصغيرة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المتوسطة، تكون مواردها المالية تتكون من مساهمات أفراد العائلة الأصدقاء معتمدين في تمويلها على مدخراته</a:t>
            </a:r>
            <a:r>
              <a:rPr lang="ar-DZ" sz="3000" b="1" dirty="0" smtClean="0">
                <a:ln w="6350">
                  <a:noFill/>
                </a:ln>
                <a:solidFill>
                  <a:schemeClr val="bg1"/>
                </a:solidFill>
                <a:latin typeface="Arabic Typesetting" pitchFamily="66" charset="-78"/>
                <a:ea typeface="+mj-ea"/>
                <a:cs typeface="Arabic Typesetting" pitchFamily="66" charset="-78"/>
              </a:rPr>
              <a:t>م</a:t>
            </a:r>
            <a:r>
              <a:rPr lang="ar-SA" sz="3000" b="1" dirty="0" smtClean="0">
                <a:ln w="6350">
                  <a:noFill/>
                </a:ln>
                <a:solidFill>
                  <a:schemeClr val="bg1"/>
                </a:solidFill>
                <a:latin typeface="Arabic Typesetting" pitchFamily="66" charset="-78"/>
                <a:ea typeface="+mj-ea"/>
                <a:cs typeface="Arabic Typesetting" pitchFamily="66" charset="-78"/>
              </a:rPr>
              <a:t> الخاصة</a:t>
            </a:r>
            <a:r>
              <a:rPr lang="fr-FR" sz="3000" b="1" dirty="0" smtClean="0">
                <a:ln w="6350">
                  <a:noFill/>
                </a:ln>
                <a:solidFill>
                  <a:schemeClr val="bg1"/>
                </a:solidFill>
                <a:latin typeface="Arabic Typesetting" pitchFamily="66" charset="-78"/>
                <a:ea typeface="+mj-ea"/>
                <a:cs typeface="Arabic Typesetting" pitchFamily="66" charset="-78"/>
              </a:rPr>
              <a:t>.</a:t>
            </a:r>
          </a:p>
          <a:p>
            <a:pPr algn="r" rtl="1"/>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57200" y="428604"/>
            <a:ext cx="8229600" cy="5880756"/>
          </a:xfrm>
        </p:spPr>
        <p:txBody>
          <a:bodyPr>
            <a:normAutofit fontScale="92500" lnSpcReduction="20000"/>
          </a:bodyPr>
          <a:lstStyle/>
          <a:p>
            <a:pPr algn="r" rtl="1"/>
            <a:endParaRPr lang="ar-DZ" sz="2400" dirty="0" smtClean="0"/>
          </a:p>
          <a:p>
            <a:pPr algn="r" rtl="1"/>
            <a:r>
              <a:rPr lang="ar-DZ" sz="3900" b="1" dirty="0" smtClean="0">
                <a:ln w="6350">
                  <a:noFill/>
                </a:ln>
                <a:solidFill>
                  <a:schemeClr val="bg1"/>
                </a:solidFill>
                <a:latin typeface="Arabic Typesetting" pitchFamily="66" charset="-78"/>
                <a:ea typeface="+mj-ea"/>
                <a:cs typeface="Arabic Typesetting" pitchFamily="66" charset="-78"/>
              </a:rPr>
              <a:t>سابعا -</a:t>
            </a:r>
            <a:r>
              <a:rPr lang="ar-DZ" sz="3800" b="1" u="sng" dirty="0" smtClean="0">
                <a:ln w="6350">
                  <a:noFill/>
                </a:ln>
                <a:solidFill>
                  <a:schemeClr val="bg1"/>
                </a:solidFill>
                <a:latin typeface="Arabic Typesetting" pitchFamily="66" charset="-78"/>
                <a:ea typeface="+mj-ea"/>
                <a:cs typeface="Arabic Typesetting" pitchFamily="66" charset="-78"/>
              </a:rPr>
              <a:t> </a:t>
            </a:r>
            <a:r>
              <a:rPr lang="ar-SA" sz="3900" b="1" u="sng" dirty="0" smtClean="0">
                <a:ln w="6350">
                  <a:noFill/>
                </a:ln>
                <a:solidFill>
                  <a:schemeClr val="bg1"/>
                </a:solidFill>
                <a:latin typeface="Arabic Typesetting" pitchFamily="66" charset="-78"/>
                <a:ea typeface="+mj-ea"/>
                <a:cs typeface="Arabic Typesetting" pitchFamily="66" charset="-78"/>
              </a:rPr>
              <a:t>مساهمة الم</a:t>
            </a:r>
            <a:r>
              <a:rPr lang="ar-DZ" sz="3900" b="1" u="sng" dirty="0" err="1" smtClean="0">
                <a:ln w="6350">
                  <a:noFill/>
                </a:ln>
                <a:solidFill>
                  <a:schemeClr val="bg1"/>
                </a:solidFill>
                <a:latin typeface="Arabic Typesetting" pitchFamily="66" charset="-78"/>
                <a:ea typeface="+mj-ea"/>
                <a:cs typeface="Arabic Typesetting" pitchFamily="66" charset="-78"/>
              </a:rPr>
              <a:t>ؤسسات</a:t>
            </a:r>
            <a:r>
              <a:rPr lang="ar-DZ" sz="3900" b="1" u="sng" dirty="0" smtClean="0">
                <a:ln w="6350">
                  <a:noFill/>
                </a:ln>
                <a:solidFill>
                  <a:schemeClr val="bg1"/>
                </a:solidFill>
                <a:latin typeface="Arabic Typesetting" pitchFamily="66" charset="-78"/>
                <a:ea typeface="+mj-ea"/>
                <a:cs typeface="Arabic Typesetting" pitchFamily="66" charset="-78"/>
              </a:rPr>
              <a:t> </a:t>
            </a:r>
            <a:r>
              <a:rPr lang="ar-SA" sz="3900" b="1" u="sng" dirty="0" smtClean="0">
                <a:ln w="6350">
                  <a:noFill/>
                </a:ln>
                <a:solidFill>
                  <a:schemeClr val="bg1"/>
                </a:solidFill>
                <a:latin typeface="Arabic Typesetting" pitchFamily="66" charset="-78"/>
                <a:ea typeface="+mj-ea"/>
                <a:cs typeface="Arabic Typesetting" pitchFamily="66" charset="-78"/>
              </a:rPr>
              <a:t>الصغيرة </a:t>
            </a:r>
            <a:r>
              <a:rPr lang="ar-SA" sz="3900" b="1" u="sng" dirty="0" err="1" smtClean="0">
                <a:ln w="6350">
                  <a:noFill/>
                </a:ln>
                <a:solidFill>
                  <a:schemeClr val="bg1"/>
                </a:solidFill>
                <a:latin typeface="Arabic Typesetting" pitchFamily="66" charset="-78"/>
                <a:ea typeface="+mj-ea"/>
                <a:cs typeface="Arabic Typesetting" pitchFamily="66" charset="-78"/>
              </a:rPr>
              <a:t>و</a:t>
            </a:r>
            <a:r>
              <a:rPr lang="ar-SA" sz="3900" b="1" u="sng" dirty="0" smtClean="0">
                <a:ln w="6350">
                  <a:noFill/>
                </a:ln>
                <a:solidFill>
                  <a:schemeClr val="bg1"/>
                </a:solidFill>
                <a:latin typeface="Arabic Typesetting" pitchFamily="66" charset="-78"/>
                <a:ea typeface="+mj-ea"/>
                <a:cs typeface="Arabic Typesetting" pitchFamily="66" charset="-78"/>
              </a:rPr>
              <a:t> المتوسطة </a:t>
            </a:r>
            <a:r>
              <a:rPr lang="ar-DZ" sz="3900" b="1" u="sng" dirty="0" smtClean="0">
                <a:ln w="6350">
                  <a:noFill/>
                </a:ln>
                <a:solidFill>
                  <a:schemeClr val="bg1"/>
                </a:solidFill>
                <a:latin typeface="Arabic Typesetting" pitchFamily="66" charset="-78"/>
                <a:ea typeface="+mj-ea"/>
                <a:cs typeface="Arabic Typesetting" pitchFamily="66" charset="-78"/>
              </a:rPr>
              <a:t>في المجال </a:t>
            </a:r>
            <a:r>
              <a:rPr lang="ar-DZ" sz="3900" b="1" u="sng" dirty="0" err="1" smtClean="0">
                <a:ln w="6350">
                  <a:noFill/>
                </a:ln>
                <a:solidFill>
                  <a:schemeClr val="bg1"/>
                </a:solidFill>
                <a:latin typeface="Arabic Typesetting" pitchFamily="66" charset="-78"/>
                <a:ea typeface="+mj-ea"/>
                <a:cs typeface="Arabic Typesetting" pitchFamily="66" charset="-78"/>
              </a:rPr>
              <a:t>الإجتماعي</a:t>
            </a:r>
            <a:r>
              <a:rPr lang="ar-DZ" sz="3900" b="1" u="sng" dirty="0" smtClean="0">
                <a:ln w="6350">
                  <a:noFill/>
                </a:ln>
                <a:solidFill>
                  <a:schemeClr val="bg1"/>
                </a:solidFill>
                <a:latin typeface="Arabic Typesetting" pitchFamily="66" charset="-78"/>
                <a:ea typeface="+mj-ea"/>
                <a:cs typeface="Arabic Typesetting" pitchFamily="66" charset="-78"/>
              </a:rPr>
              <a:t>:</a:t>
            </a:r>
          </a:p>
          <a:p>
            <a:pPr algn="r" rtl="1"/>
            <a:r>
              <a:rPr lang="ar-DZ" sz="3000" b="1" dirty="0" smtClean="0">
                <a:ln w="6350">
                  <a:noFill/>
                </a:ln>
                <a:solidFill>
                  <a:schemeClr val="bg1"/>
                </a:solidFill>
                <a:latin typeface="Arabic Typesetting" pitchFamily="66" charset="-78"/>
                <a:ea typeface="+mj-ea"/>
                <a:cs typeface="Arabic Typesetting" pitchFamily="66" charset="-78"/>
              </a:rPr>
              <a:t>أ) </a:t>
            </a:r>
            <a:r>
              <a:rPr lang="ar-DZ" sz="3000" b="1" u="sng" dirty="0" smtClean="0">
                <a:ln w="6350">
                  <a:noFill/>
                </a:ln>
                <a:solidFill>
                  <a:schemeClr val="bg1"/>
                </a:solidFill>
                <a:latin typeface="Arabic Typesetting" pitchFamily="66" charset="-78"/>
                <a:ea typeface="+mj-ea"/>
                <a:cs typeface="Arabic Typesetting" pitchFamily="66" charset="-78"/>
              </a:rPr>
              <a:t>تكوين علاقات وثيقة مع المستهلكين في المجتمع:</a:t>
            </a:r>
          </a:p>
          <a:p>
            <a:pPr algn="r" rtl="1"/>
            <a:r>
              <a:rPr lang="ar-DZ" sz="3000" b="1" dirty="0" smtClean="0">
                <a:ln w="6350">
                  <a:noFill/>
                </a:ln>
                <a:solidFill>
                  <a:schemeClr val="bg1"/>
                </a:solidFill>
                <a:latin typeface="Arabic Typesetting" pitchFamily="66" charset="-78"/>
                <a:ea typeface="+mj-ea"/>
                <a:cs typeface="Arabic Typesetting" pitchFamily="66" charset="-78"/>
              </a:rPr>
              <a:t>تسعى المؤسسات الصغيرة </a:t>
            </a:r>
            <a:r>
              <a:rPr lang="ar-DZ" sz="3000" b="1" dirty="0" err="1" smtClean="0">
                <a:ln w="6350">
                  <a:noFill/>
                </a:ln>
                <a:solidFill>
                  <a:schemeClr val="bg1"/>
                </a:solidFill>
                <a:latin typeface="Arabic Typesetting" pitchFamily="66" charset="-78"/>
                <a:ea typeface="+mj-ea"/>
                <a:cs typeface="Arabic Typesetting" pitchFamily="66" charset="-78"/>
              </a:rPr>
              <a:t>و</a:t>
            </a:r>
            <a:r>
              <a:rPr lang="ar-DZ" sz="3000" b="1" dirty="0" smtClean="0">
                <a:ln w="6350">
                  <a:noFill/>
                </a:ln>
                <a:solidFill>
                  <a:schemeClr val="bg1"/>
                </a:solidFill>
                <a:latin typeface="Arabic Typesetting" pitchFamily="66" charset="-78"/>
                <a:ea typeface="+mj-ea"/>
                <a:cs typeface="Arabic Typesetting" pitchFamily="66" charset="-78"/>
              </a:rPr>
              <a:t> المتوسطة </a:t>
            </a:r>
            <a:r>
              <a:rPr lang="ar-SA" sz="3000" b="1" dirty="0" smtClean="0">
                <a:ln w="6350">
                  <a:noFill/>
                </a:ln>
                <a:solidFill>
                  <a:schemeClr val="bg1"/>
                </a:solidFill>
                <a:latin typeface="Arabic Typesetting" pitchFamily="66" charset="-78"/>
                <a:ea typeface="+mj-ea"/>
                <a:cs typeface="Arabic Typesetting" pitchFamily="66" charset="-78"/>
              </a:rPr>
              <a:t>و بحكم قربها من المستهلكين جاهدة للعمل على اكتشاف احتياجاتهم مبكرا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التعرف على طلباتهم بشكل تام،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بالتالي تقديم السلع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الخدمات</a:t>
            </a:r>
            <a:r>
              <a:rPr lang="ar-DZ" sz="3000" b="1" dirty="0" smtClean="0">
                <a:ln w="6350">
                  <a:noFill/>
                </a:ln>
                <a:solidFill>
                  <a:schemeClr val="bg1"/>
                </a:solidFill>
                <a:latin typeface="Arabic Typesetting" pitchFamily="66" charset="-78"/>
                <a:ea typeface="+mj-ea"/>
                <a:cs typeface="Arabic Typesetting" pitchFamily="66" charset="-78"/>
              </a:rPr>
              <a:t>، </a:t>
            </a:r>
            <a:r>
              <a:rPr lang="ar-SA" sz="3000" b="1" dirty="0" smtClean="0">
                <a:ln w="6350">
                  <a:noFill/>
                </a:ln>
                <a:solidFill>
                  <a:schemeClr val="bg1"/>
                </a:solidFill>
                <a:latin typeface="Arabic Typesetting" pitchFamily="66" charset="-78"/>
                <a:ea typeface="+mj-ea"/>
                <a:cs typeface="Arabic Typesetting" pitchFamily="66" charset="-78"/>
              </a:rPr>
              <a:t>وان ربط العلاقات مع المستهلكين وبين المنتج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المستهلك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يعطي درجة كبيرة من الولاء لهذه المؤسسات</a:t>
            </a:r>
            <a:r>
              <a:rPr lang="fr-FR" sz="3000" b="1" dirty="0" smtClean="0">
                <a:ln w="6350">
                  <a:noFill/>
                </a:ln>
                <a:solidFill>
                  <a:schemeClr val="bg1"/>
                </a:solidFill>
                <a:latin typeface="Arabic Typesetting" pitchFamily="66" charset="-78"/>
                <a:ea typeface="+mj-ea"/>
                <a:cs typeface="Arabic Typesetting" pitchFamily="66" charset="-78"/>
              </a:rPr>
              <a:t>.</a:t>
            </a:r>
          </a:p>
          <a:p>
            <a:pPr algn="r" rtl="1"/>
            <a:r>
              <a:rPr lang="ar-DZ" sz="3000" b="1" dirty="0" smtClean="0">
                <a:ln w="6350">
                  <a:noFill/>
                </a:ln>
                <a:solidFill>
                  <a:schemeClr val="bg1"/>
                </a:solidFill>
                <a:latin typeface="Arabic Typesetting" pitchFamily="66" charset="-78"/>
                <a:ea typeface="+mj-ea"/>
                <a:cs typeface="Arabic Typesetting" pitchFamily="66" charset="-78"/>
              </a:rPr>
              <a:t>ب)  </a:t>
            </a:r>
            <a:r>
              <a:rPr lang="ar-DZ" sz="3000" b="1" u="sng" dirty="0" smtClean="0">
                <a:ln w="6350">
                  <a:noFill/>
                </a:ln>
                <a:solidFill>
                  <a:schemeClr val="bg1"/>
                </a:solidFill>
                <a:latin typeface="Arabic Typesetting" pitchFamily="66" charset="-78"/>
                <a:ea typeface="+mj-ea"/>
                <a:cs typeface="Arabic Typesetting" pitchFamily="66" charset="-78"/>
              </a:rPr>
              <a:t>المساهمة في التوزيع العادل للدخول: </a:t>
            </a:r>
          </a:p>
          <a:p>
            <a:pPr algn="r" rtl="1"/>
            <a:r>
              <a:rPr lang="ar-DZ" sz="3000" b="1" dirty="0" smtClean="0">
                <a:ln w="6350">
                  <a:noFill/>
                </a:ln>
                <a:solidFill>
                  <a:schemeClr val="bg1"/>
                </a:solidFill>
                <a:latin typeface="Arabic Typesetting" pitchFamily="66" charset="-78"/>
                <a:ea typeface="+mj-ea"/>
                <a:cs typeface="Arabic Typesetting" pitchFamily="66" charset="-78"/>
              </a:rPr>
              <a:t>في ظل وجود</a:t>
            </a:r>
            <a:r>
              <a:rPr lang="ar-SA" sz="3000" b="1" dirty="0" smtClean="0">
                <a:ln w="6350">
                  <a:noFill/>
                </a:ln>
                <a:solidFill>
                  <a:schemeClr val="bg1"/>
                </a:solidFill>
                <a:latin typeface="Arabic Typesetting" pitchFamily="66" charset="-78"/>
                <a:ea typeface="+mj-ea"/>
                <a:cs typeface="Arabic Typesetting" pitchFamily="66" charset="-78"/>
              </a:rPr>
              <a:t> عدد هائل من المؤسسات الصغيرة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المتوسطة المتقاربة في الحجم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التي تعمل في ظروف تنافسية واحدة يعمل </a:t>
            </a:r>
            <a:r>
              <a:rPr lang="ar-SA" sz="3000" b="1" dirty="0" err="1" smtClean="0">
                <a:ln w="6350">
                  <a:noFill/>
                </a:ln>
                <a:solidFill>
                  <a:schemeClr val="bg1"/>
                </a:solidFill>
                <a:latin typeface="Arabic Typesetting" pitchFamily="66" charset="-78"/>
                <a:ea typeface="+mj-ea"/>
                <a:cs typeface="Arabic Typesetting" pitchFamily="66" charset="-78"/>
              </a:rPr>
              <a:t>بها</a:t>
            </a:r>
            <a:r>
              <a:rPr lang="ar-SA" sz="3000" b="1" dirty="0" smtClean="0">
                <a:ln w="6350">
                  <a:noFill/>
                </a:ln>
                <a:solidFill>
                  <a:schemeClr val="bg1"/>
                </a:solidFill>
                <a:latin typeface="Arabic Typesetting" pitchFamily="66" charset="-78"/>
                <a:ea typeface="+mj-ea"/>
                <a:cs typeface="Arabic Typesetting" pitchFamily="66" charset="-78"/>
              </a:rPr>
              <a:t> أعداد هائلة  من العمال يؤدي ذلك إلى تحقيق العدالة في توزيع الدخول </a:t>
            </a:r>
            <a:r>
              <a:rPr lang="ar-SA" sz="3000" b="1" dirty="0" smtClean="0">
                <a:ln w="6350">
                  <a:noFill/>
                </a:ln>
                <a:solidFill>
                  <a:schemeClr val="bg1"/>
                </a:solidFill>
                <a:latin typeface="Arabic Typesetting" pitchFamily="66" charset="-78"/>
                <a:ea typeface="+mj-ea"/>
                <a:cs typeface="Arabic Typesetting" pitchFamily="66" charset="-78"/>
              </a:rPr>
              <a:t>المتاحة</a:t>
            </a:r>
            <a:r>
              <a:rPr lang="ar-DZ" sz="3000" b="1" dirty="0" smtClean="0">
                <a:ln w="6350">
                  <a:noFill/>
                </a:ln>
                <a:solidFill>
                  <a:schemeClr val="bg1"/>
                </a:solidFill>
                <a:latin typeface="Arabic Typesetting" pitchFamily="66" charset="-78"/>
                <a:ea typeface="+mj-ea"/>
                <a:cs typeface="Arabic Typesetting" pitchFamily="66" charset="-78"/>
              </a:rPr>
              <a:t>  .</a:t>
            </a:r>
            <a:endParaRPr lang="fr-FR" sz="3000" b="1" dirty="0" smtClean="0">
              <a:ln w="6350">
                <a:noFill/>
              </a:ln>
              <a:solidFill>
                <a:schemeClr val="bg1"/>
              </a:solidFill>
              <a:latin typeface="Arabic Typesetting" pitchFamily="66" charset="-78"/>
              <a:ea typeface="+mj-ea"/>
              <a:cs typeface="Arabic Typesetting" pitchFamily="66" charset="-78"/>
            </a:endParaRPr>
          </a:p>
          <a:p>
            <a:pPr algn="r" rtl="1"/>
            <a:r>
              <a:rPr lang="ar-DZ" sz="3000" b="1" dirty="0" smtClean="0">
                <a:ln w="6350">
                  <a:noFill/>
                </a:ln>
                <a:solidFill>
                  <a:schemeClr val="bg1"/>
                </a:solidFill>
                <a:latin typeface="Arabic Typesetting" pitchFamily="66" charset="-78"/>
                <a:ea typeface="+mj-ea"/>
                <a:cs typeface="Arabic Typesetting" pitchFamily="66" charset="-78"/>
              </a:rPr>
              <a:t>ج</a:t>
            </a:r>
            <a:r>
              <a:rPr lang="ar-DZ" sz="3000" b="1" u="sng" dirty="0" smtClean="0">
                <a:ln w="6350">
                  <a:noFill/>
                </a:ln>
                <a:solidFill>
                  <a:schemeClr val="bg1"/>
                </a:solidFill>
                <a:latin typeface="Arabic Typesetting" pitchFamily="66" charset="-78"/>
                <a:ea typeface="+mj-ea"/>
                <a:cs typeface="Arabic Typesetting" pitchFamily="66" charset="-78"/>
              </a:rPr>
              <a:t>) </a:t>
            </a:r>
            <a:r>
              <a:rPr lang="ar-SA" sz="3000" b="1" u="sng" dirty="0" smtClean="0">
                <a:ln w="6350">
                  <a:noFill/>
                </a:ln>
                <a:solidFill>
                  <a:schemeClr val="bg1"/>
                </a:solidFill>
                <a:latin typeface="Arabic Typesetting" pitchFamily="66" charset="-78"/>
                <a:ea typeface="+mj-ea"/>
                <a:cs typeface="Arabic Typesetting" pitchFamily="66" charset="-78"/>
              </a:rPr>
              <a:t> التخفيف من المشكلات الاجتماعية</a:t>
            </a:r>
            <a:r>
              <a:rPr lang="fr-FR" sz="3000" b="1" u="sng" dirty="0" smtClean="0">
                <a:ln w="6350">
                  <a:noFill/>
                </a:ln>
                <a:solidFill>
                  <a:schemeClr val="bg1"/>
                </a:solidFill>
                <a:latin typeface="Arabic Typesetting" pitchFamily="66" charset="-78"/>
                <a:ea typeface="+mj-ea"/>
                <a:cs typeface="Arabic Typesetting" pitchFamily="66" charset="-78"/>
              </a:rPr>
              <a:t> : </a:t>
            </a:r>
            <a:endParaRPr lang="ar-DZ" sz="3000" b="1" u="sng" dirty="0" smtClean="0">
              <a:ln w="6350">
                <a:noFill/>
              </a:ln>
              <a:solidFill>
                <a:schemeClr val="bg1"/>
              </a:solidFill>
              <a:latin typeface="Arabic Typesetting" pitchFamily="66" charset="-78"/>
              <a:ea typeface="+mj-ea"/>
              <a:cs typeface="Arabic Typesetting" pitchFamily="66" charset="-78"/>
            </a:endParaRPr>
          </a:p>
          <a:p>
            <a:pPr algn="r" rtl="1"/>
            <a:r>
              <a:rPr lang="ar-SA" sz="3000" b="1" dirty="0" smtClean="0">
                <a:ln w="6350">
                  <a:noFill/>
                </a:ln>
                <a:solidFill>
                  <a:schemeClr val="bg1"/>
                </a:solidFill>
                <a:latin typeface="Arabic Typesetting" pitchFamily="66" charset="-78"/>
                <a:ea typeface="+mj-ea"/>
                <a:cs typeface="Arabic Typesetting" pitchFamily="66" charset="-78"/>
              </a:rPr>
              <a:t>المؤسسة أو لغيره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بذلك تساهم في حل مشكلة البطالة،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ما تنتجه من سلع وخدمات موجهة إلى الفئات الاجتماعية الأكثر حرمانا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فقرا</a:t>
            </a:r>
            <a:r>
              <a:rPr lang="ar-DZ" sz="3000" b="1" dirty="0" smtClean="0">
                <a:ln w="6350">
                  <a:noFill/>
                </a:ln>
                <a:solidFill>
                  <a:schemeClr val="bg1"/>
                </a:solidFill>
                <a:latin typeface="Arabic Typesetting" pitchFamily="66" charset="-78"/>
                <a:ea typeface="+mj-ea"/>
                <a:cs typeface="Arabic Typesetting" pitchFamily="66" charset="-78"/>
              </a:rPr>
              <a:t> ، </a:t>
            </a:r>
            <a:r>
              <a:rPr lang="ar-SA" sz="3000" b="1" dirty="0" smtClean="0">
                <a:ln w="6350">
                  <a:noFill/>
                </a:ln>
                <a:solidFill>
                  <a:schemeClr val="bg1"/>
                </a:solidFill>
                <a:latin typeface="Arabic Typesetting" pitchFamily="66" charset="-78"/>
                <a:ea typeface="+mj-ea"/>
                <a:cs typeface="Arabic Typesetting" pitchFamily="66" charset="-78"/>
              </a:rPr>
              <a:t>فالمؤسسات الصغيرة والمتوسطة أقدر على احتواء مشكلات المجتمع مثل</a:t>
            </a:r>
            <a:r>
              <a:rPr lang="fr-FR" sz="3000" b="1" dirty="0" smtClean="0">
                <a:ln w="6350">
                  <a:noFill/>
                </a:ln>
                <a:solidFill>
                  <a:schemeClr val="bg1"/>
                </a:solidFill>
                <a:latin typeface="Arabic Typesetting" pitchFamily="66" charset="-78"/>
                <a:ea typeface="+mj-ea"/>
                <a:cs typeface="Arabic Typesetting" pitchFamily="66" charset="-78"/>
              </a:rPr>
              <a:t> : </a:t>
            </a:r>
            <a:r>
              <a:rPr lang="ar-SA" sz="3000" b="1" dirty="0" smtClean="0">
                <a:ln w="6350">
                  <a:noFill/>
                </a:ln>
                <a:solidFill>
                  <a:schemeClr val="bg1"/>
                </a:solidFill>
                <a:latin typeface="Arabic Typesetting" pitchFamily="66" charset="-78"/>
                <a:ea typeface="+mj-ea"/>
                <a:cs typeface="Arabic Typesetting" pitchFamily="66" charset="-78"/>
              </a:rPr>
              <a:t>البطالة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التهميش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الفراغ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a:t>
            </a:r>
            <a:r>
              <a:rPr lang="ar-SA" sz="3000" b="1" dirty="0" err="1" smtClean="0">
                <a:ln w="6350">
                  <a:noFill/>
                </a:ln>
                <a:solidFill>
                  <a:schemeClr val="bg1"/>
                </a:solidFill>
                <a:latin typeface="Arabic Typesetting" pitchFamily="66" charset="-78"/>
                <a:ea typeface="+mj-ea"/>
                <a:cs typeface="Arabic Typesetting" pitchFamily="66" charset="-78"/>
              </a:rPr>
              <a:t>مايترتب</a:t>
            </a:r>
            <a:r>
              <a:rPr lang="ar-SA" sz="3000" b="1" dirty="0" smtClean="0">
                <a:ln w="6350">
                  <a:noFill/>
                </a:ln>
                <a:solidFill>
                  <a:schemeClr val="bg1"/>
                </a:solidFill>
                <a:latin typeface="Arabic Typesetting" pitchFamily="66" charset="-78"/>
                <a:ea typeface="+mj-ea"/>
                <a:cs typeface="Arabic Typesetting" pitchFamily="66" charset="-78"/>
              </a:rPr>
              <a:t> عليهم من آفات اجتماعية خطيرة عن طريق منحهم مناصب عمل تؤمن لهم الاستقرار النفسي </a:t>
            </a:r>
            <a:r>
              <a:rPr lang="ar-SA" sz="3000" b="1" dirty="0" err="1" smtClean="0">
                <a:ln w="6350">
                  <a:noFill/>
                </a:ln>
                <a:solidFill>
                  <a:schemeClr val="bg1"/>
                </a:solidFill>
                <a:latin typeface="Arabic Typesetting" pitchFamily="66" charset="-78"/>
                <a:ea typeface="+mj-ea"/>
                <a:cs typeface="Arabic Typesetting" pitchFamily="66" charset="-78"/>
              </a:rPr>
              <a:t>و</a:t>
            </a:r>
            <a:r>
              <a:rPr lang="ar-SA" sz="3000" b="1" dirty="0" smtClean="0">
                <a:ln w="6350">
                  <a:noFill/>
                </a:ln>
                <a:solidFill>
                  <a:schemeClr val="bg1"/>
                </a:solidFill>
                <a:latin typeface="Arabic Typesetting" pitchFamily="66" charset="-78"/>
                <a:ea typeface="+mj-ea"/>
                <a:cs typeface="Arabic Typesetting" pitchFamily="66" charset="-78"/>
              </a:rPr>
              <a:t> المادي</a:t>
            </a:r>
            <a:r>
              <a:rPr lang="fr-FR" sz="3000" b="1" dirty="0" smtClean="0">
                <a:ln w="6350">
                  <a:noFill/>
                </a:ln>
                <a:solidFill>
                  <a:schemeClr val="bg1"/>
                </a:solidFill>
                <a:latin typeface="Arabic Typesetting" pitchFamily="66" charset="-78"/>
                <a:ea typeface="+mj-ea"/>
                <a:cs typeface="Arabic Typesetting" pitchFamily="66" charset="-78"/>
              </a:rPr>
              <a:t>. </a:t>
            </a:r>
            <a:r>
              <a:rPr lang="ar-SA" sz="3000" b="1" dirty="0" smtClean="0">
                <a:ln w="6350">
                  <a:noFill/>
                </a:ln>
                <a:solidFill>
                  <a:schemeClr val="bg1"/>
                </a:solidFill>
                <a:latin typeface="Arabic Typesetting" pitchFamily="66" charset="-78"/>
                <a:ea typeface="+mj-ea"/>
                <a:cs typeface="Arabic Typesetting" pitchFamily="66" charset="-78"/>
              </a:rPr>
              <a:t> </a:t>
            </a:r>
            <a:endParaRPr lang="ar-DZ" sz="3000" b="1" dirty="0" smtClean="0">
              <a:ln w="6350">
                <a:noFill/>
              </a:ln>
              <a:solidFill>
                <a:schemeClr val="bg1"/>
              </a:solidFill>
              <a:latin typeface="Arabic Typesetting" pitchFamily="66" charset="-78"/>
              <a:ea typeface="+mj-ea"/>
              <a:cs typeface="Arabic Typesetting" pitchFamily="66"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571480"/>
            <a:ext cx="8572560" cy="5737880"/>
          </a:xfrm>
        </p:spPr>
        <p:txBody>
          <a:bodyPr/>
          <a:lstStyle/>
          <a:p>
            <a:pPr algn="r" rtl="1"/>
            <a:r>
              <a:rPr lang="ar-DZ" sz="3600" b="1" dirty="0" smtClean="0">
                <a:ln w="6350">
                  <a:noFill/>
                </a:ln>
                <a:solidFill>
                  <a:schemeClr val="bg1"/>
                </a:solidFill>
                <a:latin typeface="Arabic Typesetting" pitchFamily="66" charset="-78"/>
                <a:ea typeface="+mj-ea"/>
                <a:cs typeface="Arabic Typesetting" pitchFamily="66" charset="-78"/>
              </a:rPr>
              <a:t>ثامنا : </a:t>
            </a:r>
            <a:r>
              <a:rPr lang="ar-DZ" sz="3600" b="1" u="sng" dirty="0" smtClean="0">
                <a:ln w="6350">
                  <a:noFill/>
                </a:ln>
                <a:solidFill>
                  <a:schemeClr val="bg1"/>
                </a:solidFill>
                <a:latin typeface="Arabic Typesetting" pitchFamily="66" charset="-78"/>
                <a:ea typeface="+mj-ea"/>
                <a:cs typeface="Arabic Typesetting" pitchFamily="66" charset="-78"/>
              </a:rPr>
              <a:t>أهمية المؤسسات الصغيرة </a:t>
            </a:r>
            <a:r>
              <a:rPr lang="ar-DZ" sz="3600" b="1" u="sng" dirty="0" err="1" smtClean="0">
                <a:ln w="6350">
                  <a:noFill/>
                </a:ln>
                <a:solidFill>
                  <a:schemeClr val="bg1"/>
                </a:solidFill>
                <a:latin typeface="Arabic Typesetting" pitchFamily="66" charset="-78"/>
                <a:ea typeface="+mj-ea"/>
                <a:cs typeface="Arabic Typesetting" pitchFamily="66" charset="-78"/>
              </a:rPr>
              <a:t>و</a:t>
            </a:r>
            <a:r>
              <a:rPr lang="ar-DZ" sz="3600" b="1" u="sng" dirty="0" smtClean="0">
                <a:ln w="6350">
                  <a:noFill/>
                </a:ln>
                <a:solidFill>
                  <a:schemeClr val="bg1"/>
                </a:solidFill>
                <a:latin typeface="Arabic Typesetting" pitchFamily="66" charset="-78"/>
                <a:ea typeface="+mj-ea"/>
                <a:cs typeface="Arabic Typesetting" pitchFamily="66" charset="-78"/>
              </a:rPr>
              <a:t> المتوسطة في تحقيق تنمية </a:t>
            </a:r>
            <a:r>
              <a:rPr lang="ar-DZ" sz="3600" b="1" u="sng" dirty="0" err="1" smtClean="0">
                <a:ln w="6350">
                  <a:noFill/>
                </a:ln>
                <a:solidFill>
                  <a:schemeClr val="bg1"/>
                </a:solidFill>
                <a:latin typeface="Arabic Typesetting" pitchFamily="66" charset="-78"/>
                <a:ea typeface="+mj-ea"/>
                <a:cs typeface="Arabic Typesetting" pitchFamily="66" charset="-78"/>
              </a:rPr>
              <a:t>إقتصادية</a:t>
            </a:r>
            <a:r>
              <a:rPr lang="ar-DZ" sz="3600" b="1" u="sng" dirty="0" smtClean="0">
                <a:ln w="6350">
                  <a:noFill/>
                </a:ln>
                <a:solidFill>
                  <a:schemeClr val="bg1"/>
                </a:solidFill>
                <a:latin typeface="Arabic Typesetting" pitchFamily="66" charset="-78"/>
                <a:ea typeface="+mj-ea"/>
                <a:cs typeface="Arabic Typesetting" pitchFamily="66" charset="-78"/>
              </a:rPr>
              <a:t> و </a:t>
            </a:r>
            <a:r>
              <a:rPr lang="ar-DZ" sz="3600" b="1" u="sng" dirty="0" err="1" smtClean="0">
                <a:ln w="6350">
                  <a:noFill/>
                </a:ln>
                <a:solidFill>
                  <a:schemeClr val="bg1"/>
                </a:solidFill>
                <a:latin typeface="Arabic Typesetting" pitchFamily="66" charset="-78"/>
                <a:ea typeface="+mj-ea"/>
                <a:cs typeface="Arabic Typesetting" pitchFamily="66" charset="-78"/>
              </a:rPr>
              <a:t>إجتماعية</a:t>
            </a:r>
            <a:r>
              <a:rPr lang="ar-DZ" sz="3600" b="1" u="sng" dirty="0" smtClean="0">
                <a:ln w="6350">
                  <a:noFill/>
                </a:ln>
                <a:solidFill>
                  <a:schemeClr val="bg1"/>
                </a:solidFill>
                <a:latin typeface="Arabic Typesetting" pitchFamily="66" charset="-78"/>
                <a:ea typeface="+mj-ea"/>
                <a:cs typeface="Arabic Typesetting" pitchFamily="66" charset="-78"/>
              </a:rPr>
              <a:t>:</a:t>
            </a:r>
            <a:endParaRPr lang="ar-DZ" sz="3000" b="1" u="sng" dirty="0" smtClean="0">
              <a:ln w="6350">
                <a:noFill/>
              </a:ln>
              <a:solidFill>
                <a:schemeClr val="bg1"/>
              </a:solidFill>
              <a:latin typeface="Arabic Typesetting" pitchFamily="66" charset="-78"/>
              <a:ea typeface="+mj-ea"/>
              <a:cs typeface="Arabic Typesetting" pitchFamily="66" charset="-78"/>
            </a:endParaRPr>
          </a:p>
          <a:p>
            <a:pPr algn="r" rtl="1"/>
            <a:r>
              <a:rPr lang="ar-DZ" sz="3000" b="1" dirty="0" smtClean="0">
                <a:ln w="6350">
                  <a:noFill/>
                </a:ln>
                <a:solidFill>
                  <a:schemeClr val="bg1"/>
                </a:solidFill>
                <a:latin typeface="Arabic Typesetting" pitchFamily="66" charset="-78"/>
                <a:ea typeface="+mj-ea"/>
                <a:cs typeface="Arabic Typesetting" pitchFamily="66" charset="-78"/>
              </a:rPr>
              <a:t> إذن </a:t>
            </a:r>
            <a:r>
              <a:rPr lang="ar-DZ" sz="3200" b="1" dirty="0" smtClean="0">
                <a:ln w="6350">
                  <a:noFill/>
                </a:ln>
                <a:solidFill>
                  <a:schemeClr val="bg1"/>
                </a:solidFill>
                <a:latin typeface="Arabic Typesetting" pitchFamily="66" charset="-78"/>
                <a:ea typeface="+mj-ea"/>
                <a:cs typeface="Arabic Typesetting" pitchFamily="66" charset="-78"/>
              </a:rPr>
              <a:t>فشل الكثير من البرامج التنموية التي </a:t>
            </a:r>
            <a:r>
              <a:rPr lang="ar-DZ" sz="3200" b="1" dirty="0" err="1" smtClean="0">
                <a:ln w="6350">
                  <a:noFill/>
                </a:ln>
                <a:solidFill>
                  <a:schemeClr val="bg1"/>
                </a:solidFill>
                <a:latin typeface="Arabic Typesetting" pitchFamily="66" charset="-78"/>
                <a:ea typeface="+mj-ea"/>
                <a:cs typeface="Arabic Typesetting" pitchFamily="66" charset="-78"/>
              </a:rPr>
              <a:t>إعتمدت</a:t>
            </a:r>
            <a:r>
              <a:rPr lang="ar-DZ" sz="3200" b="1" dirty="0" smtClean="0">
                <a:ln w="6350">
                  <a:noFill/>
                </a:ln>
                <a:solidFill>
                  <a:schemeClr val="bg1"/>
                </a:solidFill>
                <a:latin typeface="Arabic Typesetting" pitchFamily="66" charset="-78"/>
                <a:ea typeface="+mj-ea"/>
                <a:cs typeface="Arabic Typesetting" pitchFamily="66" charset="-78"/>
              </a:rPr>
              <a:t> على إنشاء المؤسسات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الصناعات العملاقة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عدم قدرة الدول النامية على </a:t>
            </a:r>
            <a:r>
              <a:rPr lang="ar-DZ" sz="3200" b="1" dirty="0" err="1" smtClean="0">
                <a:ln w="6350">
                  <a:noFill/>
                </a:ln>
                <a:solidFill>
                  <a:schemeClr val="bg1"/>
                </a:solidFill>
                <a:latin typeface="Arabic Typesetting" pitchFamily="66" charset="-78"/>
                <a:ea typeface="+mj-ea"/>
                <a:cs typeface="Arabic Typesetting" pitchFamily="66" charset="-78"/>
              </a:rPr>
              <a:t>الإحتفاظ</a:t>
            </a:r>
            <a:r>
              <a:rPr lang="ar-DZ" sz="3200" b="1" dirty="0" smtClean="0">
                <a:ln w="6350">
                  <a:noFill/>
                </a:ln>
                <a:solidFill>
                  <a:schemeClr val="bg1"/>
                </a:solidFill>
                <a:latin typeface="Arabic Typesetting" pitchFamily="66" charset="-78"/>
                <a:ea typeface="+mj-ea"/>
                <a:cs typeface="Arabic Typesetting" pitchFamily="66" charset="-78"/>
              </a:rPr>
              <a:t> </a:t>
            </a:r>
            <a:r>
              <a:rPr lang="ar-DZ" sz="3200" b="1" dirty="0" err="1" smtClean="0">
                <a:ln w="6350">
                  <a:noFill/>
                </a:ln>
                <a:solidFill>
                  <a:schemeClr val="bg1"/>
                </a:solidFill>
                <a:latin typeface="Arabic Typesetting" pitchFamily="66" charset="-78"/>
                <a:ea typeface="+mj-ea"/>
                <a:cs typeface="Arabic Typesetting" pitchFamily="66" charset="-78"/>
              </a:rPr>
              <a:t>بها</a:t>
            </a:r>
            <a:r>
              <a:rPr lang="ar-DZ" sz="3200" b="1" dirty="0" smtClean="0">
                <a:ln w="6350">
                  <a:noFill/>
                </a:ln>
                <a:solidFill>
                  <a:schemeClr val="bg1"/>
                </a:solidFill>
                <a:latin typeface="Arabic Typesetting" pitchFamily="66" charset="-78"/>
                <a:ea typeface="+mj-ea"/>
                <a:cs typeface="Arabic Typesetting" pitchFamily="66" charset="-78"/>
              </a:rPr>
              <a:t> نظرا </a:t>
            </a:r>
            <a:r>
              <a:rPr lang="ar-DZ" sz="3200" b="1" dirty="0" err="1" smtClean="0">
                <a:ln w="6350">
                  <a:noFill/>
                </a:ln>
                <a:solidFill>
                  <a:schemeClr val="bg1"/>
                </a:solidFill>
                <a:latin typeface="Arabic Typesetting" pitchFamily="66" charset="-78"/>
                <a:ea typeface="+mj-ea"/>
                <a:cs typeface="Arabic Typesetting" pitchFamily="66" charset="-78"/>
              </a:rPr>
              <a:t>لإرتفاع</a:t>
            </a:r>
            <a:r>
              <a:rPr lang="ar-DZ" sz="3200" b="1" dirty="0" smtClean="0">
                <a:ln w="6350">
                  <a:noFill/>
                </a:ln>
                <a:solidFill>
                  <a:schemeClr val="bg1"/>
                </a:solidFill>
                <a:latin typeface="Arabic Typesetting" pitchFamily="66" charset="-78"/>
                <a:ea typeface="+mj-ea"/>
                <a:cs typeface="Arabic Typesetting" pitchFamily="66" charset="-78"/>
              </a:rPr>
              <a:t> تكاليف تسيرها لدى أصحاب المؤسسات الصغيرة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المتوسطة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لها دور كبير في توفير مناصب الشغل، تنمية الصادرات، جذب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تعبئة المدخرات، المساعدة في تطوير التنمية المحلية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الإقليمية.</a:t>
            </a:r>
            <a:br>
              <a:rPr lang="ar-DZ" sz="3200" b="1" dirty="0" smtClean="0">
                <a:ln w="6350">
                  <a:noFill/>
                </a:ln>
                <a:solidFill>
                  <a:schemeClr val="bg1"/>
                </a:solidFill>
                <a:latin typeface="Arabic Typesetting" pitchFamily="66" charset="-78"/>
                <a:ea typeface="+mj-ea"/>
                <a:cs typeface="Arabic Typesetting" pitchFamily="66" charset="-78"/>
              </a:rPr>
            </a:br>
            <a:r>
              <a:rPr lang="ar-DZ" sz="3200" b="1" dirty="0" smtClean="0">
                <a:ln w="6350">
                  <a:noFill/>
                </a:ln>
                <a:solidFill>
                  <a:schemeClr val="bg1"/>
                </a:solidFill>
                <a:latin typeface="Arabic Typesetting" pitchFamily="66" charset="-78"/>
                <a:ea typeface="+mj-ea"/>
                <a:cs typeface="Arabic Typesetting" pitchFamily="66" charset="-78"/>
              </a:rPr>
              <a:t> كما تساعد المؤسسات الصغيرة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المتوسطة على رأس المال، تخفيض تكلفة </a:t>
            </a:r>
            <a:r>
              <a:rPr lang="ar-DZ" sz="3200" b="1" dirty="0" err="1" smtClean="0">
                <a:ln w="6350">
                  <a:noFill/>
                </a:ln>
                <a:solidFill>
                  <a:schemeClr val="bg1"/>
                </a:solidFill>
                <a:latin typeface="Arabic Typesetting" pitchFamily="66" charset="-78"/>
                <a:ea typeface="+mj-ea"/>
                <a:cs typeface="Arabic Typesetting" pitchFamily="66" charset="-78"/>
              </a:rPr>
              <a:t>الإستثمار</a:t>
            </a:r>
            <a:r>
              <a:rPr lang="ar-DZ" sz="3200" b="1" dirty="0" smtClean="0">
                <a:ln w="6350">
                  <a:noFill/>
                </a:ln>
                <a:solidFill>
                  <a:schemeClr val="bg1"/>
                </a:solidFill>
                <a:latin typeface="Arabic Typesetting" pitchFamily="66" charset="-78"/>
                <a:ea typeface="+mj-ea"/>
                <a:cs typeface="Arabic Typesetting" pitchFamily="66" charset="-78"/>
              </a:rPr>
              <a:t>. </a:t>
            </a:r>
            <a:br>
              <a:rPr lang="ar-DZ" sz="3200" b="1" dirty="0" smtClean="0">
                <a:ln w="6350">
                  <a:noFill/>
                </a:ln>
                <a:solidFill>
                  <a:schemeClr val="bg1"/>
                </a:solidFill>
                <a:latin typeface="Arabic Typesetting" pitchFamily="66" charset="-78"/>
                <a:ea typeface="+mj-ea"/>
                <a:cs typeface="Arabic Typesetting" pitchFamily="66" charset="-78"/>
              </a:rPr>
            </a:br>
            <a:r>
              <a:rPr lang="ar-DZ" sz="3200" b="1" dirty="0" smtClean="0">
                <a:ln w="6350">
                  <a:noFill/>
                </a:ln>
                <a:solidFill>
                  <a:schemeClr val="bg1"/>
                </a:solidFill>
                <a:latin typeface="Arabic Typesetting" pitchFamily="66" charset="-78"/>
                <a:ea typeface="+mj-ea"/>
                <a:cs typeface="Arabic Typesetting" pitchFamily="66" charset="-78"/>
              </a:rPr>
              <a:t>- تطوير مهارات العمل اليدوي الذي يلقى قبول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رواج في الأسواق الخارجية.</a:t>
            </a:r>
            <a:br>
              <a:rPr lang="ar-DZ" sz="3200" b="1" dirty="0" smtClean="0">
                <a:ln w="6350">
                  <a:noFill/>
                </a:ln>
                <a:solidFill>
                  <a:schemeClr val="bg1"/>
                </a:solidFill>
                <a:latin typeface="Arabic Typesetting" pitchFamily="66" charset="-78"/>
                <a:ea typeface="+mj-ea"/>
                <a:cs typeface="Arabic Typesetting" pitchFamily="66" charset="-78"/>
              </a:rPr>
            </a:br>
            <a:r>
              <a:rPr lang="ar-DZ" sz="3200" b="1" dirty="0" smtClean="0">
                <a:ln w="6350">
                  <a:noFill/>
                </a:ln>
                <a:solidFill>
                  <a:schemeClr val="bg1"/>
                </a:solidFill>
                <a:latin typeface="Arabic Typesetting" pitchFamily="66" charset="-78"/>
                <a:ea typeface="+mj-ea"/>
                <a:cs typeface="Arabic Typesetting" pitchFamily="66" charset="-78"/>
              </a:rPr>
              <a:t>-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بهذه الأسباب قابلية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مرونة الدخول من نشاط لأخر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من إنتاج لأخر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من سوق </a:t>
            </a:r>
            <a:r>
              <a:rPr lang="ar-DZ" sz="3200" b="1" dirty="0" err="1" smtClean="0">
                <a:ln w="6350">
                  <a:noFill/>
                </a:ln>
                <a:solidFill>
                  <a:schemeClr val="bg1"/>
                </a:solidFill>
                <a:latin typeface="Arabic Typesetting" pitchFamily="66" charset="-78"/>
                <a:ea typeface="+mj-ea"/>
                <a:cs typeface="Arabic Typesetting" pitchFamily="66" charset="-78"/>
              </a:rPr>
              <a:t>إنخفاض</a:t>
            </a:r>
            <a:r>
              <a:rPr lang="ar-DZ" sz="3200" b="1" dirty="0" smtClean="0">
                <a:ln w="6350">
                  <a:noFill/>
                </a:ln>
                <a:solidFill>
                  <a:schemeClr val="bg1"/>
                </a:solidFill>
                <a:latin typeface="Arabic Typesetting" pitchFamily="66" charset="-78"/>
                <a:ea typeface="+mj-ea"/>
                <a:cs typeface="Arabic Typesetting" pitchFamily="66" charset="-78"/>
              </a:rPr>
              <a:t> حجم إنتاجها على مدى القصير.</a:t>
            </a:r>
            <a:br>
              <a:rPr lang="ar-DZ" sz="3200" b="1" dirty="0" smtClean="0">
                <a:ln w="6350">
                  <a:noFill/>
                </a:ln>
                <a:solidFill>
                  <a:schemeClr val="bg1"/>
                </a:solidFill>
                <a:latin typeface="Arabic Typesetting" pitchFamily="66" charset="-78"/>
                <a:ea typeface="+mj-ea"/>
                <a:cs typeface="Arabic Typesetting" pitchFamily="66" charset="-78"/>
              </a:rPr>
            </a:br>
            <a:r>
              <a:rPr lang="ar-DZ" sz="3200" dirty="0" smtClean="0">
                <a:solidFill>
                  <a:schemeClr val="bg1"/>
                </a:solidFill>
                <a:latin typeface="Arabic Typesetting" pitchFamily="66" charset="-78"/>
                <a:cs typeface="Arabic Typesetting" pitchFamily="66" charset="-78"/>
              </a:rPr>
              <a:t>- </a:t>
            </a:r>
            <a:r>
              <a:rPr lang="ar-DZ" sz="3200" b="1" dirty="0" smtClean="0">
                <a:ln w="6350">
                  <a:noFill/>
                </a:ln>
                <a:solidFill>
                  <a:schemeClr val="bg1"/>
                </a:solidFill>
                <a:latin typeface="Arabic Typesetting" pitchFamily="66" charset="-78"/>
                <a:ea typeface="+mj-ea"/>
                <a:cs typeface="Arabic Typesetting" pitchFamily="66" charset="-78"/>
              </a:rPr>
              <a:t>مساهمة المؤسسات الصغيرة </a:t>
            </a:r>
            <a:r>
              <a:rPr lang="ar-DZ" sz="3200" b="1" dirty="0" err="1" smtClean="0">
                <a:ln w="6350">
                  <a:noFill/>
                </a:ln>
                <a:solidFill>
                  <a:schemeClr val="bg1"/>
                </a:solidFill>
                <a:latin typeface="Arabic Typesetting" pitchFamily="66" charset="-78"/>
                <a:ea typeface="+mj-ea"/>
                <a:cs typeface="Arabic Typesetting" pitchFamily="66" charset="-78"/>
              </a:rPr>
              <a:t>و</a:t>
            </a:r>
            <a:r>
              <a:rPr lang="ar-DZ" sz="3200" b="1" dirty="0" smtClean="0">
                <a:ln w="6350">
                  <a:noFill/>
                </a:ln>
                <a:solidFill>
                  <a:schemeClr val="bg1"/>
                </a:solidFill>
                <a:latin typeface="Arabic Typesetting" pitchFamily="66" charset="-78"/>
                <a:ea typeface="+mj-ea"/>
                <a:cs typeface="Arabic Typesetting" pitchFamily="66" charset="-78"/>
              </a:rPr>
              <a:t> المتوسطة في تحقيق التكامل الصناعي.</a:t>
            </a:r>
            <a:endParaRPr lang="fr-FR" sz="3200" b="1" dirty="0" smtClean="0">
              <a:ln w="6350">
                <a:noFill/>
              </a:ln>
              <a:solidFill>
                <a:schemeClr val="bg1"/>
              </a:solidFill>
              <a:latin typeface="Arabic Typesetting" pitchFamily="66" charset="-78"/>
              <a:ea typeface="+mj-ea"/>
              <a:cs typeface="Arabic Typesetting" pitchFamily="66"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14290"/>
            <a:ext cx="8784976" cy="6455070"/>
          </a:xfrm>
        </p:spPr>
        <p:txBody>
          <a:bodyPr>
            <a:normAutofit fontScale="90000"/>
          </a:bodyPr>
          <a:lstStyle/>
          <a:p>
            <a:pPr lvl="0" algn="r" rtl="1"/>
            <a:r>
              <a:rPr lang="ar-DZ" sz="4000" u="sng" dirty="0" smtClean="0">
                <a:solidFill>
                  <a:schemeClr val="bg1"/>
                </a:solidFill>
                <a:effectLst/>
                <a:latin typeface="Arabic Typesetting" pitchFamily="66" charset="-78"/>
                <a:cs typeface="Arabic Typesetting" pitchFamily="66" charset="-78"/>
              </a:rPr>
              <a:t/>
            </a:r>
            <a:br>
              <a:rPr lang="ar-DZ" sz="4000" u="sng"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تاسعا– </a:t>
            </a:r>
            <a:r>
              <a:rPr lang="ar-DZ" u="sng" dirty="0" smtClean="0">
                <a:solidFill>
                  <a:schemeClr val="bg1"/>
                </a:solidFill>
                <a:effectLst/>
                <a:latin typeface="Arabic Typesetting" pitchFamily="66" charset="-78"/>
                <a:cs typeface="Arabic Typesetting" pitchFamily="66" charset="-78"/>
              </a:rPr>
              <a:t>أهمية التنمية </a:t>
            </a:r>
            <a:r>
              <a:rPr lang="ar-DZ" u="sng" dirty="0" err="1" smtClean="0">
                <a:solidFill>
                  <a:schemeClr val="bg1"/>
                </a:solidFill>
                <a:effectLst/>
                <a:latin typeface="Arabic Typesetting" pitchFamily="66" charset="-78"/>
                <a:cs typeface="Arabic Typesetting" pitchFamily="66" charset="-78"/>
              </a:rPr>
              <a:t>الإقتصادية</a:t>
            </a:r>
            <a:r>
              <a:rPr lang="ar-DZ" u="sng" dirty="0" smtClean="0">
                <a:solidFill>
                  <a:schemeClr val="bg1"/>
                </a:solidFill>
                <a:effectLst/>
                <a:latin typeface="Arabic Typesetting" pitchFamily="66" charset="-78"/>
                <a:cs typeface="Arabic Typesetting" pitchFamily="66" charset="-78"/>
              </a:rPr>
              <a:t>:</a:t>
            </a:r>
            <a:r>
              <a:rPr lang="fr-FR" dirty="0" smtClean="0">
                <a:solidFill>
                  <a:schemeClr val="bg1"/>
                </a:solidFill>
                <a:effectLst/>
                <a:latin typeface="Arabic Typesetting" pitchFamily="66" charset="-78"/>
                <a:cs typeface="Arabic Typesetting" pitchFamily="66" charset="-78"/>
              </a:rPr>
              <a:t/>
            </a:r>
            <a:br>
              <a:rPr lang="fr-FR"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-التنمية </a:t>
            </a:r>
            <a:r>
              <a:rPr lang="ar-DZ" dirty="0" err="1" smtClean="0">
                <a:solidFill>
                  <a:schemeClr val="bg1"/>
                </a:solidFill>
                <a:effectLst/>
                <a:latin typeface="Arabic Typesetting" pitchFamily="66" charset="-78"/>
                <a:cs typeface="Arabic Typesetting" pitchFamily="66" charset="-78"/>
              </a:rPr>
              <a:t>الإقتصادية</a:t>
            </a:r>
            <a:r>
              <a:rPr lang="ar-DZ" dirty="0" smtClean="0">
                <a:solidFill>
                  <a:schemeClr val="bg1"/>
                </a:solidFill>
                <a:effectLst/>
                <a:latin typeface="Arabic Typesetting" pitchFamily="66" charset="-78"/>
                <a:cs typeface="Arabic Typesetting" pitchFamily="66" charset="-78"/>
              </a:rPr>
              <a:t> تعد أداة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وسيلة </a:t>
            </a:r>
            <a:r>
              <a:rPr lang="ar-DZ" dirty="0" err="1" smtClean="0">
                <a:solidFill>
                  <a:schemeClr val="bg1"/>
                </a:solidFill>
                <a:effectLst/>
                <a:latin typeface="Arabic Typesetting" pitchFamily="66" charset="-78"/>
                <a:cs typeface="Arabic Typesetting" pitchFamily="66" charset="-78"/>
              </a:rPr>
              <a:t>للإستقلال</a:t>
            </a:r>
            <a:r>
              <a:rPr lang="ar-DZ" dirty="0" smtClean="0">
                <a:solidFill>
                  <a:schemeClr val="bg1"/>
                </a:solidFill>
                <a:effectLst/>
                <a:latin typeface="Arabic Typesetting" pitchFamily="66" charset="-78"/>
                <a:cs typeface="Arabic Typesetting" pitchFamily="66" charset="-78"/>
              </a:rPr>
              <a:t>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 إذ يستلزم  التخلص </a:t>
            </a:r>
            <a:r>
              <a:rPr lang="ar-DZ" dirty="0" err="1" smtClean="0">
                <a:solidFill>
                  <a:schemeClr val="bg1"/>
                </a:solidFill>
                <a:effectLst/>
                <a:latin typeface="Arabic Typesetting" pitchFamily="66" charset="-78"/>
                <a:cs typeface="Arabic Typesetting" pitchFamily="66" charset="-78"/>
              </a:rPr>
              <a:t>تدريجبا</a:t>
            </a:r>
            <a:r>
              <a:rPr lang="ar-DZ" dirty="0" smtClean="0">
                <a:solidFill>
                  <a:schemeClr val="bg1"/>
                </a:solidFill>
                <a:effectLst/>
                <a:latin typeface="Arabic Typesetting" pitchFamily="66" charset="-78"/>
                <a:cs typeface="Arabic Typesetting" pitchFamily="66" charset="-78"/>
              </a:rPr>
              <a:t> من التبعية بتغيير الهيكل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 للدولة إذ يجب إحداث تنمية حقيقية تعتمد على </a:t>
            </a:r>
            <a:r>
              <a:rPr lang="ar-DZ" dirty="0" err="1" smtClean="0">
                <a:solidFill>
                  <a:schemeClr val="bg1"/>
                </a:solidFill>
                <a:effectLst/>
                <a:latin typeface="Arabic Typesetting" pitchFamily="66" charset="-78"/>
                <a:cs typeface="Arabic Typesetting" pitchFamily="66" charset="-78"/>
              </a:rPr>
              <a:t>إستغلال</a:t>
            </a:r>
            <a:r>
              <a:rPr lang="ar-DZ" dirty="0" smtClean="0">
                <a:solidFill>
                  <a:schemeClr val="bg1"/>
                </a:solidFill>
                <a:effectLst/>
                <a:latin typeface="Arabic Typesetting" pitchFamily="66" charset="-78"/>
                <a:cs typeface="Arabic Typesetting" pitchFamily="66" charset="-78"/>
              </a:rPr>
              <a:t> الموارد البشرية، الموارد الطبيعية، الموارد المالية ”</a:t>
            </a:r>
            <a:r>
              <a:rPr lang="ar-DZ" dirty="0" err="1" smtClean="0">
                <a:solidFill>
                  <a:schemeClr val="bg1"/>
                </a:solidFill>
                <a:effectLst/>
                <a:latin typeface="Arabic Typesetting" pitchFamily="66" charset="-78"/>
                <a:cs typeface="Arabic Typesetting" pitchFamily="66" charset="-78"/>
              </a:rPr>
              <a:t>الإستثمار</a:t>
            </a:r>
            <a:r>
              <a:rPr lang="ar-DZ" dirty="0" smtClean="0">
                <a:solidFill>
                  <a:schemeClr val="bg1"/>
                </a:solidFill>
                <a:effectLst/>
                <a:latin typeface="Arabic Typesetting" pitchFamily="66" charset="-78"/>
                <a:cs typeface="Arabic Typesetting" pitchFamily="66" charset="-78"/>
              </a:rPr>
              <a:t>“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التكنولوجيا.</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أي يجب إحداث تنمية حقيقية </a:t>
            </a:r>
            <a:r>
              <a:rPr lang="ar-DZ" dirty="0" err="1" smtClean="0">
                <a:solidFill>
                  <a:schemeClr val="bg1"/>
                </a:solidFill>
                <a:effectLst/>
                <a:latin typeface="Arabic Typesetting" pitchFamily="66" charset="-78"/>
                <a:cs typeface="Arabic Typesetting" pitchFamily="66" charset="-78"/>
              </a:rPr>
              <a:t>بإستغلال</a:t>
            </a:r>
            <a:r>
              <a:rPr lang="ar-DZ" dirty="0" smtClean="0">
                <a:solidFill>
                  <a:schemeClr val="bg1"/>
                </a:solidFill>
                <a:effectLst/>
                <a:latin typeface="Arabic Typesetting" pitchFamily="66" charset="-78"/>
                <a:cs typeface="Arabic Typesetting" pitchFamily="66" charset="-78"/>
              </a:rPr>
              <a:t> كل الموارد المباحة لتحسين مستوى معيشة أفراد المجتمع من خلال زيادة دخل الفرد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توفير فرص العمل ،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على المستوى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 تعمل التنمية على تحسين الناتج المحلي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تحقيق التطور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 المنشود. </a:t>
            </a:r>
            <a:r>
              <a:rPr lang="fr-FR" sz="3600" dirty="0" smtClean="0"/>
              <a:t/>
            </a:r>
            <a:br>
              <a:rPr lang="fr-FR" sz="3600" dirty="0" smtClean="0"/>
            </a:br>
            <a:r>
              <a:rPr lang="fr-FR" sz="3600" dirty="0" smtClean="0"/>
              <a:t/>
            </a:r>
            <a:br>
              <a:rPr lang="fr-FR" sz="3600" dirty="0" smtClean="0"/>
            </a:br>
            <a:endParaRPr lang="fr-FR" sz="3600" dirty="0">
              <a:solidFill>
                <a:schemeClr val="bg1"/>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14290"/>
            <a:ext cx="8572560" cy="6357982"/>
          </a:xfrm>
        </p:spPr>
        <p:txBody>
          <a:bodyPr>
            <a:normAutofit fontScale="90000"/>
          </a:bodyPr>
          <a:lstStyle/>
          <a:p>
            <a:pPr algn="r" rtl="1"/>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t> </a:t>
            </a:r>
            <a:br>
              <a:rPr lang="ar-DZ" sz="4000" dirty="0" smtClean="0"/>
            </a:br>
            <a:r>
              <a:rPr lang="ar-DZ" sz="4000" dirty="0" smtClean="0"/>
              <a:t/>
            </a:r>
            <a:br>
              <a:rPr lang="ar-DZ" sz="4000" dirty="0" smtClean="0"/>
            </a:br>
            <a:r>
              <a:rPr lang="ar-DZ" sz="4000" dirty="0" smtClean="0"/>
              <a:t/>
            </a:r>
            <a:br>
              <a:rPr lang="ar-DZ" sz="4000" dirty="0" smtClean="0"/>
            </a:br>
            <a:r>
              <a:rPr lang="ar-DZ" sz="4000" dirty="0" smtClean="0"/>
              <a:t/>
            </a:r>
            <a:br>
              <a:rPr lang="ar-DZ" sz="4000" dirty="0" smtClean="0"/>
            </a:br>
            <a:r>
              <a:rPr lang="ar-DZ" sz="4000" dirty="0" smtClean="0">
                <a:solidFill>
                  <a:schemeClr val="bg1"/>
                </a:solidFill>
                <a:effectLst/>
                <a:latin typeface="Arabic Typesetting" pitchFamily="66" charset="-78"/>
                <a:cs typeface="Arabic Typesetting" pitchFamily="66" charset="-78"/>
              </a:rPr>
              <a:t>عاشرا</a:t>
            </a:r>
            <a:r>
              <a:rPr lang="ar-DZ" dirty="0" smtClean="0">
                <a:solidFill>
                  <a:schemeClr val="bg1"/>
                </a:solidFill>
                <a:effectLst/>
                <a:latin typeface="Arabic Typesetting" pitchFamily="66" charset="-78"/>
                <a:cs typeface="Arabic Typesetting" pitchFamily="66" charset="-78"/>
              </a:rPr>
              <a:t>-</a:t>
            </a:r>
            <a:r>
              <a:rPr lang="ar-DZ" sz="4000" u="sng" dirty="0" smtClean="0">
                <a:solidFill>
                  <a:schemeClr val="bg1"/>
                </a:solidFill>
              </a:rPr>
              <a:t> </a:t>
            </a:r>
            <a:r>
              <a:rPr lang="ar-DZ" sz="4600" u="sng" dirty="0" smtClean="0">
                <a:solidFill>
                  <a:schemeClr val="bg1"/>
                </a:solidFill>
                <a:effectLst/>
                <a:latin typeface="Andalus" pitchFamily="18" charset="-78"/>
                <a:cs typeface="Andalus" pitchFamily="18" charset="-78"/>
              </a:rPr>
              <a:t>:</a:t>
            </a:r>
            <a:r>
              <a:rPr lang="ar-DZ" u="sng" dirty="0" smtClean="0">
                <a:solidFill>
                  <a:schemeClr val="bg1"/>
                </a:solidFill>
                <a:effectLst/>
                <a:latin typeface="Arabic Typesetting" pitchFamily="66" charset="-78"/>
                <a:cs typeface="Arabic Typesetting" pitchFamily="66" charset="-78"/>
              </a:rPr>
              <a:t>أهداف التنمية </a:t>
            </a:r>
            <a:r>
              <a:rPr lang="ar-DZ" u="sng" dirty="0" err="1" smtClean="0">
                <a:solidFill>
                  <a:schemeClr val="bg1"/>
                </a:solidFill>
                <a:effectLst/>
                <a:latin typeface="Arabic Typesetting" pitchFamily="66" charset="-78"/>
                <a:cs typeface="Arabic Typesetting" pitchFamily="66" charset="-78"/>
              </a:rPr>
              <a:t>الإقتصادية</a:t>
            </a:r>
            <a:r>
              <a:rPr lang="fr-FR" sz="3700" dirty="0" smtClean="0">
                <a:solidFill>
                  <a:schemeClr val="bg1"/>
                </a:solidFill>
                <a:effectLst/>
                <a:latin typeface="Arabic Typesetting" pitchFamily="66" charset="-78"/>
                <a:cs typeface="Arabic Typesetting" pitchFamily="66" charset="-78"/>
              </a:rPr>
              <a:t/>
            </a:r>
            <a:br>
              <a:rPr lang="fr-FR"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t>
            </a:r>
            <a:r>
              <a:rPr lang="ar-DZ" dirty="0" smtClean="0">
                <a:solidFill>
                  <a:schemeClr val="bg1"/>
                </a:solidFill>
                <a:effectLst/>
                <a:latin typeface="Arabic Typesetting" pitchFamily="66" charset="-78"/>
                <a:cs typeface="Arabic Typesetting" pitchFamily="66" charset="-78"/>
              </a:rPr>
              <a:t>- تشجيع </a:t>
            </a:r>
            <a:r>
              <a:rPr lang="ar-DZ" dirty="0" err="1" smtClean="0">
                <a:solidFill>
                  <a:schemeClr val="bg1"/>
                </a:solidFill>
                <a:effectLst/>
                <a:latin typeface="Arabic Typesetting" pitchFamily="66" charset="-78"/>
                <a:cs typeface="Arabic Typesetting" pitchFamily="66" charset="-78"/>
              </a:rPr>
              <a:t>الإستثمار</a:t>
            </a:r>
            <a:r>
              <a:rPr lang="ar-DZ" dirty="0" smtClean="0">
                <a:solidFill>
                  <a:schemeClr val="bg1"/>
                </a:solidFill>
                <a:effectLst/>
                <a:latin typeface="Arabic Typesetting" pitchFamily="66" charset="-78"/>
                <a:cs typeface="Arabic Typesetting" pitchFamily="66" charset="-78"/>
              </a:rPr>
              <a:t> في مختلف القطاعات.</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محاربة </a:t>
            </a:r>
            <a:r>
              <a:rPr lang="ar-DZ" dirty="0" err="1" smtClean="0">
                <a:solidFill>
                  <a:schemeClr val="bg1"/>
                </a:solidFill>
                <a:effectLst/>
                <a:latin typeface="Arabic Typesetting" pitchFamily="66" charset="-78"/>
                <a:cs typeface="Arabic Typesetting" pitchFamily="66" charset="-78"/>
              </a:rPr>
              <a:t>التصخم</a:t>
            </a:r>
            <a:r>
              <a:rPr lang="ar-DZ" dirty="0" smtClean="0">
                <a:solidFill>
                  <a:schemeClr val="bg1"/>
                </a:solidFill>
                <a:effectLst/>
                <a:latin typeface="Arabic Typesetting" pitchFamily="66" charset="-78"/>
                <a:cs typeface="Arabic Typesetting" pitchFamily="66" charset="-78"/>
              </a:rPr>
              <a:t> و مواجهة الركود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توظيف كافة عناصر الإنتاج في تنفيذ برامج </a:t>
            </a:r>
            <a:r>
              <a:rPr lang="ar-DZ" dirty="0" err="1" smtClean="0">
                <a:solidFill>
                  <a:schemeClr val="bg1"/>
                </a:solidFill>
                <a:effectLst/>
                <a:latin typeface="Arabic Typesetting" pitchFamily="66" charset="-78"/>
                <a:cs typeface="Arabic Typesetting" pitchFamily="66" charset="-78"/>
              </a:rPr>
              <a:t>إستثمارية</a:t>
            </a:r>
            <a:r>
              <a:rPr lang="ar-DZ" dirty="0" smtClean="0">
                <a:solidFill>
                  <a:schemeClr val="bg1"/>
                </a:solidFill>
                <a:effectLst/>
                <a:latin typeface="Arabic Typesetting" pitchFamily="66" charset="-78"/>
                <a:cs typeface="Arabic Typesetting" pitchFamily="66" charset="-78"/>
              </a:rPr>
              <a:t> في مختلف مجالات </a:t>
            </a:r>
            <a:r>
              <a:rPr lang="ar-DZ" dirty="0" err="1" smtClean="0">
                <a:solidFill>
                  <a:schemeClr val="bg1"/>
                </a:solidFill>
                <a:effectLst/>
                <a:latin typeface="Arabic Typesetting" pitchFamily="66" charset="-78"/>
                <a:cs typeface="Arabic Typesetting" pitchFamily="66" charset="-78"/>
              </a:rPr>
              <a:t>الإقتصاد</a:t>
            </a:r>
            <a:r>
              <a:rPr lang="ar-DZ" dirty="0" smtClean="0">
                <a:solidFill>
                  <a:schemeClr val="bg1"/>
                </a:solidFill>
                <a:effectLst/>
                <a:latin typeface="Arabic Typesetting" pitchFamily="66" charset="-78"/>
                <a:cs typeface="Arabic Typesetting" pitchFamily="66" charset="-78"/>
              </a:rPr>
              <a:t>.</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تحقيق الأهداف </a:t>
            </a:r>
            <a:r>
              <a:rPr lang="ar-DZ" dirty="0" err="1" smtClean="0">
                <a:solidFill>
                  <a:schemeClr val="bg1"/>
                </a:solidFill>
                <a:effectLst/>
                <a:latin typeface="Arabic Typesetting" pitchFamily="66" charset="-78"/>
                <a:cs typeface="Arabic Typesetting" pitchFamily="66" charset="-78"/>
              </a:rPr>
              <a:t>الإقتصادية</a:t>
            </a:r>
            <a:r>
              <a:rPr lang="ar-DZ" dirty="0" smtClean="0">
                <a:solidFill>
                  <a:schemeClr val="bg1"/>
                </a:solidFill>
                <a:effectLst/>
                <a:latin typeface="Arabic Typesetting" pitchFamily="66" charset="-78"/>
                <a:cs typeface="Arabic Typesetting" pitchFamily="66" charset="-78"/>
              </a:rPr>
              <a:t> القومية كرفع المستوى المعيشي </a:t>
            </a:r>
            <a:r>
              <a:rPr lang="ar-DZ" dirty="0" err="1" smtClean="0">
                <a:solidFill>
                  <a:schemeClr val="bg1"/>
                </a:solidFill>
                <a:effectLst/>
                <a:latin typeface="Arabic Typesetting" pitchFamily="66" charset="-78"/>
                <a:cs typeface="Arabic Typesetting" pitchFamily="66" charset="-78"/>
              </a:rPr>
              <a:t>للمواطنيين</a:t>
            </a:r>
            <a:r>
              <a:rPr lang="ar-DZ" dirty="0" smtClean="0">
                <a:solidFill>
                  <a:schemeClr val="bg1"/>
                </a:solidFill>
                <a:effectLst/>
                <a:latin typeface="Arabic Typesetting" pitchFamily="66" charset="-78"/>
                <a:cs typeface="Arabic Typesetting" pitchFamily="66" charset="-78"/>
              </a:rPr>
              <a:t>، زيادة الدخل القومي، العدالة في توزيع الأرباح.</a:t>
            </a:r>
            <a:r>
              <a:rPr lang="ar-DZ" dirty="0" smtClean="0">
                <a:latin typeface="Arabic Typesetting" pitchFamily="66" charset="-78"/>
                <a:cs typeface="Arabic Typesetting" pitchFamily="66" charset="-78"/>
              </a:rPr>
              <a:t/>
            </a:r>
            <a:br>
              <a:rPr lang="ar-DZ" dirty="0" smtClean="0">
                <a:latin typeface="Arabic Typesetting" pitchFamily="66" charset="-78"/>
                <a:cs typeface="Arabic Typesetting" pitchFamily="66" charset="-78"/>
              </a:rPr>
            </a:br>
            <a:r>
              <a:rPr lang="ar-DZ" dirty="0" smtClean="0">
                <a:latin typeface="Arabic Typesetting" pitchFamily="66" charset="-78"/>
                <a:cs typeface="Arabic Typesetting" pitchFamily="66" charset="-78"/>
              </a:rPr>
              <a:t> </a:t>
            </a: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fr-FR" sz="4000" dirty="0" smtClean="0"/>
              <a:t/>
            </a:r>
            <a:br>
              <a:rPr lang="fr-FR" sz="4000" dirty="0" smtClean="0"/>
            </a:br>
            <a:r>
              <a:rPr lang="ar-DZ" sz="4000" u="sng" dirty="0" smtClean="0">
                <a:solidFill>
                  <a:schemeClr val="bg1"/>
                </a:solidFill>
                <a:effectLst/>
                <a:latin typeface="Arabic Typesetting" pitchFamily="66" charset="-78"/>
                <a:cs typeface="Arabic Typesetting" pitchFamily="66" charset="-78"/>
              </a:rPr>
              <a:t/>
            </a:r>
            <a:br>
              <a:rPr lang="ar-DZ" sz="4000" u="sng" dirty="0" smtClean="0">
                <a:solidFill>
                  <a:schemeClr val="bg1"/>
                </a:solidFill>
                <a:effectLst/>
                <a:latin typeface="Arabic Typesetting" pitchFamily="66" charset="-78"/>
                <a:cs typeface="Arabic Typesetting" pitchFamily="66" charset="-78"/>
              </a:rPr>
            </a:br>
            <a:endParaRPr lang="fr-FR" sz="4000" u="sng" dirty="0">
              <a:solidFill>
                <a:schemeClr val="bg1"/>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14290"/>
            <a:ext cx="8715436" cy="6429420"/>
          </a:xfrm>
        </p:spPr>
        <p:txBody>
          <a:bodyPr>
            <a:normAutofit fontScale="90000"/>
          </a:bodyPr>
          <a:lstStyle/>
          <a:p>
            <a:pPr algn="r" rtl="1"/>
            <a:r>
              <a:rPr lang="ar-DZ" sz="3200" u="sng" dirty="0" smtClean="0">
                <a:solidFill>
                  <a:srgbClr val="C00000"/>
                </a:solidFill>
                <a:effectLst/>
                <a:latin typeface="Traditional Arabic" pitchFamily="18" charset="-78"/>
                <a:cs typeface="Traditional Arabic" pitchFamily="2" charset="-78"/>
              </a:rPr>
              <a:t> </a:t>
            </a:r>
            <a:br>
              <a:rPr lang="ar-DZ" sz="3200" u="sng" dirty="0" smtClean="0">
                <a:solidFill>
                  <a:srgbClr val="C00000"/>
                </a:solidFill>
                <a:effectLst/>
                <a:latin typeface="Traditional Arabic" pitchFamily="18" charset="-78"/>
                <a:cs typeface="Traditional Arabic" pitchFamily="2" charset="-78"/>
              </a:rPr>
            </a:br>
            <a:r>
              <a:rPr lang="fr-FR" sz="3600" u="sng" dirty="0" smtClean="0">
                <a:solidFill>
                  <a:srgbClr val="C00000"/>
                </a:solidFill>
                <a:effectLst/>
                <a:latin typeface="Arabic Typesetting" pitchFamily="66" charset="-78"/>
                <a:cs typeface="Arabic Typesetting" pitchFamily="66" charset="-78"/>
              </a:rPr>
              <a:t/>
            </a:r>
            <a:br>
              <a:rPr lang="fr-FR" sz="3600" u="sng" dirty="0" smtClean="0">
                <a:solidFill>
                  <a:srgbClr val="C00000"/>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t>
            </a: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عليه فإن للمنافسة دور كبير في رفع وتيرة النمو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 في الدولة عن طريق منح الحرية للمتعاملين </a:t>
            </a:r>
            <a:r>
              <a:rPr lang="ar-DZ" dirty="0" err="1" smtClean="0">
                <a:solidFill>
                  <a:schemeClr val="bg1"/>
                </a:solidFill>
                <a:effectLst/>
                <a:latin typeface="Arabic Typesetting" pitchFamily="66" charset="-78"/>
                <a:cs typeface="Arabic Typesetting" pitchFamily="66" charset="-78"/>
              </a:rPr>
              <a:t>الإقتصاديين</a:t>
            </a:r>
            <a:r>
              <a:rPr lang="ar-DZ" dirty="0" smtClean="0">
                <a:solidFill>
                  <a:schemeClr val="bg1"/>
                </a:solidFill>
                <a:effectLst/>
                <a:latin typeface="Arabic Typesetting" pitchFamily="66" charset="-78"/>
                <a:cs typeface="Arabic Typesetting" pitchFamily="66" charset="-78"/>
              </a:rPr>
              <a:t> بإنتاج السلع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الخدمات التي يرغبون فيها </a:t>
            </a:r>
            <a:r>
              <a:rPr lang="ar-DZ" dirty="0" err="1" smtClean="0">
                <a:solidFill>
                  <a:schemeClr val="bg1"/>
                </a:solidFill>
                <a:effectLst/>
                <a:latin typeface="Arabic Typesetting" pitchFamily="66" charset="-78"/>
                <a:cs typeface="Arabic Typesetting" pitchFamily="66" charset="-78"/>
              </a:rPr>
              <a:t>للتحقبق</a:t>
            </a:r>
            <a:r>
              <a:rPr lang="ar-DZ" dirty="0" smtClean="0">
                <a:solidFill>
                  <a:schemeClr val="bg1"/>
                </a:solidFill>
                <a:effectLst/>
                <a:latin typeface="Arabic Typesetting" pitchFamily="66" charset="-78"/>
                <a:cs typeface="Arabic Typesetting" pitchFamily="66" charset="-78"/>
              </a:rPr>
              <a:t> الأرباح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تلبية حاجيات المستهلكين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الحفاظ على التنمية المستدامة في كل القطاعات (الصناعية، الزراعة، التجارة، الصيد البحري، الحرف </a:t>
            </a:r>
            <a:r>
              <a:rPr lang="ar-DZ" dirty="0" err="1" smtClean="0">
                <a:solidFill>
                  <a:schemeClr val="bg1"/>
                </a:solidFill>
                <a:effectLst/>
                <a:latin typeface="Arabic Typesetting" pitchFamily="66" charset="-78"/>
                <a:cs typeface="Arabic Typesetting" pitchFamily="66" charset="-78"/>
              </a:rPr>
              <a:t>التقليديةو</a:t>
            </a:r>
            <a:r>
              <a:rPr lang="ar-DZ" dirty="0" smtClean="0">
                <a:solidFill>
                  <a:schemeClr val="bg1"/>
                </a:solidFill>
                <a:effectLst/>
                <a:latin typeface="Arabic Typesetting" pitchFamily="66" charset="-78"/>
                <a:cs typeface="Arabic Typesetting" pitchFamily="66" charset="-78"/>
              </a:rPr>
              <a:t> كل ما يتعلق بتعبئة الموارد المحلية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الوطنية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توجيهها </a:t>
            </a:r>
            <a:r>
              <a:rPr lang="ar-DZ" dirty="0" err="1" smtClean="0">
                <a:solidFill>
                  <a:schemeClr val="bg1"/>
                </a:solidFill>
                <a:effectLst/>
                <a:latin typeface="Arabic Typesetting" pitchFamily="66" charset="-78"/>
                <a:cs typeface="Arabic Typesetting" pitchFamily="66" charset="-78"/>
              </a:rPr>
              <a:t>للإستثمارات</a:t>
            </a:r>
            <a:r>
              <a:rPr lang="ar-DZ" dirty="0" smtClean="0">
                <a:solidFill>
                  <a:schemeClr val="bg1"/>
                </a:solidFill>
                <a:effectLst/>
                <a:latin typeface="Arabic Typesetting" pitchFamily="66" charset="-78"/>
                <a:cs typeface="Arabic Typesetting" pitchFamily="66" charset="-78"/>
              </a:rPr>
              <a:t> في ظل </a:t>
            </a:r>
            <a:r>
              <a:rPr lang="ar-DZ" dirty="0" err="1" smtClean="0">
                <a:solidFill>
                  <a:schemeClr val="bg1"/>
                </a:solidFill>
                <a:effectLst/>
                <a:latin typeface="Arabic Typesetting" pitchFamily="66" charset="-78"/>
                <a:cs typeface="Arabic Typesetting" pitchFamily="66" charset="-78"/>
              </a:rPr>
              <a:t>إحترام</a:t>
            </a:r>
            <a:r>
              <a:rPr lang="ar-DZ" dirty="0" smtClean="0">
                <a:solidFill>
                  <a:schemeClr val="bg1"/>
                </a:solidFill>
                <a:effectLst/>
                <a:latin typeface="Arabic Typesetting" pitchFamily="66" charset="-78"/>
                <a:cs typeface="Arabic Typesetting" pitchFamily="66" charset="-78"/>
              </a:rPr>
              <a:t> القواعد التي تنظم السوق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منع كل الممارسات التي من شأنها تقييد المنافسة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تحقيق الهيمنة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a:t>
            </a:r>
            <a:r>
              <a:rPr lang="ar-DZ" dirty="0" err="1" smtClean="0">
                <a:solidFill>
                  <a:schemeClr val="bg1"/>
                </a:solidFill>
                <a:effectLst/>
                <a:latin typeface="Arabic Typesetting" pitchFamily="66" charset="-78"/>
                <a:cs typeface="Arabic Typesetting" pitchFamily="66" charset="-78"/>
              </a:rPr>
              <a:t>إحتكار</a:t>
            </a:r>
            <a:r>
              <a:rPr lang="ar-DZ" dirty="0" smtClean="0">
                <a:solidFill>
                  <a:schemeClr val="bg1"/>
                </a:solidFill>
                <a:effectLst/>
                <a:latin typeface="Arabic Typesetting" pitchFamily="66" charset="-78"/>
                <a:cs typeface="Arabic Typesetting" pitchFamily="66" charset="-78"/>
              </a:rPr>
              <a:t> السوق، حيث أن المنافسة النزيهة تقوم على الإبداع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قدرة المؤسسات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a:t>
            </a:r>
            <a:r>
              <a:rPr lang="ar-DZ" dirty="0" err="1" smtClean="0">
                <a:solidFill>
                  <a:schemeClr val="bg1"/>
                </a:solidFill>
                <a:effectLst/>
                <a:latin typeface="Arabic Typesetting" pitchFamily="66" charset="-78"/>
                <a:cs typeface="Arabic Typesetting" pitchFamily="66" charset="-78"/>
              </a:rPr>
              <a:t>إلتزامتها</a:t>
            </a:r>
            <a:r>
              <a:rPr lang="ar-DZ" dirty="0" smtClean="0">
                <a:solidFill>
                  <a:schemeClr val="bg1"/>
                </a:solidFill>
                <a:effectLst/>
                <a:latin typeface="Arabic Typesetting" pitchFamily="66" charset="-78"/>
                <a:cs typeface="Arabic Typesetting" pitchFamily="66" charset="-78"/>
              </a:rPr>
              <a:t> بأصول التعامل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fr-FR" sz="4000" dirty="0" smtClean="0"/>
              <a:t/>
            </a:r>
            <a:br>
              <a:rPr lang="fr-FR" sz="4000" dirty="0" smtClean="0"/>
            </a:br>
            <a:r>
              <a:rPr lang="fr-FR" sz="4000" dirty="0" smtClean="0"/>
              <a:t/>
            </a:r>
            <a:br>
              <a:rPr lang="fr-FR" sz="4000" dirty="0" smtClean="0"/>
            </a:br>
            <a:endParaRPr lang="fr-FR" sz="3700" dirty="0" smtClean="0">
              <a:solidFill>
                <a:schemeClr val="bg1"/>
              </a:solidFill>
              <a:effectLst/>
              <a:latin typeface="Arabic Typesetting" pitchFamily="66" charset="-78"/>
              <a:cs typeface="Arabic Typesetting" pitchFamily="66" charset="-78"/>
            </a:endParaRPr>
          </a:p>
        </p:txBody>
      </p:sp>
      <p:sp>
        <p:nvSpPr>
          <p:cNvPr id="4098" name="Rectangle 2"/>
          <p:cNvSpPr>
            <a:spLocks noChangeArrowheads="1"/>
          </p:cNvSpPr>
          <p:nvPr/>
        </p:nvSpPr>
        <p:spPr bwMode="auto">
          <a:xfrm>
            <a:off x="357158" y="411480"/>
            <a:ext cx="878684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66738" algn="ctr"/>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style>
          <a:lnRef idx="0">
            <a:scrgbClr r="0" g="0" b="0"/>
          </a:lnRef>
          <a:fillRef idx="1003">
            <a:schemeClr val="lt2"/>
          </a:fillRef>
          <a:effectRef idx="0">
            <a:scrgbClr r="0" g="0" b="0"/>
          </a:effectRef>
          <a:fontRef idx="major"/>
        </p:style>
        <p:txBody>
          <a:bodyPr>
            <a:normAutofit/>
          </a:bodyPr>
          <a:lstStyle/>
          <a:p>
            <a:r>
              <a:rPr lang="ar-DZ" sz="7200" dirty="0" smtClean="0">
                <a:solidFill>
                  <a:schemeClr val="bg1"/>
                </a:solidFill>
                <a:effectLst>
                  <a:outerShdw blurRad="38100" dist="38100" dir="2700000" algn="tl">
                    <a:srgbClr val="000000">
                      <a:alpha val="43137"/>
                    </a:srgbClr>
                  </a:outerShdw>
                </a:effectLst>
                <a:latin typeface="Arabic Typesetting" pitchFamily="66" charset="-78"/>
                <a:cs typeface="Arabic Typesetting" pitchFamily="66" charset="-78"/>
              </a:rPr>
              <a:t>شكرا لحسن إصغائكم</a:t>
            </a:r>
            <a:endParaRPr lang="fr-FR" sz="72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0"/>
            <a:ext cx="6929487" cy="692696"/>
          </a:xfrm>
        </p:spPr>
        <p:txBody>
          <a:bodyPr>
            <a:normAutofit fontScale="90000"/>
          </a:bodyPr>
          <a:lstStyle/>
          <a:p>
            <a:r>
              <a:rPr lang="ar-DZ" sz="4800" dirty="0" smtClean="0">
                <a:solidFill>
                  <a:srgbClr val="FF0000"/>
                </a:solidFill>
                <a:latin typeface="+mn-lt"/>
                <a:ea typeface="+mn-ea"/>
                <a:cs typeface="+mn-cs"/>
              </a:rPr>
              <a:t>خطة الدراسة</a:t>
            </a:r>
            <a:endParaRPr lang="fr-FR" sz="4800" dirty="0">
              <a:solidFill>
                <a:srgbClr val="FF0000"/>
              </a:solidFill>
              <a:latin typeface="+mn-lt"/>
              <a:ea typeface="+mn-ea"/>
              <a:cs typeface="+mn-cs"/>
            </a:endParaRPr>
          </a:p>
        </p:txBody>
      </p:sp>
      <p:sp>
        <p:nvSpPr>
          <p:cNvPr id="3" name="Espace réservé du contenu 2"/>
          <p:cNvSpPr>
            <a:spLocks noGrp="1"/>
          </p:cNvSpPr>
          <p:nvPr>
            <p:ph idx="1"/>
          </p:nvPr>
        </p:nvSpPr>
        <p:spPr>
          <a:xfrm>
            <a:off x="214282" y="785794"/>
            <a:ext cx="8715436" cy="5429288"/>
          </a:xfrm>
        </p:spPr>
        <p:txBody>
          <a:bodyPr>
            <a:normAutofit fontScale="77500" lnSpcReduction="20000"/>
          </a:bodyPr>
          <a:lstStyle/>
          <a:p>
            <a:pPr algn="r" rtl="1">
              <a:buNone/>
            </a:pPr>
            <a:r>
              <a:rPr lang="ar-DZ" sz="4600" b="1" dirty="0" smtClean="0">
                <a:solidFill>
                  <a:schemeClr val="bg1"/>
                </a:solidFill>
                <a:latin typeface="Andalus" pitchFamily="18" charset="-78"/>
                <a:cs typeface="Andalus" pitchFamily="18" charset="-78"/>
              </a:rPr>
              <a:t>مقدمة </a:t>
            </a:r>
          </a:p>
          <a:p>
            <a:pPr algn="r" rtl="1">
              <a:buNone/>
            </a:pPr>
            <a:r>
              <a:rPr lang="ar-DZ" sz="3600" b="1" dirty="0" smtClean="0">
                <a:solidFill>
                  <a:schemeClr val="bg1"/>
                </a:solidFill>
                <a:latin typeface="Andalus" pitchFamily="18" charset="-78"/>
                <a:cs typeface="Andalus" pitchFamily="18" charset="-78"/>
              </a:rPr>
              <a:t>   1- </a:t>
            </a:r>
            <a:r>
              <a:rPr lang="ar-DZ" sz="4000" b="1" dirty="0" smtClean="0">
                <a:solidFill>
                  <a:schemeClr val="bg1"/>
                </a:solidFill>
                <a:latin typeface="Andalus" pitchFamily="18" charset="-78"/>
                <a:cs typeface="Andalus" pitchFamily="18" charset="-78"/>
              </a:rPr>
              <a:t>مفهوم الميزة التنافسية</a:t>
            </a:r>
            <a:endParaRPr lang="ar-DZ" sz="3600" b="1" dirty="0" smtClean="0">
              <a:solidFill>
                <a:schemeClr val="bg1"/>
              </a:solidFill>
              <a:latin typeface="Andalus" pitchFamily="18" charset="-78"/>
              <a:cs typeface="Andalus" pitchFamily="18" charset="-78"/>
            </a:endParaRPr>
          </a:p>
          <a:p>
            <a:pPr algn="r" rtl="1">
              <a:buNone/>
            </a:pPr>
            <a:r>
              <a:rPr lang="ar-DZ" sz="3600" b="1" dirty="0" smtClean="0">
                <a:solidFill>
                  <a:schemeClr val="bg1"/>
                </a:solidFill>
                <a:latin typeface="Andalus" pitchFamily="18" charset="-78"/>
                <a:cs typeface="Andalus" pitchFamily="18" charset="-78"/>
              </a:rPr>
              <a:t>   2- </a:t>
            </a:r>
            <a:r>
              <a:rPr lang="ar-DZ" sz="3900" b="1" dirty="0" smtClean="0">
                <a:solidFill>
                  <a:schemeClr val="bg1"/>
                </a:solidFill>
                <a:latin typeface="Andalus" pitchFamily="18" charset="-78"/>
                <a:cs typeface="Andalus" pitchFamily="18" charset="-78"/>
              </a:rPr>
              <a:t>تعريف المنافسة. </a:t>
            </a:r>
          </a:p>
          <a:p>
            <a:pPr algn="r" rtl="1">
              <a:buNone/>
            </a:pPr>
            <a:r>
              <a:rPr lang="ar-DZ" sz="3600" b="1" dirty="0" smtClean="0">
                <a:solidFill>
                  <a:schemeClr val="bg1"/>
                </a:solidFill>
                <a:latin typeface="Andalus" pitchFamily="18" charset="-78"/>
                <a:cs typeface="Andalus" pitchFamily="18" charset="-78"/>
              </a:rPr>
              <a:t>   3- التنافسية على مستوى الدولة، القطاع ، </a:t>
            </a:r>
            <a:r>
              <a:rPr lang="ar-DZ" sz="3600" b="1" dirty="0" err="1" smtClean="0">
                <a:solidFill>
                  <a:schemeClr val="bg1"/>
                </a:solidFill>
                <a:latin typeface="Andalus" pitchFamily="18" charset="-78"/>
                <a:cs typeface="Andalus" pitchFamily="18" charset="-78"/>
              </a:rPr>
              <a:t>و</a:t>
            </a:r>
            <a:r>
              <a:rPr lang="ar-DZ" sz="3600" b="1" dirty="0" smtClean="0">
                <a:solidFill>
                  <a:schemeClr val="bg1"/>
                </a:solidFill>
                <a:latin typeface="Andalus" pitchFamily="18" charset="-78"/>
                <a:cs typeface="Andalus" pitchFamily="18" charset="-78"/>
              </a:rPr>
              <a:t> على مستوى المؤسسة .</a:t>
            </a:r>
          </a:p>
          <a:p>
            <a:pPr algn="r" rtl="1">
              <a:buNone/>
            </a:pPr>
            <a:r>
              <a:rPr lang="ar-DZ" sz="3600" b="1" dirty="0" smtClean="0">
                <a:solidFill>
                  <a:schemeClr val="bg1"/>
                </a:solidFill>
                <a:latin typeface="Andalus" pitchFamily="18" charset="-78"/>
                <a:cs typeface="Andalus" pitchFamily="18" charset="-78"/>
              </a:rPr>
              <a:t>   4- </a:t>
            </a:r>
            <a:r>
              <a:rPr lang="ar-DZ" sz="3900" b="1" dirty="0" smtClean="0">
                <a:solidFill>
                  <a:schemeClr val="bg1"/>
                </a:solidFill>
                <a:latin typeface="Andalus" pitchFamily="18" charset="-78"/>
                <a:cs typeface="Andalus" pitchFamily="18" charset="-78"/>
              </a:rPr>
              <a:t>مفهوم </a:t>
            </a:r>
            <a:r>
              <a:rPr lang="ar-DZ" sz="3900" b="1" dirty="0" smtClean="0">
                <a:solidFill>
                  <a:schemeClr val="bg1"/>
                </a:solidFill>
                <a:latin typeface="Andalus" pitchFamily="18" charset="-78"/>
                <a:cs typeface="Andalus" pitchFamily="18" charset="-78"/>
              </a:rPr>
              <a:t>بيئة </a:t>
            </a:r>
            <a:r>
              <a:rPr lang="ar-DZ" sz="3900" b="1" dirty="0" smtClean="0">
                <a:solidFill>
                  <a:schemeClr val="bg1"/>
                </a:solidFill>
                <a:latin typeface="Andalus" pitchFamily="18" charset="-78"/>
                <a:cs typeface="Andalus" pitchFamily="18" charset="-78"/>
              </a:rPr>
              <a:t>المؤسسة. </a:t>
            </a:r>
          </a:p>
          <a:p>
            <a:pPr algn="r" rtl="1">
              <a:buNone/>
            </a:pPr>
            <a:r>
              <a:rPr lang="ar-DZ" sz="3600" b="1" dirty="0" smtClean="0">
                <a:solidFill>
                  <a:schemeClr val="bg1"/>
                </a:solidFill>
                <a:latin typeface="Andalus" pitchFamily="18" charset="-78"/>
                <a:cs typeface="Andalus" pitchFamily="18" charset="-78"/>
              </a:rPr>
              <a:t>   5- </a:t>
            </a:r>
            <a:r>
              <a:rPr lang="ar-DZ" sz="3900" b="1" dirty="0" smtClean="0">
                <a:solidFill>
                  <a:schemeClr val="bg1"/>
                </a:solidFill>
                <a:latin typeface="Andalus" pitchFamily="18" charset="-78"/>
                <a:cs typeface="Andalus" pitchFamily="18" charset="-78"/>
              </a:rPr>
              <a:t>مساهمة المؤسسات الصغيرة </a:t>
            </a:r>
            <a:r>
              <a:rPr lang="ar-DZ" sz="3900" b="1" dirty="0" err="1" smtClean="0">
                <a:solidFill>
                  <a:schemeClr val="bg1"/>
                </a:solidFill>
                <a:latin typeface="Andalus" pitchFamily="18" charset="-78"/>
                <a:cs typeface="Andalus" pitchFamily="18" charset="-78"/>
              </a:rPr>
              <a:t>و</a:t>
            </a:r>
            <a:r>
              <a:rPr lang="ar-DZ" sz="3900" b="1" dirty="0" smtClean="0">
                <a:solidFill>
                  <a:schemeClr val="bg1"/>
                </a:solidFill>
                <a:latin typeface="Andalus" pitchFamily="18" charset="-78"/>
                <a:cs typeface="Andalus" pitchFamily="18" charset="-78"/>
              </a:rPr>
              <a:t> المتوسطة في المجال </a:t>
            </a:r>
            <a:r>
              <a:rPr lang="ar-DZ" sz="3900" b="1" dirty="0" err="1" smtClean="0">
                <a:solidFill>
                  <a:schemeClr val="bg1"/>
                </a:solidFill>
                <a:latin typeface="Andalus" pitchFamily="18" charset="-78"/>
                <a:cs typeface="Andalus" pitchFamily="18" charset="-78"/>
              </a:rPr>
              <a:t>الإقتصادي</a:t>
            </a:r>
            <a:r>
              <a:rPr lang="ar-DZ" sz="3900" b="1" u="sng" dirty="0" smtClean="0">
                <a:solidFill>
                  <a:schemeClr val="bg1"/>
                </a:solidFill>
                <a:latin typeface="Andalus" pitchFamily="18" charset="-78"/>
                <a:cs typeface="Andalus" pitchFamily="18" charset="-78"/>
              </a:rPr>
              <a:t>.</a:t>
            </a:r>
          </a:p>
          <a:p>
            <a:pPr algn="r" rtl="1">
              <a:buNone/>
            </a:pPr>
            <a:r>
              <a:rPr lang="ar-DZ" sz="3600" b="1" dirty="0" smtClean="0">
                <a:solidFill>
                  <a:schemeClr val="bg1"/>
                </a:solidFill>
                <a:latin typeface="Andalus" pitchFamily="18" charset="-78"/>
                <a:cs typeface="Andalus" pitchFamily="18" charset="-78"/>
              </a:rPr>
              <a:t>   6</a:t>
            </a:r>
            <a:r>
              <a:rPr lang="ar-DZ" b="1" dirty="0" smtClean="0">
                <a:solidFill>
                  <a:schemeClr val="bg1"/>
                </a:solidFill>
                <a:latin typeface="Andalus" pitchFamily="18" charset="-78"/>
                <a:cs typeface="Andalus" pitchFamily="18" charset="-78"/>
              </a:rPr>
              <a:t>- </a:t>
            </a:r>
            <a:r>
              <a:rPr lang="ar-DZ" sz="4200" b="1" dirty="0" smtClean="0">
                <a:solidFill>
                  <a:schemeClr val="bg1"/>
                </a:solidFill>
                <a:latin typeface="Andalus" pitchFamily="18" charset="-78"/>
                <a:cs typeface="Andalus" pitchFamily="18" charset="-78"/>
              </a:rPr>
              <a:t>أهمية التنمية </a:t>
            </a:r>
            <a:r>
              <a:rPr lang="ar-DZ" sz="4200" b="1" dirty="0" err="1" smtClean="0">
                <a:solidFill>
                  <a:schemeClr val="bg1"/>
                </a:solidFill>
                <a:latin typeface="Andalus" pitchFamily="18" charset="-78"/>
                <a:cs typeface="Andalus" pitchFamily="18" charset="-78"/>
              </a:rPr>
              <a:t>الإقتصادية</a:t>
            </a:r>
            <a:r>
              <a:rPr lang="ar-DZ" sz="4200" b="1" dirty="0" smtClean="0">
                <a:solidFill>
                  <a:schemeClr val="bg1"/>
                </a:solidFill>
                <a:latin typeface="Andalus" pitchFamily="18" charset="-78"/>
                <a:cs typeface="Andalus" pitchFamily="18" charset="-78"/>
              </a:rPr>
              <a:t> و أهدافها .</a:t>
            </a:r>
          </a:p>
          <a:p>
            <a:pPr algn="r" rtl="1">
              <a:buNone/>
            </a:pPr>
            <a:r>
              <a:rPr lang="ar-DZ" b="1" dirty="0" smtClean="0">
                <a:solidFill>
                  <a:schemeClr val="bg1"/>
                </a:solidFill>
                <a:latin typeface="Andalus" pitchFamily="18" charset="-78"/>
                <a:cs typeface="Andalus" pitchFamily="18" charset="-78"/>
              </a:rPr>
              <a:t>    </a:t>
            </a:r>
            <a:r>
              <a:rPr lang="ar-DZ" sz="3600" b="1" dirty="0" smtClean="0">
                <a:solidFill>
                  <a:schemeClr val="bg1"/>
                </a:solidFill>
                <a:latin typeface="Andalus" pitchFamily="18" charset="-78"/>
                <a:cs typeface="Andalus" pitchFamily="18" charset="-78"/>
              </a:rPr>
              <a:t>7</a:t>
            </a:r>
            <a:r>
              <a:rPr lang="ar-DZ" b="1" dirty="0" smtClean="0">
                <a:solidFill>
                  <a:schemeClr val="bg1"/>
                </a:solidFill>
                <a:latin typeface="Andalus" pitchFamily="18" charset="-78"/>
                <a:cs typeface="Andalus" pitchFamily="18" charset="-78"/>
              </a:rPr>
              <a:t>- </a:t>
            </a:r>
            <a:r>
              <a:rPr lang="ar-DZ" sz="4200" b="1" dirty="0" smtClean="0">
                <a:solidFill>
                  <a:schemeClr val="bg1"/>
                </a:solidFill>
                <a:latin typeface="Andalus" pitchFamily="18" charset="-78"/>
                <a:cs typeface="Andalus" pitchFamily="18" charset="-78"/>
              </a:rPr>
              <a:t>الخـلاصة.</a:t>
            </a:r>
          </a:p>
          <a:p>
            <a:pPr algn="r" rtl="1">
              <a:buNone/>
            </a:pPr>
            <a:endParaRPr lang="ar-DZ" b="1" u="sng" dirty="0" smtClean="0">
              <a:solidFill>
                <a:schemeClr val="bg1"/>
              </a:solidFill>
              <a:latin typeface="Andalus" pitchFamily="18" charset="-78"/>
              <a:cs typeface="Andalus" pitchFamily="18" charset="-78"/>
            </a:endParaRPr>
          </a:p>
          <a:p>
            <a:pPr algn="r" rtl="1">
              <a:buNone/>
            </a:pPr>
            <a:r>
              <a:rPr lang="ar-DZ" b="1" u="sng" dirty="0" smtClean="0">
                <a:solidFill>
                  <a:schemeClr val="bg1"/>
                </a:solidFill>
                <a:latin typeface="Andalus" pitchFamily="18" charset="-78"/>
                <a:cs typeface="Andalus" pitchFamily="18" charset="-78"/>
              </a:rPr>
              <a:t>       </a:t>
            </a:r>
            <a:endParaRPr lang="ar-DZ" b="1" dirty="0" smtClean="0">
              <a:solidFill>
                <a:schemeClr val="bg1"/>
              </a:solidFill>
              <a:latin typeface="Andalus" pitchFamily="18" charset="-78"/>
              <a:cs typeface="Andalus" pitchFamily="18" charset="-78"/>
            </a:endParaRPr>
          </a:p>
          <a:p>
            <a:pPr algn="r" rtl="1">
              <a:buNone/>
            </a:pPr>
            <a:r>
              <a:rPr lang="ar-DZ" sz="3600" b="1" dirty="0" smtClean="0">
                <a:solidFill>
                  <a:schemeClr val="bg1"/>
                </a:solidFill>
                <a:latin typeface="Traditional Arabic" pitchFamily="18" charset="-78"/>
                <a:cs typeface="Traditional Arabic" pitchFamily="18" charset="-78"/>
              </a:rPr>
              <a:t>    </a:t>
            </a:r>
          </a:p>
          <a:p>
            <a:pPr algn="r" rtl="1">
              <a:buNone/>
            </a:pPr>
            <a:r>
              <a:rPr lang="ar-DZ" sz="3600" b="1" dirty="0" smtClean="0">
                <a:solidFill>
                  <a:schemeClr val="bg1"/>
                </a:solidFill>
                <a:latin typeface="Traditional Arabic" pitchFamily="18" charset="-78"/>
                <a:cs typeface="Traditional Arabic" pitchFamily="18" charset="-78"/>
              </a:rPr>
              <a:t> </a:t>
            </a:r>
            <a:endParaRPr lang="fr-FR" sz="3600" b="1" dirty="0" smtClean="0">
              <a:solidFill>
                <a:schemeClr val="bg1"/>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14290"/>
            <a:ext cx="8715436" cy="6440510"/>
          </a:xfrm>
        </p:spPr>
        <p:txBody>
          <a:bodyPr>
            <a:normAutofit fontScale="90000"/>
          </a:bodyPr>
          <a:lstStyle/>
          <a:p>
            <a:pPr algn="r" rtl="1"/>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ar-DZ" b="0" u="sng" dirty="0" smtClean="0">
                <a:solidFill>
                  <a:schemeClr val="bg1"/>
                </a:solidFill>
                <a:effectLst/>
                <a:latin typeface="Andalus" pitchFamily="18" charset="-78"/>
                <a:cs typeface="Andalus" pitchFamily="18" charset="-78"/>
              </a:rPr>
              <a:t>مقدمة :</a:t>
            </a: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شهد العالم </a:t>
            </a:r>
            <a:r>
              <a:rPr lang="ar-DZ" dirty="0" smtClean="0">
                <a:solidFill>
                  <a:schemeClr val="bg1"/>
                </a:solidFill>
                <a:effectLst/>
                <a:latin typeface="Arabic Typesetting" pitchFamily="66" charset="-78"/>
                <a:cs typeface="Arabic Typesetting" pitchFamily="66" charset="-78"/>
              </a:rPr>
              <a:t>تحولات </a:t>
            </a:r>
            <a:r>
              <a:rPr lang="ar-DZ" dirty="0" smtClean="0">
                <a:solidFill>
                  <a:schemeClr val="bg1"/>
                </a:solidFill>
                <a:effectLst/>
                <a:latin typeface="Arabic Typesetting" pitchFamily="66" charset="-78"/>
                <a:cs typeface="Arabic Typesetting" pitchFamily="66" charset="-78"/>
              </a:rPr>
              <a:t>كبيرة نتيجة العولمة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a:t>
            </a:r>
            <a:r>
              <a:rPr lang="ar-DZ" dirty="0" smtClean="0">
                <a:solidFill>
                  <a:schemeClr val="bg1"/>
                </a:solidFill>
                <a:effectLst/>
                <a:latin typeface="Arabic Typesetting" pitchFamily="66" charset="-78"/>
                <a:cs typeface="Arabic Typesetting" pitchFamily="66" charset="-78"/>
              </a:rPr>
              <a:t>الاتجاه </a:t>
            </a:r>
            <a:r>
              <a:rPr lang="ar-DZ" dirty="0" smtClean="0">
                <a:solidFill>
                  <a:schemeClr val="bg1"/>
                </a:solidFill>
                <a:effectLst/>
                <a:latin typeface="Arabic Typesetting" pitchFamily="66" charset="-78"/>
                <a:cs typeface="Arabic Typesetting" pitchFamily="66" charset="-78"/>
              </a:rPr>
              <a:t>المتزايد نحو تحرير </a:t>
            </a:r>
            <a:r>
              <a:rPr lang="ar-DZ" dirty="0" smtClean="0">
                <a:solidFill>
                  <a:schemeClr val="bg1"/>
                </a:solidFill>
                <a:effectLst/>
                <a:latin typeface="Arabic Typesetting" pitchFamily="66" charset="-78"/>
                <a:cs typeface="Arabic Typesetting" pitchFamily="66" charset="-78"/>
              </a:rPr>
              <a:t>الاقتصاد، </a:t>
            </a:r>
            <a:r>
              <a:rPr lang="ar-DZ" dirty="0" smtClean="0">
                <a:solidFill>
                  <a:schemeClr val="bg1"/>
                </a:solidFill>
                <a:effectLst/>
                <a:latin typeface="Arabic Typesetting" pitchFamily="66" charset="-78"/>
                <a:cs typeface="Arabic Typesetting" pitchFamily="66" charset="-78"/>
              </a:rPr>
              <a:t>الذي أدى إلى زيادة شدة المنافسة بين المؤسسات </a:t>
            </a:r>
            <a:r>
              <a:rPr lang="ar-DZ" dirty="0" smtClean="0">
                <a:solidFill>
                  <a:schemeClr val="bg1"/>
                </a:solidFill>
                <a:effectLst/>
                <a:latin typeface="Arabic Typesetting" pitchFamily="66" charset="-78"/>
                <a:cs typeface="Arabic Typesetting" pitchFamily="66" charset="-78"/>
              </a:rPr>
              <a:t>الاقتصادية </a:t>
            </a:r>
            <a:r>
              <a:rPr lang="ar-DZ" dirty="0" smtClean="0">
                <a:solidFill>
                  <a:schemeClr val="bg1"/>
                </a:solidFill>
                <a:effectLst/>
                <a:latin typeface="Arabic Typesetting" pitchFamily="66" charset="-78"/>
                <a:cs typeface="Arabic Typesetting" pitchFamily="66" charset="-78"/>
              </a:rPr>
              <a:t>في الإطار الدولي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الوطني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تعتبر المؤسسات </a:t>
            </a:r>
            <a:r>
              <a:rPr lang="ar-DZ" dirty="0" smtClean="0">
                <a:solidFill>
                  <a:schemeClr val="bg1"/>
                </a:solidFill>
                <a:effectLst/>
                <a:latin typeface="Arabic Typesetting" pitchFamily="66" charset="-78"/>
                <a:cs typeface="Arabic Typesetting" pitchFamily="66" charset="-78"/>
              </a:rPr>
              <a:t>الاقتصادية </a:t>
            </a:r>
            <a:r>
              <a:rPr lang="ar-DZ" dirty="0" smtClean="0">
                <a:solidFill>
                  <a:schemeClr val="bg1"/>
                </a:solidFill>
                <a:effectLst/>
                <a:latin typeface="Arabic Typesetting" pitchFamily="66" charset="-78"/>
                <a:cs typeface="Arabic Typesetting" pitchFamily="66" charset="-78"/>
              </a:rPr>
              <a:t>الجزائرية ليس في منأى عما تشهده المؤسسات العالمية </a:t>
            </a:r>
            <a:r>
              <a:rPr lang="ar-DZ" dirty="0" smtClean="0">
                <a:solidFill>
                  <a:schemeClr val="bg1"/>
                </a:solidFill>
                <a:effectLst/>
                <a:latin typeface="Arabic Typesetting" pitchFamily="66" charset="-78"/>
                <a:cs typeface="Arabic Typesetting" pitchFamily="66" charset="-78"/>
              </a:rPr>
              <a:t>الأخرى، </a:t>
            </a:r>
            <a:r>
              <a:rPr lang="ar-DZ" dirty="0" smtClean="0">
                <a:solidFill>
                  <a:schemeClr val="bg1"/>
                </a:solidFill>
                <a:effectLst/>
                <a:latin typeface="Arabic Typesetting" pitchFamily="66" charset="-78"/>
                <a:cs typeface="Arabic Typesetting" pitchFamily="66" charset="-78"/>
              </a:rPr>
              <a:t>خاصة بعد تبني الجزائر مبدأ </a:t>
            </a:r>
            <a:r>
              <a:rPr lang="ar-DZ" dirty="0" smtClean="0">
                <a:solidFill>
                  <a:schemeClr val="bg1"/>
                </a:solidFill>
                <a:effectLst/>
                <a:latin typeface="Arabic Typesetting" pitchFamily="66" charset="-78"/>
                <a:cs typeface="Arabic Typesetting" pitchFamily="66" charset="-78"/>
              </a:rPr>
              <a:t>اقتصاد </a:t>
            </a:r>
            <a:r>
              <a:rPr lang="ar-DZ" dirty="0" smtClean="0">
                <a:solidFill>
                  <a:schemeClr val="bg1"/>
                </a:solidFill>
                <a:effectLst/>
                <a:latin typeface="Arabic Typesetting" pitchFamily="66" charset="-78"/>
                <a:cs typeface="Arabic Typesetting" pitchFamily="66" charset="-78"/>
              </a:rPr>
              <a:t>السوق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a:t>
            </a:r>
            <a:r>
              <a:rPr lang="ar-DZ" dirty="0" smtClean="0">
                <a:solidFill>
                  <a:schemeClr val="bg1"/>
                </a:solidFill>
                <a:effectLst/>
                <a:latin typeface="Arabic Typesetting" pitchFamily="66" charset="-78"/>
                <a:cs typeface="Arabic Typesetting" pitchFamily="66" charset="-78"/>
              </a:rPr>
              <a:t>انفتاح </a:t>
            </a:r>
            <a:r>
              <a:rPr lang="ar-DZ" dirty="0" smtClean="0">
                <a:solidFill>
                  <a:schemeClr val="bg1"/>
                </a:solidFill>
                <a:effectLst/>
                <a:latin typeface="Arabic Typesetting" pitchFamily="66" charset="-78"/>
                <a:cs typeface="Arabic Typesetting" pitchFamily="66" charset="-78"/>
              </a:rPr>
              <a:t>السوق الجزائرية أمام المنتجات الأجنبية إذ تعتبر </a:t>
            </a:r>
            <a:r>
              <a:rPr lang="ar-DZ" dirty="0" smtClean="0">
                <a:solidFill>
                  <a:schemeClr val="bg1"/>
                </a:solidFill>
                <a:effectLst/>
                <a:latin typeface="Arabic Typesetting" pitchFamily="66" charset="-78"/>
                <a:cs typeface="Arabic Typesetting" pitchFamily="66" charset="-78"/>
              </a:rPr>
              <a:t>الإستراتجية </a:t>
            </a:r>
            <a:r>
              <a:rPr lang="ar-DZ" dirty="0" smtClean="0">
                <a:solidFill>
                  <a:schemeClr val="bg1"/>
                </a:solidFill>
                <a:effectLst/>
                <a:latin typeface="Arabic Typesetting" pitchFamily="66" charset="-78"/>
                <a:cs typeface="Arabic Typesetting" pitchFamily="66" charset="-78"/>
              </a:rPr>
              <a:t>التنافسية الإطار العام الذي تسير وقفة                   أي مؤسسة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هي الموجه الرئيسي لها عند تحديد </a:t>
            </a:r>
            <a:r>
              <a:rPr lang="ar-DZ" dirty="0" smtClean="0">
                <a:solidFill>
                  <a:schemeClr val="bg1"/>
                </a:solidFill>
                <a:effectLst/>
                <a:latin typeface="Arabic Typesetting" pitchFamily="66" charset="-78"/>
                <a:cs typeface="Arabic Typesetting" pitchFamily="66" charset="-78"/>
              </a:rPr>
              <a:t>الأهداف </a:t>
            </a:r>
            <a:r>
              <a:rPr lang="ar-DZ" dirty="0" smtClean="0">
                <a:solidFill>
                  <a:schemeClr val="bg1"/>
                </a:solidFill>
                <a:effectLst/>
                <a:latin typeface="Arabic Typesetting" pitchFamily="66" charset="-78"/>
                <a:cs typeface="Arabic Typesetting" pitchFamily="66" charset="-78"/>
              </a:rPr>
              <a:t>طويلة المدى من اجل تفادي أي </a:t>
            </a:r>
            <a:r>
              <a:rPr lang="ar-DZ" dirty="0" smtClean="0">
                <a:solidFill>
                  <a:schemeClr val="bg1"/>
                </a:solidFill>
                <a:effectLst/>
                <a:latin typeface="Arabic Typesetting" pitchFamily="66" charset="-78"/>
                <a:cs typeface="Arabic Typesetting" pitchFamily="66" charset="-78"/>
              </a:rPr>
              <a:t>طارئ </a:t>
            </a:r>
            <a:r>
              <a:rPr lang="ar-DZ" dirty="0" smtClean="0">
                <a:solidFill>
                  <a:schemeClr val="bg1"/>
                </a:solidFill>
                <a:effectLst/>
                <a:latin typeface="Arabic Typesetting" pitchFamily="66" charset="-78"/>
                <a:cs typeface="Arabic Typesetting" pitchFamily="66" charset="-78"/>
              </a:rPr>
              <a:t>قد يواجه هذه </a:t>
            </a:r>
            <a:r>
              <a:rPr lang="ar-DZ" dirty="0" smtClean="0">
                <a:solidFill>
                  <a:schemeClr val="bg1"/>
                </a:solidFill>
                <a:effectLst/>
                <a:latin typeface="Arabic Typesetting" pitchFamily="66" charset="-78"/>
                <a:cs typeface="Arabic Typesetting" pitchFamily="66" charset="-78"/>
              </a:rPr>
              <a:t>الأخيرة </a:t>
            </a:r>
            <a:r>
              <a:rPr lang="ar-DZ" dirty="0" smtClean="0">
                <a:solidFill>
                  <a:schemeClr val="bg1"/>
                </a:solidFill>
                <a:effectLst/>
                <a:latin typeface="Arabic Typesetting" pitchFamily="66" charset="-78"/>
                <a:cs typeface="Arabic Typesetting" pitchFamily="66" charset="-78"/>
              </a:rPr>
              <a:t>في السوق.</a:t>
            </a:r>
            <a:r>
              <a:rPr lang="fr-FR" dirty="0" smtClean="0">
                <a:solidFill>
                  <a:schemeClr val="bg1"/>
                </a:solidFill>
                <a:effectLst/>
                <a:latin typeface="Arabic Typesetting" pitchFamily="66" charset="-78"/>
                <a:cs typeface="Arabic Typesetting" pitchFamily="66" charset="-78"/>
              </a:rPr>
              <a:t/>
            </a:r>
            <a:br>
              <a:rPr lang="fr-FR" dirty="0" smtClean="0">
                <a:solidFill>
                  <a:schemeClr val="bg1"/>
                </a:solidFill>
                <a:effectLst/>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solidFill>
                  <a:schemeClr val="bg1"/>
                </a:solidFill>
                <a:latin typeface="Arabic Typesetting" pitchFamily="66" charset="-78"/>
                <a:cs typeface="Arabic Typesetting" pitchFamily="66" charset="-78"/>
              </a:rPr>
              <a:t/>
            </a:r>
            <a:br>
              <a:rPr lang="fr-FR" dirty="0" smtClean="0">
                <a:solidFill>
                  <a:schemeClr val="bg1"/>
                </a:solidFill>
                <a:latin typeface="Arabic Typesetting" pitchFamily="66" charset="-78"/>
                <a:cs typeface="Arabic Typesetting" pitchFamily="66" charset="-78"/>
              </a:rPr>
            </a:br>
            <a:r>
              <a:rPr lang="fr-FR" dirty="0" smtClean="0"/>
              <a:t/>
            </a:r>
            <a:br>
              <a:rPr lang="fr-FR" dirty="0" smtClean="0"/>
            </a:br>
            <a:r>
              <a:rPr lang="fr-FR" dirty="0" smtClean="0"/>
              <a:t/>
            </a:r>
            <a:br>
              <a:rPr lang="fr-FR" dirty="0" smtClean="0"/>
            </a:br>
            <a:r>
              <a:rPr lang="ar-DZ" b="0" dirty="0" smtClean="0">
                <a:solidFill>
                  <a:schemeClr val="bg1"/>
                </a:solidFill>
                <a:latin typeface="Arabic Typesetting" pitchFamily="66" charset="-78"/>
                <a:cs typeface="Arabic Typesetting" pitchFamily="66" charset="-78"/>
              </a:rPr>
              <a:t/>
            </a:r>
            <a:br>
              <a:rPr lang="ar-DZ" b="0" dirty="0" smtClean="0">
                <a:solidFill>
                  <a:schemeClr val="bg1"/>
                </a:solidFill>
                <a:latin typeface="Arabic Typesetting" pitchFamily="66" charset="-78"/>
                <a:cs typeface="Arabic Typesetting" pitchFamily="66" charset="-78"/>
              </a:rPr>
            </a:br>
            <a:r>
              <a:rPr lang="ar-DZ" b="0" dirty="0" smtClean="0"/>
              <a:t/>
            </a:r>
            <a:br>
              <a:rPr lang="ar-DZ" b="0" dirty="0" smtClean="0"/>
            </a:b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60648"/>
            <a:ext cx="8784976" cy="6264696"/>
          </a:xfrm>
        </p:spPr>
        <p:txBody>
          <a:bodyPr>
            <a:normAutofit fontScale="90000"/>
          </a:bodyPr>
          <a:lstStyle/>
          <a:p>
            <a:pPr algn="r" rtl="1"/>
            <a:r>
              <a:rPr lang="ar-DZ" sz="4000" u="sng" dirty="0" smtClean="0">
                <a:solidFill>
                  <a:schemeClr val="bg1"/>
                </a:solidFill>
                <a:effectLst/>
                <a:latin typeface="Arabic Typesetting" pitchFamily="66" charset="-78"/>
                <a:cs typeface="Arabic Typesetting" pitchFamily="66" charset="-78"/>
              </a:rPr>
              <a:t/>
            </a:r>
            <a:br>
              <a:rPr lang="ar-DZ" sz="4000" u="sng" dirty="0" smtClean="0">
                <a:solidFill>
                  <a:schemeClr val="bg1"/>
                </a:solidFill>
                <a:effectLst/>
                <a:latin typeface="Arabic Typesetting" pitchFamily="66" charset="-78"/>
                <a:cs typeface="Arabic Typesetting" pitchFamily="66" charset="-78"/>
              </a:rPr>
            </a:br>
            <a:r>
              <a:rPr lang="ar-DZ" sz="4000" u="sng" dirty="0" smtClean="0">
                <a:solidFill>
                  <a:schemeClr val="bg1"/>
                </a:solidFill>
                <a:effectLst/>
                <a:latin typeface="Arabic Typesetting" pitchFamily="66" charset="-78"/>
                <a:cs typeface="Arabic Typesetting" pitchFamily="66" charset="-78"/>
              </a:rPr>
              <a:t/>
            </a:r>
            <a:br>
              <a:rPr lang="ar-DZ" sz="4000" u="sng"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t>
            </a:r>
            <a:r>
              <a:rPr lang="ar-DZ" sz="4400" dirty="0" smtClean="0">
                <a:solidFill>
                  <a:schemeClr val="bg1"/>
                </a:solidFill>
                <a:effectLst/>
                <a:latin typeface="Andalus" pitchFamily="18" charset="-78"/>
                <a:cs typeface="Andalus" pitchFamily="18" charset="-78"/>
              </a:rPr>
              <a:t>1- </a:t>
            </a:r>
            <a:r>
              <a:rPr lang="ar-DZ" sz="4400" u="sng" dirty="0" smtClean="0">
                <a:solidFill>
                  <a:schemeClr val="bg1"/>
                </a:solidFill>
                <a:effectLst/>
                <a:latin typeface="Andalus" pitchFamily="18" charset="-78"/>
                <a:cs typeface="Andalus" pitchFamily="18" charset="-78"/>
              </a:rPr>
              <a:t>مفهوم الميزة التنافسية:</a:t>
            </a:r>
            <a:r>
              <a:rPr lang="ar-DZ" sz="4000" u="sng" dirty="0" smtClean="0">
                <a:solidFill>
                  <a:schemeClr val="bg1"/>
                </a:solidFill>
                <a:effectLst/>
                <a:latin typeface="Arabic Typesetting" pitchFamily="66" charset="-78"/>
                <a:cs typeface="Arabic Typesetting" pitchFamily="66" charset="-78"/>
              </a:rPr>
              <a:t/>
            </a:r>
            <a:br>
              <a:rPr lang="ar-DZ" sz="4000" u="sng"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يمكن تعريف التنافسية على أنها إمكانية تقديم </a:t>
            </a:r>
            <a:r>
              <a:rPr lang="ar-DZ" sz="4000" dirty="0" err="1" smtClean="0">
                <a:solidFill>
                  <a:schemeClr val="bg1"/>
                </a:solidFill>
                <a:effectLst/>
                <a:latin typeface="Arabic Typesetting" pitchFamily="66" charset="-78"/>
                <a:cs typeface="Arabic Typesetting" pitchFamily="66" charset="-78"/>
              </a:rPr>
              <a:t>منتوج</a:t>
            </a:r>
            <a:r>
              <a:rPr lang="ar-DZ" sz="4000" dirty="0" smtClean="0">
                <a:solidFill>
                  <a:schemeClr val="bg1"/>
                </a:solidFill>
                <a:effectLst/>
                <a:latin typeface="Arabic Typesetting" pitchFamily="66" charset="-78"/>
                <a:cs typeface="Arabic Typesetting" pitchFamily="66" charset="-78"/>
              </a:rPr>
              <a:t> ذو جودة عالية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بسعر مقبول من طرف الزبون، أو قدرة الدولة على إنتاج السلع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الخدمات التي تستوفي شروط </a:t>
            </a:r>
            <a:r>
              <a:rPr lang="ar-DZ" sz="4000" dirty="0" err="1" smtClean="0">
                <a:solidFill>
                  <a:schemeClr val="bg1"/>
                </a:solidFill>
                <a:effectLst/>
                <a:latin typeface="Arabic Typesetting" pitchFamily="66" charset="-78"/>
                <a:cs typeface="Arabic Typesetting" pitchFamily="66" charset="-78"/>
              </a:rPr>
              <a:t>الاسواق</a:t>
            </a:r>
            <a:r>
              <a:rPr lang="ar-DZ" sz="4000" dirty="0" smtClean="0">
                <a:solidFill>
                  <a:schemeClr val="bg1"/>
                </a:solidFill>
                <a:effectLst/>
                <a:latin typeface="Arabic Typesetting" pitchFamily="66" charset="-78"/>
                <a:cs typeface="Arabic Typesetting" pitchFamily="66" charset="-78"/>
              </a:rPr>
              <a:t> الدولية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في الوقت نفسه تسمح بتنمية </a:t>
            </a:r>
            <a:r>
              <a:rPr lang="ar-DZ" sz="4000" dirty="0" err="1" smtClean="0">
                <a:solidFill>
                  <a:schemeClr val="bg1"/>
                </a:solidFill>
                <a:effectLst/>
                <a:latin typeface="Arabic Typesetting" pitchFamily="66" charset="-78"/>
                <a:cs typeface="Arabic Typesetting" pitchFamily="66" charset="-78"/>
              </a:rPr>
              <a:t>المداخيل</a:t>
            </a:r>
            <a:r>
              <a:rPr lang="ar-DZ" sz="4000" dirty="0" smtClean="0">
                <a:solidFill>
                  <a:schemeClr val="bg1"/>
                </a:solidFill>
                <a:effectLst/>
                <a:latin typeface="Arabic Typesetting" pitchFamily="66" charset="-78"/>
                <a:cs typeface="Arabic Typesetting" pitchFamily="66" charset="-78"/>
              </a:rPr>
              <a:t> الحقيقية.</a:t>
            </a:r>
            <a:r>
              <a:rPr lang="fr-FR" dirty="0" smtClean="0">
                <a:solidFill>
                  <a:schemeClr val="bg1"/>
                </a:solidFill>
                <a:effectLst/>
                <a:latin typeface="Arabic Typesetting" pitchFamily="66" charset="-78"/>
                <a:cs typeface="Arabic Typesetting" pitchFamily="66" charset="-78"/>
              </a:rPr>
              <a:t/>
            </a:r>
            <a:br>
              <a:rPr lang="fr-FR" dirty="0" smtClean="0">
                <a:solidFill>
                  <a:schemeClr val="bg1"/>
                </a:solidFill>
                <a:effectLst/>
                <a:latin typeface="Arabic Typesetting" pitchFamily="66" charset="-78"/>
                <a:cs typeface="Arabic Typesetting" pitchFamily="66" charset="-78"/>
              </a:rPr>
            </a:br>
            <a:r>
              <a:rPr lang="ar-DZ" sz="4400" dirty="0" smtClean="0">
                <a:solidFill>
                  <a:schemeClr val="bg1"/>
                </a:solidFill>
                <a:effectLst/>
                <a:latin typeface="Andalus" pitchFamily="18" charset="-78"/>
                <a:cs typeface="Andalus" pitchFamily="18" charset="-78"/>
              </a:rPr>
              <a:t>2</a:t>
            </a:r>
            <a:r>
              <a:rPr lang="ar-DZ" sz="4000" dirty="0" smtClean="0">
                <a:solidFill>
                  <a:schemeClr val="bg1"/>
                </a:solidFill>
                <a:effectLst/>
                <a:latin typeface="Andalus" pitchFamily="18" charset="-78"/>
                <a:cs typeface="Andalus" pitchFamily="18" charset="-78"/>
              </a:rPr>
              <a:t>- </a:t>
            </a:r>
            <a:r>
              <a:rPr lang="ar-DZ" sz="4400" u="sng" dirty="0" smtClean="0">
                <a:solidFill>
                  <a:schemeClr val="bg1"/>
                </a:solidFill>
                <a:effectLst/>
                <a:latin typeface="Andalus" pitchFamily="18" charset="-78"/>
                <a:cs typeface="Andalus" pitchFamily="18" charset="-78"/>
              </a:rPr>
              <a:t>تعريف المنافسة: </a:t>
            </a:r>
            <a:r>
              <a:rPr lang="ar-DZ" sz="4000" dirty="0" smtClean="0">
                <a:solidFill>
                  <a:schemeClr val="bg1"/>
                </a:solidFill>
                <a:effectLst/>
                <a:latin typeface="Arabic Typesetting" pitchFamily="66" charset="-78"/>
                <a:cs typeface="Arabic Typesetting" pitchFamily="66" charset="-78"/>
              </a:rPr>
              <a:t>المنافسة تعني مجموعة من المؤسسات التي تنتج منتجا واحدا أو خليط من المنتجات المتشابهة أو البديلة لما تنتجه المنظمة من منتجات يعني وجود عدد من المنظمات التي تلبي نفس حاجات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رغبات </a:t>
            </a:r>
            <a:r>
              <a:rPr lang="ar-DZ" sz="4000" dirty="0" err="1" smtClean="0">
                <a:solidFill>
                  <a:schemeClr val="bg1"/>
                </a:solidFill>
                <a:effectLst/>
                <a:latin typeface="Arabic Typesetting" pitchFamily="66" charset="-78"/>
                <a:cs typeface="Arabic Typesetting" pitchFamily="66" charset="-78"/>
              </a:rPr>
              <a:t>و</a:t>
            </a:r>
            <a:r>
              <a:rPr lang="ar-DZ" sz="4000" dirty="0" smtClean="0">
                <a:solidFill>
                  <a:schemeClr val="bg1"/>
                </a:solidFill>
                <a:effectLst/>
                <a:latin typeface="Arabic Typesetting" pitchFamily="66" charset="-78"/>
                <a:cs typeface="Arabic Typesetting" pitchFamily="66" charset="-78"/>
              </a:rPr>
              <a:t> أذواق الزبائن من خلال ما تقدمه من منتجات أو خدمات.  </a:t>
            </a: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fr-FR" dirty="0" smtClean="0">
                <a:solidFill>
                  <a:schemeClr val="bg1"/>
                </a:solidFill>
                <a:effectLst/>
                <a:latin typeface="Arabic Typesetting" pitchFamily="66" charset="-78"/>
                <a:cs typeface="Arabic Typesetting" pitchFamily="66" charset="-78"/>
              </a:rPr>
              <a:t/>
            </a:r>
            <a:br>
              <a:rPr lang="fr-FR" dirty="0" smtClean="0">
                <a:solidFill>
                  <a:schemeClr val="bg1"/>
                </a:solidFill>
                <a:effectLst/>
                <a:latin typeface="Arabic Typesetting" pitchFamily="66" charset="-78"/>
                <a:cs typeface="Arabic Typesetting" pitchFamily="66" charset="-78"/>
              </a:rPr>
            </a:br>
            <a:r>
              <a:rPr lang="fr-FR" sz="3600" dirty="0" smtClean="0"/>
              <a:t/>
            </a:r>
            <a:br>
              <a:rPr lang="fr-FR" sz="3600" dirty="0" smtClean="0"/>
            </a:br>
            <a:r>
              <a:rPr lang="fr-FR" sz="4000" dirty="0" smtClean="0">
                <a:solidFill>
                  <a:schemeClr val="bg1"/>
                </a:solidFill>
                <a:effectLst/>
                <a:latin typeface="Arabic Typesetting" pitchFamily="66" charset="-78"/>
                <a:cs typeface="Arabic Typesetting" pitchFamily="66" charset="-78"/>
              </a:rPr>
              <a:t/>
            </a:r>
            <a:br>
              <a:rPr lang="fr-FR" sz="4000" dirty="0" smtClean="0">
                <a:solidFill>
                  <a:schemeClr val="bg1"/>
                </a:solidFill>
                <a:effectLst/>
                <a:latin typeface="Arabic Typesetting" pitchFamily="66" charset="-78"/>
                <a:cs typeface="Arabic Typesetting" pitchFamily="66" charset="-78"/>
              </a:rPr>
            </a:br>
            <a:r>
              <a:rPr lang="ar-DZ" sz="4000" dirty="0" smtClean="0"/>
              <a:t> </a:t>
            </a:r>
            <a:r>
              <a:rPr lang="ar-DZ" dirty="0" smtClean="0">
                <a:solidFill>
                  <a:schemeClr val="bg1"/>
                </a:solidFill>
                <a:effectLst/>
                <a:latin typeface="Arabic Typesetting" pitchFamily="66" charset="-78"/>
                <a:cs typeface="Arabic Typesetting" pitchFamily="66" charset="-78"/>
              </a:rPr>
              <a:t> </a:t>
            </a:r>
            <a:r>
              <a:rPr lang="fr-FR" sz="4000" dirty="0" smtClean="0"/>
              <a:t/>
            </a:r>
            <a:br>
              <a:rPr lang="fr-FR" sz="4000" dirty="0" smtClean="0"/>
            </a:br>
            <a:endParaRPr lang="fr-FR" sz="4000" dirty="0">
              <a:solidFill>
                <a:schemeClr val="bg1"/>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3"/>
          <p:cNvSpPr>
            <a:spLocks noGrp="1"/>
          </p:cNvSpPr>
          <p:nvPr>
            <p:ph type="title"/>
          </p:nvPr>
        </p:nvSpPr>
        <p:spPr>
          <a:xfrm>
            <a:off x="179512" y="188640"/>
            <a:ext cx="8784976" cy="6312194"/>
          </a:xfrm>
        </p:spPr>
        <p:txBody>
          <a:bodyPr>
            <a:normAutofit fontScale="90000"/>
          </a:bodyPr>
          <a:lstStyle/>
          <a:p>
            <a:pPr algn="r" rtl="1"/>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t>
            </a:r>
            <a:r>
              <a:rPr lang="ar-DZ" sz="4000" dirty="0" smtClean="0">
                <a:solidFill>
                  <a:srgbClr val="C00000"/>
                </a:solidFill>
                <a:effectLst/>
                <a:latin typeface="Arabic Typesetting" pitchFamily="66" charset="-78"/>
                <a:cs typeface="Arabic Typesetting" pitchFamily="66" charset="-78"/>
              </a:rPr>
              <a:t>     </a:t>
            </a:r>
            <a:r>
              <a:rPr lang="ar-DZ" dirty="0" smtClean="0">
                <a:solidFill>
                  <a:schemeClr val="bg1"/>
                </a:solidFill>
                <a:effectLst/>
                <a:latin typeface="Andalus" pitchFamily="18" charset="-78"/>
                <a:cs typeface="Andalus" pitchFamily="18" charset="-78"/>
              </a:rPr>
              <a:t> </a:t>
            </a:r>
            <a:r>
              <a:rPr lang="ar-DZ" sz="4400" dirty="0" smtClean="0">
                <a:solidFill>
                  <a:schemeClr val="bg1"/>
                </a:solidFill>
                <a:effectLst/>
                <a:latin typeface="Andalus" pitchFamily="18" charset="-78"/>
                <a:cs typeface="Andalus" pitchFamily="18" charset="-78"/>
              </a:rPr>
              <a:t>3-</a:t>
            </a:r>
            <a:r>
              <a:rPr lang="ar-DZ" sz="4400" u="sng" dirty="0" smtClean="0">
                <a:solidFill>
                  <a:schemeClr val="bg1"/>
                </a:solidFill>
                <a:effectLst/>
                <a:latin typeface="Andalus" pitchFamily="18" charset="-78"/>
                <a:cs typeface="Andalus" pitchFamily="18" charset="-78"/>
              </a:rPr>
              <a:t> التنافسية على مستوى الدولة:</a:t>
            </a:r>
            <a:r>
              <a:rPr lang="fr-FR" dirty="0" smtClean="0">
                <a:solidFill>
                  <a:schemeClr val="bg1"/>
                </a:solidFill>
                <a:effectLst/>
                <a:latin typeface="Arabic Typesetting" pitchFamily="66" charset="-78"/>
                <a:cs typeface="Arabic Typesetting" pitchFamily="66" charset="-78"/>
              </a:rPr>
              <a:t/>
            </a:r>
            <a:br>
              <a:rPr lang="fr-FR"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هي القدرة على تحقيق معدلات نمو مرتفعة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مستديمة في دخل الفرد الحقيقي مقاسا بنصيب الفرد من النتائج المحلي الإجمالي الحقيقي  أو هي الدرجة التي تستطيع الدولة في ظل أسواق حرة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عادلة لإنتاج السلع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الخدمات التي تنجح في </a:t>
            </a:r>
            <a:r>
              <a:rPr lang="ar-DZ" dirty="0" err="1" smtClean="0">
                <a:solidFill>
                  <a:schemeClr val="bg1"/>
                </a:solidFill>
                <a:effectLst/>
                <a:latin typeface="Arabic Typesetting" pitchFamily="66" charset="-78"/>
                <a:cs typeface="Arabic Typesetting" pitchFamily="66" charset="-78"/>
              </a:rPr>
              <a:t>إختيار</a:t>
            </a:r>
            <a:r>
              <a:rPr lang="ar-DZ" dirty="0" smtClean="0">
                <a:solidFill>
                  <a:schemeClr val="bg1"/>
                </a:solidFill>
                <a:effectLst/>
                <a:latin typeface="Arabic Typesetting" pitchFamily="66" charset="-78"/>
                <a:cs typeface="Arabic Typesetting" pitchFamily="66" charset="-78"/>
              </a:rPr>
              <a:t> الأسواق الدولية،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في نفس الوقت المحافظة على توسيع </a:t>
            </a:r>
            <a:r>
              <a:rPr lang="ar-DZ" dirty="0" err="1" smtClean="0">
                <a:solidFill>
                  <a:schemeClr val="bg1"/>
                </a:solidFill>
                <a:effectLst/>
                <a:latin typeface="Arabic Typesetting" pitchFamily="66" charset="-78"/>
                <a:cs typeface="Arabic Typesetting" pitchFamily="66" charset="-78"/>
              </a:rPr>
              <a:t>المداخيل</a:t>
            </a:r>
            <a:r>
              <a:rPr lang="ar-DZ" dirty="0" smtClean="0">
                <a:solidFill>
                  <a:schemeClr val="bg1"/>
                </a:solidFill>
                <a:effectLst/>
                <a:latin typeface="Arabic Typesetting" pitchFamily="66" charset="-78"/>
                <a:cs typeface="Arabic Typesetting" pitchFamily="66" charset="-78"/>
              </a:rPr>
              <a:t> الحقيقية لمواطنيها في المدى الطويل أي أن تنافسية الدولة تنطلق من النمو الحقيقي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بطبيعة الدور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 الذي تمارسه الدولة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الذي يحدد علاقاتها بالمؤسسات الإنتاجية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a:t>
            </a:r>
            <a:r>
              <a:rPr lang="ar-DZ" dirty="0" err="1" smtClean="0">
                <a:solidFill>
                  <a:schemeClr val="bg1"/>
                </a:solidFill>
                <a:effectLst/>
                <a:latin typeface="Arabic Typesetting" pitchFamily="66" charset="-78"/>
                <a:cs typeface="Arabic Typesetting" pitchFamily="66" charset="-78"/>
              </a:rPr>
              <a:t>الخدماتية</a:t>
            </a:r>
            <a:r>
              <a:rPr lang="ar-DZ" dirty="0" smtClean="0">
                <a:solidFill>
                  <a:schemeClr val="bg1"/>
                </a:solidFill>
                <a:effectLst/>
                <a:latin typeface="Arabic Typesetting" pitchFamily="66" charset="-78"/>
                <a:cs typeface="Arabic Typesetting" pitchFamily="66" charset="-78"/>
              </a:rPr>
              <a:t> و بمدى </a:t>
            </a:r>
            <a:r>
              <a:rPr lang="ar-DZ" dirty="0" err="1" smtClean="0">
                <a:solidFill>
                  <a:schemeClr val="bg1"/>
                </a:solidFill>
                <a:effectLst/>
                <a:latin typeface="Arabic Typesetting" pitchFamily="66" charset="-78"/>
                <a:cs typeface="Arabic Typesetting" pitchFamily="66" charset="-78"/>
              </a:rPr>
              <a:t>إنفتاح</a:t>
            </a:r>
            <a:r>
              <a:rPr lang="ar-DZ" dirty="0" smtClean="0">
                <a:solidFill>
                  <a:schemeClr val="bg1"/>
                </a:solidFill>
                <a:effectLst/>
                <a:latin typeface="Arabic Typesetting" pitchFamily="66" charset="-78"/>
                <a:cs typeface="Arabic Typesetting" pitchFamily="66" charset="-78"/>
              </a:rPr>
              <a:t> </a:t>
            </a:r>
            <a:r>
              <a:rPr lang="ar-DZ" dirty="0" err="1" smtClean="0">
                <a:solidFill>
                  <a:schemeClr val="bg1"/>
                </a:solidFill>
                <a:effectLst/>
                <a:latin typeface="Arabic Typesetting" pitchFamily="66" charset="-78"/>
                <a:cs typeface="Arabic Typesetting" pitchFamily="66" charset="-78"/>
              </a:rPr>
              <a:t>الإقتصاد</a:t>
            </a:r>
            <a:r>
              <a:rPr lang="ar-DZ" dirty="0" smtClean="0">
                <a:solidFill>
                  <a:schemeClr val="bg1"/>
                </a:solidFill>
                <a:effectLst/>
                <a:latin typeface="Arabic Typesetting" pitchFamily="66" charset="-78"/>
                <a:cs typeface="Arabic Typesetting" pitchFamily="66" charset="-78"/>
              </a:rPr>
              <a:t> الوطني على </a:t>
            </a:r>
            <a:r>
              <a:rPr lang="ar-DZ" dirty="0" err="1" smtClean="0">
                <a:solidFill>
                  <a:schemeClr val="bg1"/>
                </a:solidFill>
                <a:effectLst/>
                <a:latin typeface="Arabic Typesetting" pitchFamily="66" charset="-78"/>
                <a:cs typeface="Arabic Typesetting" pitchFamily="66" charset="-78"/>
              </a:rPr>
              <a:t>الإقتصاد</a:t>
            </a:r>
            <a:r>
              <a:rPr lang="ar-DZ" dirty="0" smtClean="0">
                <a:solidFill>
                  <a:schemeClr val="bg1"/>
                </a:solidFill>
                <a:effectLst/>
                <a:latin typeface="Arabic Typesetting" pitchFamily="66" charset="-78"/>
                <a:cs typeface="Arabic Typesetting" pitchFamily="66" charset="-78"/>
              </a:rPr>
              <a:t> العالمي.</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4000" u="sng" dirty="0" smtClean="0">
                <a:solidFill>
                  <a:srgbClr val="C00000"/>
                </a:solidFill>
                <a:effectLst/>
                <a:latin typeface="Arabic Typesetting" pitchFamily="66" charset="-78"/>
                <a:cs typeface="Arabic Typesetting" pitchFamily="66" charset="-78"/>
              </a:rPr>
              <a:t/>
            </a:r>
            <a:br>
              <a:rPr lang="ar-DZ" sz="4000" u="sng" dirty="0" smtClean="0">
                <a:solidFill>
                  <a:srgbClr val="C00000"/>
                </a:solidFill>
                <a:effectLst/>
                <a:latin typeface="Arabic Typesetting" pitchFamily="66" charset="-78"/>
                <a:cs typeface="Arabic Typesetting" pitchFamily="66" charset="-78"/>
              </a:rPr>
            </a:br>
            <a:r>
              <a:rPr lang="ar-DZ" sz="3600" u="sng" dirty="0" smtClean="0">
                <a:solidFill>
                  <a:schemeClr val="bg1"/>
                </a:solidFill>
                <a:effectLst/>
                <a:latin typeface="Arabic Typesetting" pitchFamily="66" charset="-78"/>
                <a:cs typeface="Arabic Typesetting" pitchFamily="66" charset="-78"/>
              </a:rPr>
              <a:t>  </a:t>
            </a:r>
            <a:br>
              <a:rPr lang="ar-DZ" sz="3600" u="sng" dirty="0" smtClean="0">
                <a:solidFill>
                  <a:schemeClr val="bg1"/>
                </a:solidFill>
                <a:effectLst/>
                <a:latin typeface="Arabic Typesetting" pitchFamily="66" charset="-78"/>
                <a:cs typeface="Arabic Typesetting" pitchFamily="66" charset="-78"/>
              </a:rPr>
            </a:br>
            <a:r>
              <a:rPr lang="ar-DZ" sz="3600" u="sng" dirty="0" smtClean="0">
                <a:solidFill>
                  <a:schemeClr val="bg1"/>
                </a:solidFill>
                <a:effectLst/>
                <a:latin typeface="Arabic Typesetting" pitchFamily="66" charset="-78"/>
                <a:cs typeface="Arabic Typesetting" pitchFamily="66" charset="-78"/>
              </a:rPr>
              <a:t>  </a:t>
            </a:r>
            <a:br>
              <a:rPr lang="ar-DZ" sz="3600" u="sng" dirty="0" smtClean="0">
                <a:solidFill>
                  <a:schemeClr val="bg1"/>
                </a:solidFill>
                <a:effectLst/>
                <a:latin typeface="Arabic Typesetting" pitchFamily="66" charset="-78"/>
                <a:cs typeface="Arabic Typesetting" pitchFamily="66" charset="-78"/>
              </a:rPr>
            </a:br>
            <a:r>
              <a:rPr lang="ar-DZ" sz="3600" u="sng" dirty="0" smtClean="0">
                <a:solidFill>
                  <a:schemeClr val="bg1"/>
                </a:solidFill>
                <a:effectLst/>
                <a:latin typeface="Arabic Typesetting" pitchFamily="66" charset="-78"/>
                <a:cs typeface="Arabic Typesetting" pitchFamily="66" charset="-78"/>
              </a:rPr>
              <a:t/>
            </a:r>
            <a:br>
              <a:rPr lang="ar-DZ" sz="3600" u="sng" dirty="0" smtClean="0">
                <a:solidFill>
                  <a:schemeClr val="bg1"/>
                </a:solidFill>
                <a:effectLst/>
                <a:latin typeface="Arabic Typesetting" pitchFamily="66" charset="-78"/>
                <a:cs typeface="Arabic Typesetting" pitchFamily="66" charset="-78"/>
              </a:rPr>
            </a:br>
            <a:r>
              <a:rPr lang="ar-DZ" sz="3600" u="sng" dirty="0" smtClean="0">
                <a:solidFill>
                  <a:schemeClr val="bg1"/>
                </a:solidFill>
                <a:effectLst/>
                <a:latin typeface="Arabic Typesetting" pitchFamily="66" charset="-78"/>
                <a:cs typeface="Arabic Typesetting" pitchFamily="66" charset="-78"/>
              </a:rPr>
              <a:t> </a:t>
            </a: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t>
            </a:r>
            <a:r>
              <a:rPr lang="fr-FR" sz="3600" dirty="0" smtClean="0">
                <a:solidFill>
                  <a:srgbClr val="C00000"/>
                </a:solidFill>
                <a:effectLst/>
              </a:rPr>
              <a:t/>
            </a:r>
            <a:br>
              <a:rPr lang="fr-FR" sz="3600" dirty="0" smtClean="0">
                <a:solidFill>
                  <a:srgbClr val="C00000"/>
                </a:solidFill>
                <a:effectLst/>
              </a:rPr>
            </a:br>
            <a:r>
              <a:rPr lang="ar-DZ" sz="3600" dirty="0" smtClean="0">
                <a:solidFill>
                  <a:srgbClr val="C00000"/>
                </a:solidFill>
                <a:effectLst/>
              </a:rPr>
              <a:t> </a:t>
            </a:r>
            <a:r>
              <a:rPr lang="fr-FR" sz="3600" dirty="0" smtClean="0">
                <a:solidFill>
                  <a:srgbClr val="C00000"/>
                </a:solidFill>
                <a:effectLst/>
              </a:rPr>
              <a:t/>
            </a:r>
            <a:br>
              <a:rPr lang="fr-FR" sz="3600" dirty="0" smtClean="0">
                <a:solidFill>
                  <a:srgbClr val="C00000"/>
                </a:solidFill>
                <a:effectLst/>
              </a:rPr>
            </a:br>
            <a:r>
              <a:rPr lang="fr-FR" sz="3600" dirty="0" smtClean="0">
                <a:solidFill>
                  <a:srgbClr val="C00000"/>
                </a:solidFill>
                <a:effectLst/>
              </a:rPr>
              <a:t>  </a:t>
            </a:r>
            <a:r>
              <a:rPr lang="ar-DZ" sz="3600" dirty="0" smtClean="0">
                <a:solidFill>
                  <a:srgbClr val="C00000"/>
                </a:solidFill>
                <a:effectLst/>
              </a:rPr>
              <a:t> </a:t>
            </a:r>
            <a:endParaRPr lang="fr-FR" sz="3600" dirty="0">
              <a:solidFill>
                <a:srgbClr val="C00000"/>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42844" y="188640"/>
            <a:ext cx="8858312" cy="6466730"/>
          </a:xfrm>
        </p:spPr>
        <p:txBody>
          <a:bodyPr>
            <a:normAutofit fontScale="90000"/>
          </a:bodyPr>
          <a:lstStyle/>
          <a:p>
            <a:pPr algn="r" rtl="1"/>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DZ" sz="4400" dirty="0" smtClean="0">
                <a:solidFill>
                  <a:schemeClr val="bg1"/>
                </a:solidFill>
                <a:effectLst/>
                <a:latin typeface="Andalus" pitchFamily="18" charset="-78"/>
                <a:cs typeface="Andalus" pitchFamily="18" charset="-78"/>
              </a:rPr>
              <a:t>4-ا</a:t>
            </a:r>
            <a:r>
              <a:rPr lang="ar-DZ" sz="4400" u="sng" dirty="0" smtClean="0">
                <a:solidFill>
                  <a:schemeClr val="bg1"/>
                </a:solidFill>
                <a:effectLst/>
                <a:latin typeface="Andalus" pitchFamily="18" charset="-78"/>
                <a:cs typeface="Andalus" pitchFamily="18" charset="-78"/>
              </a:rPr>
              <a:t>لتنافسية على مستوى القطاع:</a:t>
            </a:r>
            <a:r>
              <a:rPr lang="ar-DZ" u="sng" dirty="0" smtClean="0">
                <a:solidFill>
                  <a:schemeClr val="bg1"/>
                </a:solidFill>
                <a:effectLst/>
                <a:latin typeface="Arabic Typesetting" pitchFamily="66" charset="-78"/>
                <a:cs typeface="Arabic Typesetting" pitchFamily="66" charset="-78"/>
              </a:rPr>
              <a:t/>
            </a:r>
            <a:br>
              <a:rPr lang="ar-DZ" u="sng"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هي قدرة المؤسسات في قطاع صناعي معين في دولة ما على تحقيق نجاح مستمر في الأسواق الدولية،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تقاس تنافسية صناعة معينة من خلال الربحية الكلية للقطاع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ميزانه التجاري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محصلة </a:t>
            </a:r>
            <a:r>
              <a:rPr lang="ar-DZ" dirty="0" err="1" smtClean="0">
                <a:solidFill>
                  <a:schemeClr val="bg1"/>
                </a:solidFill>
                <a:effectLst/>
                <a:latin typeface="Arabic Typesetting" pitchFamily="66" charset="-78"/>
                <a:cs typeface="Arabic Typesetting" pitchFamily="66" charset="-78"/>
              </a:rPr>
              <a:t>الإستثمار</a:t>
            </a:r>
            <a:r>
              <a:rPr lang="ar-DZ" dirty="0" smtClean="0">
                <a:solidFill>
                  <a:schemeClr val="bg1"/>
                </a:solidFill>
                <a:effectLst/>
                <a:latin typeface="Arabic Typesetting" pitchFamily="66" charset="-78"/>
                <a:cs typeface="Arabic Typesetting" pitchFamily="66" charset="-78"/>
              </a:rPr>
              <a:t> الأجنبي المباشر في الداخل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الخارج، إضافة إلى مقاييس تتعلق بالتكلفة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الجودة للمنتجات على مستوى الصناعة.</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t>
            </a:r>
            <a:r>
              <a:rPr lang="ar-DZ" sz="4000" dirty="0" smtClean="0">
                <a:solidFill>
                  <a:schemeClr val="bg1"/>
                </a:solidFill>
                <a:effectLst/>
                <a:latin typeface="Andalus" pitchFamily="18" charset="-78"/>
                <a:cs typeface="Andalus" pitchFamily="18" charset="-78"/>
              </a:rPr>
              <a:t>5</a:t>
            </a:r>
            <a:r>
              <a:rPr lang="ar-DZ" sz="4000" u="sng" dirty="0" smtClean="0">
                <a:solidFill>
                  <a:schemeClr val="bg1"/>
                </a:solidFill>
                <a:effectLst/>
                <a:latin typeface="Andalus" pitchFamily="18" charset="-78"/>
                <a:cs typeface="Andalus" pitchFamily="18" charset="-78"/>
              </a:rPr>
              <a:t>-التنافسية على مستوى المؤسسة: </a:t>
            </a:r>
            <a:r>
              <a:rPr lang="ar-DZ" dirty="0" smtClean="0">
                <a:solidFill>
                  <a:schemeClr val="bg1"/>
                </a:solidFill>
                <a:latin typeface="Arabic Typesetting" pitchFamily="66" charset="-78"/>
                <a:cs typeface="Arabic Typesetting" pitchFamily="66" charset="-78"/>
              </a:rPr>
              <a:t/>
            </a:r>
            <a:br>
              <a:rPr lang="ar-DZ" dirty="0" smtClean="0">
                <a:solidFill>
                  <a:schemeClr val="bg1"/>
                </a:solidFill>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تعرف على </a:t>
            </a:r>
            <a:r>
              <a:rPr lang="ar-DZ" dirty="0" err="1" smtClean="0">
                <a:solidFill>
                  <a:schemeClr val="bg1"/>
                </a:solidFill>
                <a:effectLst/>
                <a:latin typeface="Arabic Typesetting" pitchFamily="66" charset="-78"/>
                <a:cs typeface="Arabic Typesetting" pitchFamily="66" charset="-78"/>
              </a:rPr>
              <a:t>أنهاالقدرة</a:t>
            </a:r>
            <a:r>
              <a:rPr lang="ar-DZ" dirty="0" smtClean="0">
                <a:solidFill>
                  <a:schemeClr val="bg1"/>
                </a:solidFill>
                <a:effectLst/>
                <a:latin typeface="Arabic Typesetting" pitchFamily="66" charset="-78"/>
                <a:cs typeface="Arabic Typesetting" pitchFamily="66" charset="-78"/>
              </a:rPr>
              <a:t> المنتظمة ذات </a:t>
            </a:r>
            <a:r>
              <a:rPr lang="ar-DZ" dirty="0" err="1" smtClean="0">
                <a:solidFill>
                  <a:schemeClr val="bg1"/>
                </a:solidFill>
                <a:effectLst/>
                <a:latin typeface="Arabic Typesetting" pitchFamily="66" charset="-78"/>
                <a:cs typeface="Arabic Typesetting" pitchFamily="66" charset="-78"/>
              </a:rPr>
              <a:t>المردودية</a:t>
            </a:r>
            <a:r>
              <a:rPr lang="ar-DZ" dirty="0" smtClean="0">
                <a:solidFill>
                  <a:schemeClr val="bg1"/>
                </a:solidFill>
                <a:effectLst/>
                <a:latin typeface="Arabic Typesetting" pitchFamily="66" charset="-78"/>
                <a:cs typeface="Arabic Typesetting" pitchFamily="66" charset="-78"/>
              </a:rPr>
              <a:t> على تسليم السلع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الخدمات التي يرغب في </a:t>
            </a:r>
            <a:r>
              <a:rPr lang="ar-DZ" dirty="0" err="1" smtClean="0">
                <a:solidFill>
                  <a:schemeClr val="bg1"/>
                </a:solidFill>
                <a:effectLst/>
                <a:latin typeface="Arabic Typesetting" pitchFamily="66" charset="-78"/>
                <a:cs typeface="Arabic Typesetting" pitchFamily="66" charset="-78"/>
              </a:rPr>
              <a:t>إقتنائها</a:t>
            </a:r>
            <a:r>
              <a:rPr lang="ar-DZ" dirty="0" smtClean="0">
                <a:solidFill>
                  <a:schemeClr val="bg1"/>
                </a:solidFill>
                <a:effectLst/>
                <a:latin typeface="Arabic Typesetting" pitchFamily="66" charset="-78"/>
                <a:cs typeface="Arabic Typesetting" pitchFamily="66" charset="-78"/>
              </a:rPr>
              <a:t> الزبائن أفضل من بقية المنافسين، كما أن التنافسية بالنسبة للمؤسسة تعني نتائجها على مستوى البعيد أي نموها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بالتالي فهي ترتبط </a:t>
            </a:r>
            <a:r>
              <a:rPr lang="ar-DZ" dirty="0" err="1" smtClean="0">
                <a:solidFill>
                  <a:schemeClr val="bg1"/>
                </a:solidFill>
                <a:effectLst/>
                <a:latin typeface="Arabic Typesetting" pitchFamily="66" charset="-78"/>
                <a:cs typeface="Arabic Typesetting" pitchFamily="66" charset="-78"/>
              </a:rPr>
              <a:t>بمنتوجاتها</a:t>
            </a:r>
            <a:r>
              <a:rPr lang="ar-DZ" dirty="0" smtClean="0">
                <a:solidFill>
                  <a:schemeClr val="bg1"/>
                </a:solidFill>
                <a:effectLst/>
                <a:latin typeface="Arabic Typesetting" pitchFamily="66" charset="-78"/>
                <a:cs typeface="Arabic Typesetting" pitchFamily="66" charset="-78"/>
              </a:rPr>
              <a:t> التي يتميز بأسعار تكلفة تنافسية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موقعها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حصتها من السوق.</a:t>
            </a:r>
            <a:r>
              <a:rPr lang="ar-DZ" dirty="0" smtClean="0">
                <a:solidFill>
                  <a:schemeClr val="bg1"/>
                </a:solidFill>
                <a:latin typeface="Arabic Typesetting" pitchFamily="66" charset="-78"/>
                <a:cs typeface="Arabic Typesetting" pitchFamily="66" charset="-78"/>
              </a:rPr>
              <a:t/>
            </a:r>
            <a:br>
              <a:rPr lang="ar-DZ" dirty="0" smtClean="0">
                <a:solidFill>
                  <a:schemeClr val="bg1"/>
                </a:solidFill>
                <a:latin typeface="Arabic Typesetting" pitchFamily="66" charset="-78"/>
                <a:cs typeface="Arabic Typesetting" pitchFamily="66" charset="-78"/>
              </a:rPr>
            </a:br>
            <a:r>
              <a:rPr lang="ar-DZ" dirty="0" smtClean="0">
                <a:solidFill>
                  <a:schemeClr val="bg1"/>
                </a:solidFill>
                <a:latin typeface="Arabic Typesetting" pitchFamily="66" charset="-78"/>
                <a:cs typeface="Arabic Typesetting" pitchFamily="66" charset="-78"/>
              </a:rPr>
              <a:t/>
            </a:r>
            <a:br>
              <a:rPr lang="ar-DZ" dirty="0" smtClean="0">
                <a:solidFill>
                  <a:schemeClr val="bg1"/>
                </a:solidFill>
                <a:latin typeface="Arabic Typesetting" pitchFamily="66" charset="-78"/>
                <a:cs typeface="Arabic Typesetting" pitchFamily="66" charset="-78"/>
              </a:rPr>
            </a:br>
            <a:r>
              <a:rPr lang="ar-DZ" dirty="0" smtClean="0">
                <a:solidFill>
                  <a:schemeClr val="bg1"/>
                </a:solidFill>
                <a:latin typeface="Arabic Typesetting" pitchFamily="66" charset="-78"/>
                <a:cs typeface="Arabic Typesetting" pitchFamily="66" charset="-78"/>
              </a:rPr>
              <a:t/>
            </a:r>
            <a:br>
              <a:rPr lang="ar-DZ" dirty="0" smtClean="0">
                <a:solidFill>
                  <a:schemeClr val="bg1"/>
                </a:solidFill>
                <a:latin typeface="Arabic Typesetting" pitchFamily="66" charset="-78"/>
                <a:cs typeface="Arabic Typesetting" pitchFamily="66" charset="-78"/>
              </a:rPr>
            </a:br>
            <a:r>
              <a:rPr lang="fr-FR" sz="4000" dirty="0" smtClean="0">
                <a:solidFill>
                  <a:schemeClr val="bg1"/>
                </a:solidFill>
                <a:latin typeface="Arabic Typesetting" pitchFamily="66" charset="-78"/>
                <a:cs typeface="Arabic Typesetting" pitchFamily="66" charset="-78"/>
              </a:rPr>
              <a:t/>
            </a:r>
            <a:br>
              <a:rPr lang="fr-FR" sz="4000" dirty="0" smtClean="0">
                <a:solidFill>
                  <a:schemeClr val="bg1"/>
                </a:solidFill>
                <a:latin typeface="Arabic Typesetting" pitchFamily="66" charset="-78"/>
                <a:cs typeface="Arabic Typesetting" pitchFamily="66" charset="-78"/>
              </a:rPr>
            </a:br>
            <a:r>
              <a:rPr lang="fr-FR" sz="4000" dirty="0" smtClean="0"/>
              <a:t/>
            </a:r>
            <a:br>
              <a:rPr lang="fr-FR" sz="4000" dirty="0" smtClean="0"/>
            </a:br>
            <a:endParaRPr lang="fr-FR" sz="4000" u="sng" dirty="0">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2356" y="214290"/>
            <a:ext cx="8535924" cy="6168202"/>
          </a:xfrm>
        </p:spPr>
        <p:txBody>
          <a:bodyPr>
            <a:normAutofit fontScale="90000"/>
          </a:bodyPr>
          <a:lstStyle/>
          <a:p>
            <a:pPr algn="r" rtl="1"/>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6</a:t>
            </a:r>
            <a:r>
              <a:rPr lang="ar-SA" dirty="0" smtClean="0">
                <a:latin typeface="Arabic Typesetting" pitchFamily="66" charset="-78"/>
                <a:cs typeface="Arabic Typesetting" pitchFamily="66" charset="-78"/>
              </a:rPr>
              <a:t> </a:t>
            </a:r>
            <a:r>
              <a:rPr lang="ar-DZ" sz="4400" dirty="0" smtClean="0">
                <a:solidFill>
                  <a:schemeClr val="bg1"/>
                </a:solidFill>
                <a:effectLst/>
                <a:latin typeface="Andalus" pitchFamily="18" charset="-78"/>
                <a:cs typeface="Andalus" pitchFamily="18" charset="-78"/>
              </a:rPr>
              <a:t>- </a:t>
            </a:r>
            <a:r>
              <a:rPr lang="ar-DZ" sz="4400" u="sng" dirty="0" smtClean="0">
                <a:solidFill>
                  <a:schemeClr val="bg1"/>
                </a:solidFill>
                <a:effectLst/>
                <a:latin typeface="Andalus" pitchFamily="18" charset="-78"/>
                <a:cs typeface="Andalus" pitchFamily="18" charset="-78"/>
              </a:rPr>
              <a:t>مفهوم بيئة المؤسسة</a:t>
            </a:r>
            <a:r>
              <a:rPr lang="ar-SA" dirty="0" smtClean="0">
                <a:latin typeface="Arabic Typesetting" pitchFamily="66" charset="-78"/>
                <a:cs typeface="Arabic Typesetting" pitchFamily="66" charset="-78"/>
              </a:rPr>
              <a:t> </a:t>
            </a:r>
            <a:r>
              <a:rPr lang="ar-DZ" dirty="0" smtClean="0">
                <a:solidFill>
                  <a:schemeClr val="bg1"/>
                </a:solidFill>
                <a:effectLst/>
                <a:latin typeface="Arabic Typesetting" pitchFamily="66" charset="-78"/>
                <a:cs typeface="Arabic Typesetting" pitchFamily="66" charset="-78"/>
              </a:rPr>
              <a:t>: </a:t>
            </a:r>
            <a:r>
              <a:rPr lang="ar-DZ" b="0" dirty="0" smtClean="0">
                <a:solidFill>
                  <a:schemeClr val="bg1"/>
                </a:solidFill>
                <a:effectLst/>
                <a:latin typeface="Arabic Typesetting" pitchFamily="66" charset="-78"/>
                <a:cs typeface="Arabic Typesetting" pitchFamily="66" charset="-78"/>
              </a:rPr>
              <a:t>هي كل المتغيرات و العوامل </a:t>
            </a:r>
            <a:r>
              <a:rPr lang="ar-DZ" b="0" dirty="0" err="1" smtClean="0">
                <a:solidFill>
                  <a:schemeClr val="bg1"/>
                </a:solidFill>
                <a:effectLst/>
                <a:latin typeface="Arabic Typesetting" pitchFamily="66" charset="-78"/>
                <a:cs typeface="Arabic Typesetting" pitchFamily="66" charset="-78"/>
              </a:rPr>
              <a:t>و</a:t>
            </a:r>
            <a:r>
              <a:rPr lang="ar-DZ" b="0" dirty="0" smtClean="0">
                <a:solidFill>
                  <a:schemeClr val="bg1"/>
                </a:solidFill>
                <a:effectLst/>
                <a:latin typeface="Arabic Typesetting" pitchFamily="66" charset="-78"/>
                <a:cs typeface="Arabic Typesetting" pitchFamily="66" charset="-78"/>
              </a:rPr>
              <a:t> القيود                     </a:t>
            </a:r>
            <a:r>
              <a:rPr lang="ar-DZ" b="0" dirty="0" err="1" smtClean="0">
                <a:solidFill>
                  <a:schemeClr val="bg1"/>
                </a:solidFill>
                <a:effectLst/>
                <a:latin typeface="Arabic Typesetting" pitchFamily="66" charset="-78"/>
                <a:cs typeface="Arabic Typesetting" pitchFamily="66" charset="-78"/>
              </a:rPr>
              <a:t>و</a:t>
            </a:r>
            <a:r>
              <a:rPr lang="ar-DZ" b="0" dirty="0" smtClean="0">
                <a:solidFill>
                  <a:schemeClr val="bg1"/>
                </a:solidFill>
                <a:effectLst/>
                <a:latin typeface="Arabic Typesetting" pitchFamily="66" charset="-78"/>
                <a:cs typeface="Arabic Typesetting" pitchFamily="66" charset="-78"/>
              </a:rPr>
              <a:t> الظروف التي تواجه المؤسسة </a:t>
            </a:r>
            <a:r>
              <a:rPr lang="ar-DZ" b="0" dirty="0" err="1" smtClean="0">
                <a:solidFill>
                  <a:schemeClr val="bg1"/>
                </a:solidFill>
                <a:effectLst/>
                <a:latin typeface="Arabic Typesetting" pitchFamily="66" charset="-78"/>
                <a:cs typeface="Arabic Typesetting" pitchFamily="66" charset="-78"/>
              </a:rPr>
              <a:t>و</a:t>
            </a:r>
            <a:r>
              <a:rPr lang="ar-DZ" b="0" dirty="0" smtClean="0">
                <a:solidFill>
                  <a:schemeClr val="bg1"/>
                </a:solidFill>
                <a:effectLst/>
                <a:latin typeface="Arabic Typesetting" pitchFamily="66" charset="-78"/>
                <a:cs typeface="Arabic Typesetting" pitchFamily="66" charset="-78"/>
              </a:rPr>
              <a:t> تؤثر على سلوكها الإستراتيجي إذ هناك بيئة داخلية </a:t>
            </a:r>
            <a:r>
              <a:rPr lang="ar-DZ" b="0" dirty="0" err="1" smtClean="0">
                <a:solidFill>
                  <a:schemeClr val="bg1"/>
                </a:solidFill>
                <a:effectLst/>
                <a:latin typeface="Arabic Typesetting" pitchFamily="66" charset="-78"/>
                <a:cs typeface="Arabic Typesetting" pitchFamily="66" charset="-78"/>
              </a:rPr>
              <a:t>و</a:t>
            </a:r>
            <a:r>
              <a:rPr lang="ar-DZ" b="0" dirty="0" smtClean="0">
                <a:solidFill>
                  <a:schemeClr val="bg1"/>
                </a:solidFill>
                <a:effectLst/>
                <a:latin typeface="Arabic Typesetting" pitchFamily="66" charset="-78"/>
                <a:cs typeface="Arabic Typesetting" pitchFamily="66" charset="-78"/>
              </a:rPr>
              <a:t> خارجية.</a:t>
            </a:r>
            <a:br>
              <a:rPr lang="ar-DZ" b="0"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أ ) </a:t>
            </a:r>
            <a:r>
              <a:rPr lang="ar-DZ" u="sng" dirty="0" smtClean="0">
                <a:solidFill>
                  <a:schemeClr val="bg1"/>
                </a:solidFill>
                <a:effectLst/>
                <a:latin typeface="Arabic Typesetting" pitchFamily="66" charset="-78"/>
                <a:cs typeface="Arabic Typesetting" pitchFamily="66" charset="-78"/>
              </a:rPr>
              <a:t>البيئة </a:t>
            </a:r>
            <a:r>
              <a:rPr lang="ar-DZ" u="sng" dirty="0" err="1" smtClean="0">
                <a:solidFill>
                  <a:schemeClr val="bg1"/>
                </a:solidFill>
                <a:effectLst/>
                <a:latin typeface="Arabic Typesetting" pitchFamily="66" charset="-78"/>
                <a:cs typeface="Arabic Typesetting" pitchFamily="66" charset="-78"/>
              </a:rPr>
              <a:t>الديمغرافية</a:t>
            </a:r>
            <a:r>
              <a:rPr lang="ar-DZ" dirty="0" smtClean="0">
                <a:solidFill>
                  <a:schemeClr val="bg1"/>
                </a:solidFill>
                <a:effectLst/>
                <a:latin typeface="Arabic Typesetting" pitchFamily="66" charset="-78"/>
                <a:cs typeface="Arabic Typesetting" pitchFamily="66" charset="-78"/>
              </a:rPr>
              <a:t>: </a:t>
            </a:r>
            <a:r>
              <a:rPr lang="ar-DZ" b="0" dirty="0" smtClean="0">
                <a:solidFill>
                  <a:schemeClr val="bg1"/>
                </a:solidFill>
                <a:effectLst/>
                <a:latin typeface="Arabic Typesetting" pitchFamily="66" charset="-78"/>
                <a:cs typeface="Arabic Typesetting" pitchFamily="66" charset="-78"/>
              </a:rPr>
              <a:t>العنصر الأول المكون هو السكان لذا يجب </a:t>
            </a:r>
            <a:r>
              <a:rPr lang="ar-DZ" b="0" dirty="0" err="1" smtClean="0">
                <a:solidFill>
                  <a:schemeClr val="bg1"/>
                </a:solidFill>
                <a:effectLst/>
                <a:latin typeface="Arabic Typesetting" pitchFamily="66" charset="-78"/>
                <a:cs typeface="Arabic Typesetting" pitchFamily="66" charset="-78"/>
              </a:rPr>
              <a:t>الإهتمام</a:t>
            </a:r>
            <a:r>
              <a:rPr lang="ar-DZ" b="0" dirty="0" smtClean="0">
                <a:solidFill>
                  <a:schemeClr val="bg1"/>
                </a:solidFill>
                <a:effectLst/>
                <a:latin typeface="Arabic Typesetting" pitchFamily="66" charset="-78"/>
                <a:cs typeface="Arabic Typesetting" pitchFamily="66" charset="-78"/>
              </a:rPr>
              <a:t> بالخصائص المختلفة للسكان، العدد، التقسيم حسب السن، الهيكلة </a:t>
            </a:r>
            <a:r>
              <a:rPr lang="ar-DZ" b="0" dirty="0" err="1" smtClean="0">
                <a:solidFill>
                  <a:schemeClr val="bg1"/>
                </a:solidFill>
                <a:effectLst/>
                <a:latin typeface="Arabic Typesetting" pitchFamily="66" charset="-78"/>
                <a:cs typeface="Arabic Typesetting" pitchFamily="66" charset="-78"/>
              </a:rPr>
              <a:t>االعائلية</a:t>
            </a:r>
            <a:r>
              <a:rPr lang="ar-DZ" b="0" dirty="0" smtClean="0">
                <a:solidFill>
                  <a:schemeClr val="bg1"/>
                </a:solidFill>
                <a:effectLst/>
                <a:latin typeface="Arabic Typesetting" pitchFamily="66" charset="-78"/>
                <a:cs typeface="Arabic Typesetting" pitchFamily="66" charset="-78"/>
              </a:rPr>
              <a:t>، التوزيع الجغرافي الكثافة السكانية المستوى التعليمي التركيبة العقائدية </a:t>
            </a:r>
            <a:r>
              <a:rPr lang="ar-DZ" b="0" dirty="0" err="1" smtClean="0">
                <a:solidFill>
                  <a:schemeClr val="bg1"/>
                </a:solidFill>
                <a:effectLst/>
                <a:latin typeface="Arabic Typesetting" pitchFamily="66" charset="-78"/>
                <a:cs typeface="Arabic Typesetting" pitchFamily="66" charset="-78"/>
              </a:rPr>
              <a:t>و</a:t>
            </a:r>
            <a:r>
              <a:rPr lang="ar-DZ" b="0" dirty="0" smtClean="0">
                <a:solidFill>
                  <a:schemeClr val="bg1"/>
                </a:solidFill>
                <a:effectLst/>
                <a:latin typeface="Arabic Typesetting" pitchFamily="66" charset="-78"/>
                <a:cs typeface="Arabic Typesetting" pitchFamily="66" charset="-78"/>
              </a:rPr>
              <a:t> الدينية .</a:t>
            </a:r>
            <a:br>
              <a:rPr lang="ar-DZ" b="0"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ب) </a:t>
            </a:r>
            <a:r>
              <a:rPr lang="ar-DZ" u="sng" dirty="0" smtClean="0">
                <a:solidFill>
                  <a:schemeClr val="bg1"/>
                </a:solidFill>
                <a:effectLst/>
                <a:latin typeface="Arabic Typesetting" pitchFamily="66" charset="-78"/>
                <a:cs typeface="Arabic Typesetting" pitchFamily="66" charset="-78"/>
              </a:rPr>
              <a:t>البيئة </a:t>
            </a:r>
            <a:r>
              <a:rPr lang="ar-DZ" u="sng" dirty="0" err="1" smtClean="0">
                <a:solidFill>
                  <a:schemeClr val="bg1"/>
                </a:solidFill>
                <a:effectLst/>
                <a:latin typeface="Arabic Typesetting" pitchFamily="66" charset="-78"/>
                <a:cs typeface="Arabic Typesetting" pitchFamily="66" charset="-78"/>
              </a:rPr>
              <a:t>الإقتصادية</a:t>
            </a:r>
            <a:r>
              <a:rPr lang="ar-DZ" u="sng" dirty="0" smtClean="0">
                <a:solidFill>
                  <a:schemeClr val="bg1"/>
                </a:solidFill>
                <a:effectLst/>
                <a:latin typeface="Arabic Typesetting" pitchFamily="66" charset="-78"/>
                <a:cs typeface="Arabic Typesetting" pitchFamily="66" charset="-78"/>
              </a:rPr>
              <a:t>: </a:t>
            </a:r>
            <a:r>
              <a:rPr lang="ar-DZ" b="0" dirty="0" smtClean="0">
                <a:solidFill>
                  <a:schemeClr val="bg1"/>
                </a:solidFill>
                <a:effectLst/>
                <a:latin typeface="Arabic Typesetting" pitchFamily="66" charset="-78"/>
                <a:cs typeface="Arabic Typesetting" pitchFamily="66" charset="-78"/>
              </a:rPr>
              <a:t>وجود الأشخاص لا يكفي لوجود الأسواق، لكن يجب أن تكون لديهم قدرة شرائية، </a:t>
            </a:r>
            <a:r>
              <a:rPr lang="ar-DZ" b="0" dirty="0" err="1" smtClean="0">
                <a:solidFill>
                  <a:schemeClr val="bg1"/>
                </a:solidFill>
                <a:effectLst/>
                <a:latin typeface="Arabic Typesetting" pitchFamily="66" charset="-78"/>
                <a:cs typeface="Arabic Typesetting" pitchFamily="66" charset="-78"/>
              </a:rPr>
              <a:t>و</a:t>
            </a:r>
            <a:r>
              <a:rPr lang="ar-DZ" b="0" dirty="0" smtClean="0">
                <a:solidFill>
                  <a:schemeClr val="bg1"/>
                </a:solidFill>
                <a:effectLst/>
                <a:latin typeface="Arabic Typesetting" pitchFamily="66" charset="-78"/>
                <a:cs typeface="Arabic Typesetting" pitchFamily="66" charset="-78"/>
              </a:rPr>
              <a:t> البيئة </a:t>
            </a:r>
            <a:r>
              <a:rPr lang="ar-DZ" b="0" dirty="0" err="1" smtClean="0">
                <a:solidFill>
                  <a:schemeClr val="bg1"/>
                </a:solidFill>
                <a:effectLst/>
                <a:latin typeface="Arabic Typesetting" pitchFamily="66" charset="-78"/>
                <a:cs typeface="Arabic Typesetting" pitchFamily="66" charset="-78"/>
              </a:rPr>
              <a:t>الإقتصادية</a:t>
            </a:r>
            <a:r>
              <a:rPr lang="ar-DZ" b="0" dirty="0" smtClean="0">
                <a:solidFill>
                  <a:schemeClr val="bg1"/>
                </a:solidFill>
                <a:effectLst/>
                <a:latin typeface="Arabic Typesetting" pitchFamily="66" charset="-78"/>
                <a:cs typeface="Arabic Typesetting" pitchFamily="66" charset="-78"/>
              </a:rPr>
              <a:t> تتشكل من عدة عوامل مؤثرة على القدرة الشرائية للمستهلكين </a:t>
            </a:r>
            <a:r>
              <a:rPr lang="ar-DZ" b="0" dirty="0" err="1" smtClean="0">
                <a:solidFill>
                  <a:schemeClr val="bg1"/>
                </a:solidFill>
                <a:effectLst/>
                <a:latin typeface="Arabic Typesetting" pitchFamily="66" charset="-78"/>
                <a:cs typeface="Arabic Typesetting" pitchFamily="66" charset="-78"/>
              </a:rPr>
              <a:t>و</a:t>
            </a:r>
            <a:r>
              <a:rPr lang="ar-DZ" b="0" dirty="0" smtClean="0">
                <a:solidFill>
                  <a:schemeClr val="bg1"/>
                </a:solidFill>
                <a:effectLst/>
                <a:latin typeface="Arabic Typesetting" pitchFamily="66" charset="-78"/>
                <a:cs typeface="Arabic Typesetting" pitchFamily="66" charset="-78"/>
              </a:rPr>
              <a:t> على </a:t>
            </a:r>
            <a:r>
              <a:rPr lang="ar-DZ" b="0" dirty="0" err="1" smtClean="0">
                <a:solidFill>
                  <a:schemeClr val="bg1"/>
                </a:solidFill>
                <a:effectLst/>
                <a:latin typeface="Arabic Typesetting" pitchFamily="66" charset="-78"/>
                <a:cs typeface="Arabic Typesetting" pitchFamily="66" charset="-78"/>
              </a:rPr>
              <a:t>نيةالإستهلاك</a:t>
            </a:r>
            <a:r>
              <a:rPr lang="ar-DZ" b="0" dirty="0" smtClean="0">
                <a:solidFill>
                  <a:schemeClr val="bg1"/>
                </a:solidFill>
                <a:effectLst/>
                <a:latin typeface="Arabic Typesetting" pitchFamily="66" charset="-78"/>
                <a:cs typeface="Arabic Typesetting" pitchFamily="66" charset="-78"/>
              </a:rPr>
              <a:t> </a:t>
            </a:r>
            <a:r>
              <a:rPr lang="fr-FR" b="0" dirty="0" smtClean="0">
                <a:solidFill>
                  <a:schemeClr val="bg1"/>
                </a:solidFill>
                <a:effectLst/>
                <a:latin typeface="Arabic Typesetting" pitchFamily="66" charset="-78"/>
                <a:cs typeface="Arabic Typesetting" pitchFamily="66" charset="-78"/>
              </a:rPr>
              <a:t>.</a:t>
            </a:r>
            <a:r>
              <a:rPr lang="fr-FR" sz="3600" b="0" dirty="0" smtClean="0"/>
              <a:t/>
            </a:r>
            <a:br>
              <a:rPr lang="fr-FR" sz="3600" b="0" dirty="0" smtClean="0"/>
            </a:b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endParaRPr lang="fr-FR" sz="3700" dirty="0">
              <a:solidFill>
                <a:schemeClr val="bg1"/>
              </a:solidFill>
              <a:effectLst/>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357166"/>
            <a:ext cx="8821644" cy="6250706"/>
          </a:xfrm>
        </p:spPr>
        <p:txBody>
          <a:bodyPr>
            <a:normAutofit fontScale="90000"/>
          </a:bodyPr>
          <a:lstStyle/>
          <a:p>
            <a:pPr algn="r" rtl="1"/>
            <a:r>
              <a:rPr lang="ar-DZ" sz="4400" u="sng" dirty="0" smtClean="0">
                <a:solidFill>
                  <a:srgbClr val="C00000"/>
                </a:solidFill>
                <a:effectLst/>
                <a:latin typeface="Arabic Typesetting" pitchFamily="66" charset="-78"/>
                <a:cs typeface="Arabic Typesetting" pitchFamily="66" charset="-78"/>
              </a:rPr>
              <a:t/>
            </a:r>
            <a:br>
              <a:rPr lang="ar-DZ" sz="4400" u="sng" dirty="0" smtClean="0">
                <a:solidFill>
                  <a:srgbClr val="C00000"/>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ar-SA" dirty="0" smtClean="0">
                <a:effectLst/>
                <a:latin typeface="Arabic Typesetting" pitchFamily="66" charset="-78"/>
                <a:cs typeface="Arabic Typesetting" pitchFamily="66" charset="-78"/>
              </a:rPr>
              <a:t> </a:t>
            </a:r>
            <a:r>
              <a:rPr lang="ar-DZ" dirty="0" smtClean="0">
                <a:solidFill>
                  <a:schemeClr val="bg1"/>
                </a:solidFill>
                <a:effectLst/>
                <a:latin typeface="Arabic Typesetting" pitchFamily="66" charset="-78"/>
                <a:cs typeface="Arabic Typesetting" pitchFamily="66" charset="-78"/>
              </a:rPr>
              <a:t>إن التقلبات التغيرات </a:t>
            </a:r>
            <a:r>
              <a:rPr lang="ar-DZ" dirty="0" err="1" smtClean="0">
                <a:solidFill>
                  <a:schemeClr val="bg1"/>
                </a:solidFill>
                <a:effectLst/>
                <a:latin typeface="Arabic Typesetting" pitchFamily="66" charset="-78"/>
                <a:cs typeface="Arabic Typesetting" pitchFamily="66" charset="-78"/>
              </a:rPr>
              <a:t>الإقتصادية</a:t>
            </a:r>
            <a:r>
              <a:rPr lang="ar-DZ" dirty="0" smtClean="0">
                <a:solidFill>
                  <a:schemeClr val="bg1"/>
                </a:solidFill>
                <a:effectLst/>
                <a:latin typeface="Arabic Typesetting" pitchFamily="66" charset="-78"/>
                <a:cs typeface="Arabic Typesetting" pitchFamily="66" charset="-78"/>
              </a:rPr>
              <a:t> الأساسية مثل الدخل الحد الأدنى للمعيشة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أسعار الفائدة تؤثر كثيرا على الأسواق،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تحاول المؤسسات أن تتوقع حدوث هذه التقلبات بمساعدة أساليب التوقيع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 الركود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 أو النمو </a:t>
            </a:r>
            <a:r>
              <a:rPr lang="ar-DZ" dirty="0" err="1" smtClean="0">
                <a:solidFill>
                  <a:schemeClr val="bg1"/>
                </a:solidFill>
                <a:effectLst/>
                <a:latin typeface="Arabic Typesetting" pitchFamily="66" charset="-78"/>
                <a:cs typeface="Arabic Typesetting" pitchFamily="66" charset="-78"/>
              </a:rPr>
              <a:t>الإقتصادي</a:t>
            </a:r>
            <a:r>
              <a:rPr lang="ar-DZ" dirty="0" smtClean="0">
                <a:solidFill>
                  <a:schemeClr val="bg1"/>
                </a:solidFill>
                <a:effectLst/>
                <a:latin typeface="Arabic Typesetting" pitchFamily="66" charset="-78"/>
                <a:cs typeface="Arabic Typesetting" pitchFamily="66" charset="-78"/>
              </a:rPr>
              <a:t> .</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ج) </a:t>
            </a:r>
            <a:r>
              <a:rPr lang="ar-DZ" u="sng" dirty="0" smtClean="0">
                <a:solidFill>
                  <a:schemeClr val="bg1"/>
                </a:solidFill>
                <a:effectLst/>
                <a:latin typeface="Arabic Typesetting" pitchFamily="66" charset="-78"/>
                <a:cs typeface="Arabic Typesetting" pitchFamily="66" charset="-78"/>
              </a:rPr>
              <a:t>البيئة </a:t>
            </a:r>
            <a:r>
              <a:rPr lang="ar-DZ" u="sng" dirty="0" err="1" smtClean="0">
                <a:solidFill>
                  <a:schemeClr val="bg1"/>
                </a:solidFill>
                <a:effectLst/>
                <a:latin typeface="Arabic Typesetting" pitchFamily="66" charset="-78"/>
                <a:cs typeface="Arabic Typesetting" pitchFamily="66" charset="-78"/>
              </a:rPr>
              <a:t>السياسيةو</a:t>
            </a:r>
            <a:r>
              <a:rPr lang="ar-DZ" u="sng" dirty="0" smtClean="0">
                <a:solidFill>
                  <a:schemeClr val="bg1"/>
                </a:solidFill>
                <a:effectLst/>
                <a:latin typeface="Arabic Typesetting" pitchFamily="66" charset="-78"/>
                <a:cs typeface="Arabic Typesetting" pitchFamily="66" charset="-78"/>
              </a:rPr>
              <a:t> القانونية</a:t>
            </a:r>
            <a:r>
              <a:rPr lang="ar-DZ" dirty="0" smtClean="0">
                <a:solidFill>
                  <a:schemeClr val="bg1"/>
                </a:solidFill>
                <a:effectLst/>
                <a:latin typeface="Arabic Typesetting" pitchFamily="66" charset="-78"/>
                <a:cs typeface="Arabic Typesetting" pitchFamily="66" charset="-78"/>
              </a:rPr>
              <a:t>: هي </a:t>
            </a:r>
            <a:r>
              <a:rPr lang="ar-DZ" dirty="0" err="1" smtClean="0">
                <a:solidFill>
                  <a:schemeClr val="bg1"/>
                </a:solidFill>
                <a:effectLst/>
                <a:latin typeface="Arabic Typesetting" pitchFamily="66" charset="-78"/>
                <a:cs typeface="Arabic Typesetting" pitchFamily="66" charset="-78"/>
              </a:rPr>
              <a:t>القوانيين</a:t>
            </a:r>
            <a:r>
              <a:rPr lang="ar-DZ" dirty="0" smtClean="0">
                <a:solidFill>
                  <a:schemeClr val="bg1"/>
                </a:solidFill>
                <a:effectLst/>
                <a:latin typeface="Arabic Typesetting" pitchFamily="66" charset="-78"/>
                <a:cs typeface="Arabic Typesetting" pitchFamily="66" charset="-78"/>
              </a:rPr>
              <a:t> و الهيئات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المؤسسات الحكومية التي تؤثر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تقيد عمل الشركات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الأشخاص في مجتمع ما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التشريعات التي تنظم عمل رجال الأعمال وذلك للدفاع عن الشركات من بعضها البعض، إظهار المنافسة الغير منضبطة     و تفادي وقوعها، حماية المستهلك </a:t>
            </a:r>
            <a:r>
              <a:rPr lang="ar-DZ" dirty="0" err="1" smtClean="0">
                <a:solidFill>
                  <a:schemeClr val="bg1"/>
                </a:solidFill>
                <a:effectLst/>
                <a:latin typeface="Arabic Typesetting" pitchFamily="66" charset="-78"/>
                <a:cs typeface="Arabic Typesetting" pitchFamily="66" charset="-78"/>
              </a:rPr>
              <a:t>و</a:t>
            </a:r>
            <a:r>
              <a:rPr lang="ar-DZ" dirty="0" smtClean="0">
                <a:solidFill>
                  <a:schemeClr val="bg1"/>
                </a:solidFill>
                <a:effectLst/>
                <a:latin typeface="Arabic Typesetting" pitchFamily="66" charset="-78"/>
                <a:cs typeface="Arabic Typesetting" pitchFamily="66" charset="-78"/>
              </a:rPr>
              <a:t> حماية مصالح المجتمع من العمل الغير القانوني لرجال الأعمال.</a:t>
            </a:r>
            <a:br>
              <a:rPr lang="ar-DZ" dirty="0" smtClean="0">
                <a:solidFill>
                  <a:schemeClr val="bg1"/>
                </a:solidFill>
                <a:effectLst/>
                <a:latin typeface="Arabic Typesetting" pitchFamily="66" charset="-78"/>
                <a:cs typeface="Arabic Typesetting" pitchFamily="66" charset="-78"/>
              </a:rPr>
            </a:br>
            <a:r>
              <a:rPr lang="ar-DZ" dirty="0" smtClean="0">
                <a:solidFill>
                  <a:schemeClr val="bg1"/>
                </a:solidFill>
                <a:effectLst/>
                <a:latin typeface="Arabic Typesetting" pitchFamily="66" charset="-78"/>
                <a:cs typeface="Arabic Typesetting" pitchFamily="66" charset="-78"/>
              </a:rPr>
              <a:t/>
            </a:r>
            <a:br>
              <a:rPr lang="ar-DZ" dirty="0" smtClean="0">
                <a:solidFill>
                  <a:schemeClr val="bg1"/>
                </a:solidFill>
                <a:effectLst/>
                <a:latin typeface="Arabic Typesetting" pitchFamily="66" charset="-78"/>
                <a:cs typeface="Arabic Typesetting" pitchFamily="66" charset="-78"/>
              </a:rPr>
            </a:br>
            <a:r>
              <a:rPr lang="fr-FR" sz="3600" u="sng" dirty="0" smtClean="0">
                <a:solidFill>
                  <a:srgbClr val="C00000"/>
                </a:solidFill>
                <a:effectLst/>
                <a:latin typeface="Arabic Typesetting" pitchFamily="66" charset="-78"/>
                <a:cs typeface="Arabic Typesetting" pitchFamily="66" charset="-78"/>
              </a:rPr>
              <a:t/>
            </a:r>
            <a:br>
              <a:rPr lang="fr-FR" sz="3600" u="sng" dirty="0" smtClean="0">
                <a:solidFill>
                  <a:srgbClr val="C00000"/>
                </a:solidFill>
                <a:effectLst/>
                <a:latin typeface="Arabic Typesetting" pitchFamily="66" charset="-78"/>
                <a:cs typeface="Arabic Typesetting" pitchFamily="66" charset="-78"/>
              </a:rPr>
            </a:br>
            <a:r>
              <a:rPr lang="ar-DZ" sz="3600" u="sng" dirty="0" smtClean="0">
                <a:solidFill>
                  <a:srgbClr val="C00000"/>
                </a:solidFill>
                <a:effectLst/>
                <a:latin typeface="Arabic Typesetting" pitchFamily="66" charset="-78"/>
                <a:cs typeface="Arabic Typesetting" pitchFamily="66" charset="-78"/>
              </a:rPr>
              <a:t> </a:t>
            </a:r>
            <a:endParaRPr lang="fr-FR" sz="3600" u="sng" dirty="0">
              <a:solidFill>
                <a:srgbClr val="C00000"/>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14290"/>
            <a:ext cx="8858312" cy="6429420"/>
          </a:xfrm>
        </p:spPr>
        <p:txBody>
          <a:bodyPr>
            <a:noAutofit/>
          </a:bodyPr>
          <a:lstStyle/>
          <a:p>
            <a:pPr lvl="0" algn="r" rtl="1"/>
            <a:r>
              <a:rPr lang="ar-DZ" sz="3200" dirty="0" smtClean="0">
                <a:solidFill>
                  <a:schemeClr val="bg1"/>
                </a:solidFill>
                <a:effectLst/>
                <a:latin typeface="Arabic Typesetting" pitchFamily="66" charset="-78"/>
                <a:cs typeface="Arabic Typesetting" pitchFamily="66" charset="-78"/>
              </a:rPr>
              <a:t> </a:t>
            </a:r>
            <a:br>
              <a:rPr lang="ar-DZ" sz="3200" dirty="0" smtClean="0">
                <a:solidFill>
                  <a:schemeClr val="bg1"/>
                </a:solidFill>
                <a:effectLst/>
                <a:latin typeface="Arabic Typesetting" pitchFamily="66" charset="-78"/>
                <a:cs typeface="Arabic Typesetting" pitchFamily="66" charset="-78"/>
              </a:rPr>
            </a:br>
            <a:r>
              <a:rPr lang="ar-DZ" sz="3200" dirty="0" smtClean="0">
                <a:solidFill>
                  <a:schemeClr val="bg1"/>
                </a:solidFill>
                <a:effectLst/>
                <a:latin typeface="Arabic Typesetting" pitchFamily="66" charset="-78"/>
                <a:cs typeface="Arabic Typesetting" pitchFamily="66" charset="-78"/>
              </a:rPr>
              <a:t/>
            </a:r>
            <a:br>
              <a:rPr lang="ar-DZ" sz="3200" dirty="0" smtClean="0">
                <a:solidFill>
                  <a:schemeClr val="bg1"/>
                </a:solidFill>
                <a:effectLst/>
                <a:latin typeface="Arabic Typesetting" pitchFamily="66" charset="-78"/>
                <a:cs typeface="Arabic Typesetting" pitchFamily="66" charset="-78"/>
              </a:rPr>
            </a:br>
            <a:r>
              <a:rPr lang="ar-DZ" sz="3200" dirty="0" smtClean="0">
                <a:solidFill>
                  <a:schemeClr val="bg1"/>
                </a:solidFill>
                <a:effectLst/>
                <a:latin typeface="Arabic Typesetting" pitchFamily="66" charset="-78"/>
                <a:cs typeface="Arabic Typesetting" pitchFamily="66" charset="-78"/>
              </a:rPr>
              <a:t/>
            </a:r>
            <a:br>
              <a:rPr lang="ar-DZ" sz="3200" dirty="0" smtClean="0">
                <a:solidFill>
                  <a:schemeClr val="bg1"/>
                </a:solidFill>
                <a:effectLst/>
                <a:latin typeface="Arabic Typesetting" pitchFamily="66" charset="-78"/>
                <a:cs typeface="Arabic Typesetting" pitchFamily="66" charset="-78"/>
              </a:rPr>
            </a:br>
            <a:r>
              <a:rPr lang="ar-DZ" sz="3200" dirty="0" smtClean="0">
                <a:solidFill>
                  <a:schemeClr val="bg1"/>
                </a:solidFill>
                <a:effectLst/>
                <a:latin typeface="Arabic Typesetting" pitchFamily="66" charset="-78"/>
                <a:cs typeface="Arabic Typesetting" pitchFamily="66" charset="-78"/>
              </a:rPr>
              <a:t/>
            </a:r>
            <a:br>
              <a:rPr lang="ar-DZ" sz="3200" dirty="0" smtClean="0">
                <a:solidFill>
                  <a:schemeClr val="bg1"/>
                </a:solidFill>
                <a:effectLst/>
                <a:latin typeface="Arabic Typesetting" pitchFamily="66" charset="-78"/>
                <a:cs typeface="Arabic Typesetting" pitchFamily="66" charset="-78"/>
              </a:rPr>
            </a:br>
            <a:r>
              <a:rPr lang="ar-SA" sz="3200" dirty="0" smtClean="0"/>
              <a:t> </a:t>
            </a:r>
            <a:r>
              <a:rPr lang="ar-DZ" sz="3700" dirty="0" smtClean="0">
                <a:solidFill>
                  <a:schemeClr val="bg1"/>
                </a:solidFill>
                <a:effectLst/>
                <a:latin typeface="Arabic Typesetting" pitchFamily="66" charset="-78"/>
                <a:cs typeface="Arabic Typesetting" pitchFamily="66" charset="-78"/>
              </a:rPr>
              <a:t>7- </a:t>
            </a:r>
            <a:r>
              <a:rPr lang="ar-DZ" sz="3700" u="sng" dirty="0" smtClean="0">
                <a:solidFill>
                  <a:schemeClr val="bg1"/>
                </a:solidFill>
                <a:effectLst/>
                <a:latin typeface="Arabic Typesetting" pitchFamily="66" charset="-78"/>
                <a:cs typeface="Arabic Typesetting" pitchFamily="66" charset="-78"/>
              </a:rPr>
              <a:t>البيئة الخاصة للمؤسسة (البيئة الصناعية) :</a:t>
            </a: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تتمثل في مختلف العوامل </a:t>
            </a:r>
            <a:r>
              <a:rPr lang="ar-DZ" sz="3700" dirty="0" err="1" smtClean="0">
                <a:solidFill>
                  <a:schemeClr val="bg1"/>
                </a:solidFill>
                <a:effectLst/>
                <a:latin typeface="Arabic Typesetting" pitchFamily="66" charset="-78"/>
                <a:cs typeface="Arabic Typesetting" pitchFamily="66" charset="-78"/>
              </a:rPr>
              <a:t>و</a:t>
            </a:r>
            <a:r>
              <a:rPr lang="ar-DZ" sz="3700" dirty="0" smtClean="0">
                <a:solidFill>
                  <a:schemeClr val="bg1"/>
                </a:solidFill>
                <a:effectLst/>
                <a:latin typeface="Arabic Typesetting" pitchFamily="66" charset="-78"/>
                <a:cs typeface="Arabic Typesetting" pitchFamily="66" charset="-78"/>
              </a:rPr>
              <a:t> العناصر ضمن البيئة الخارجية للمؤسسة </a:t>
            </a:r>
            <a:r>
              <a:rPr lang="ar-DZ" sz="3700" dirty="0" err="1" smtClean="0">
                <a:solidFill>
                  <a:schemeClr val="bg1"/>
                </a:solidFill>
                <a:effectLst/>
                <a:latin typeface="Arabic Typesetting" pitchFamily="66" charset="-78"/>
                <a:cs typeface="Arabic Typesetting" pitchFamily="66" charset="-78"/>
              </a:rPr>
              <a:t>و</a:t>
            </a:r>
            <a:r>
              <a:rPr lang="ar-DZ" sz="3700" dirty="0" smtClean="0">
                <a:solidFill>
                  <a:schemeClr val="bg1"/>
                </a:solidFill>
                <a:effectLst/>
                <a:latin typeface="Arabic Typesetting" pitchFamily="66" charset="-78"/>
                <a:cs typeface="Arabic Typesetting" pitchFamily="66" charset="-78"/>
              </a:rPr>
              <a:t> تكون ذات علاقة مباشرة </a:t>
            </a:r>
            <a:r>
              <a:rPr lang="ar-DZ" sz="3700" dirty="0" err="1" smtClean="0">
                <a:solidFill>
                  <a:schemeClr val="bg1"/>
                </a:solidFill>
                <a:effectLst/>
                <a:latin typeface="Arabic Typesetting" pitchFamily="66" charset="-78"/>
                <a:cs typeface="Arabic Typesetting" pitchFamily="66" charset="-78"/>
              </a:rPr>
              <a:t>بها</a:t>
            </a:r>
            <a:r>
              <a:rPr lang="ar-DZ" sz="3700" dirty="0" smtClean="0">
                <a:solidFill>
                  <a:schemeClr val="bg1"/>
                </a:solidFill>
                <a:effectLst/>
                <a:latin typeface="Arabic Typesetting" pitchFamily="66" charset="-78"/>
                <a:cs typeface="Arabic Typesetting" pitchFamily="66" charset="-78"/>
              </a:rPr>
              <a:t> ، سواء في إطار المعاملات الثنائية، موردون، زبائن، ممولون، </a:t>
            </a:r>
            <a:r>
              <a:rPr lang="ar-DZ" sz="3700" dirty="0" err="1" smtClean="0">
                <a:solidFill>
                  <a:schemeClr val="bg1"/>
                </a:solidFill>
                <a:effectLst/>
                <a:latin typeface="Arabic Typesetting" pitchFamily="66" charset="-78"/>
                <a:cs typeface="Arabic Typesetting" pitchFamily="66" charset="-78"/>
              </a:rPr>
              <a:t>و</a:t>
            </a:r>
            <a:r>
              <a:rPr lang="ar-DZ" sz="3700" dirty="0" smtClean="0">
                <a:solidFill>
                  <a:schemeClr val="bg1"/>
                </a:solidFill>
                <a:effectLst/>
                <a:latin typeface="Arabic Typesetting" pitchFamily="66" charset="-78"/>
                <a:cs typeface="Arabic Typesetting" pitchFamily="66" charset="-78"/>
              </a:rPr>
              <a:t> في إطار السوق المشترك (المنافسون، المنتجات البديلة </a:t>
            </a:r>
            <a:r>
              <a:rPr lang="ar-DZ" sz="3700" dirty="0" err="1" smtClean="0">
                <a:solidFill>
                  <a:schemeClr val="bg1"/>
                </a:solidFill>
                <a:effectLst/>
                <a:latin typeface="Arabic Typesetting" pitchFamily="66" charset="-78"/>
                <a:cs typeface="Arabic Typesetting" pitchFamily="66" charset="-78"/>
              </a:rPr>
              <a:t>و</a:t>
            </a:r>
            <a:r>
              <a:rPr lang="ar-DZ" sz="3700" dirty="0" smtClean="0">
                <a:solidFill>
                  <a:schemeClr val="bg1"/>
                </a:solidFill>
                <a:effectLst/>
                <a:latin typeface="Arabic Typesetting" pitchFamily="66" charset="-78"/>
                <a:cs typeface="Arabic Typesetting" pitchFamily="66" charset="-78"/>
              </a:rPr>
              <a:t> جمعيات حماية المستهلك </a:t>
            </a:r>
            <a:r>
              <a:rPr lang="ar-DZ" sz="3700" dirty="0" err="1" smtClean="0">
                <a:solidFill>
                  <a:schemeClr val="bg1"/>
                </a:solidFill>
                <a:effectLst/>
                <a:latin typeface="Arabic Typesetting" pitchFamily="66" charset="-78"/>
                <a:cs typeface="Arabic Typesetting" pitchFamily="66" charset="-78"/>
              </a:rPr>
              <a:t>و</a:t>
            </a:r>
            <a:r>
              <a:rPr lang="ar-DZ" sz="3700" dirty="0" smtClean="0">
                <a:solidFill>
                  <a:schemeClr val="bg1"/>
                </a:solidFill>
                <a:effectLst/>
                <a:latin typeface="Arabic Typesetting" pitchFamily="66" charset="-78"/>
                <a:cs typeface="Arabic Typesetting" pitchFamily="66" charset="-78"/>
              </a:rPr>
              <a:t> اللوائح                    </a:t>
            </a:r>
            <a:r>
              <a:rPr lang="ar-DZ" sz="3700" dirty="0" err="1" smtClean="0">
                <a:solidFill>
                  <a:schemeClr val="bg1"/>
                </a:solidFill>
                <a:effectLst/>
                <a:latin typeface="Arabic Typesetting" pitchFamily="66" charset="-78"/>
                <a:cs typeface="Arabic Typesetting" pitchFamily="66" charset="-78"/>
              </a:rPr>
              <a:t>و</a:t>
            </a:r>
            <a:r>
              <a:rPr lang="ar-DZ" sz="3700" dirty="0" smtClean="0">
                <a:solidFill>
                  <a:schemeClr val="bg1"/>
                </a:solidFill>
                <a:effectLst/>
                <a:latin typeface="Arabic Typesetting" pitchFamily="66" charset="-78"/>
                <a:cs typeface="Arabic Typesetting" pitchFamily="66" charset="-78"/>
              </a:rPr>
              <a:t> </a:t>
            </a:r>
            <a:r>
              <a:rPr lang="ar-DZ" sz="3700" dirty="0" err="1" smtClean="0">
                <a:solidFill>
                  <a:schemeClr val="bg1"/>
                </a:solidFill>
                <a:effectLst/>
                <a:latin typeface="Arabic Typesetting" pitchFamily="66" charset="-78"/>
                <a:cs typeface="Arabic Typesetting" pitchFamily="66" charset="-78"/>
              </a:rPr>
              <a:t>القوانيين</a:t>
            </a:r>
            <a:r>
              <a:rPr lang="ar-DZ" sz="3700" dirty="0" smtClean="0">
                <a:solidFill>
                  <a:schemeClr val="bg1"/>
                </a:solidFill>
                <a:effectLst/>
                <a:latin typeface="Arabic Typesetting" pitchFamily="66" charset="-78"/>
                <a:cs typeface="Arabic Typesetting" pitchFamily="66" charset="-78"/>
              </a:rPr>
              <a:t> الحكومية التي تمس القطاع الذي تنشط فيه المؤسسة.</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8- </a:t>
            </a:r>
            <a:r>
              <a:rPr lang="ar-DZ" sz="3700" u="sng" dirty="0" smtClean="0">
                <a:solidFill>
                  <a:schemeClr val="bg1"/>
                </a:solidFill>
                <a:effectLst/>
                <a:latin typeface="Arabic Typesetting" pitchFamily="66" charset="-78"/>
                <a:cs typeface="Arabic Typesetting" pitchFamily="66" charset="-78"/>
              </a:rPr>
              <a:t>البيئة الداخلية للمؤسسة:</a:t>
            </a: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أ) </a:t>
            </a:r>
            <a:r>
              <a:rPr lang="ar-DZ" sz="3700" u="sng" dirty="0" smtClean="0">
                <a:solidFill>
                  <a:schemeClr val="bg1"/>
                </a:solidFill>
                <a:effectLst/>
                <a:latin typeface="Arabic Typesetting" pitchFamily="66" charset="-78"/>
                <a:cs typeface="Arabic Typesetting" pitchFamily="66" charset="-78"/>
              </a:rPr>
              <a:t>الهيكل التنظيمي </a:t>
            </a:r>
            <a:r>
              <a:rPr lang="ar-DZ" sz="3700" dirty="0" smtClean="0">
                <a:solidFill>
                  <a:schemeClr val="bg1"/>
                </a:solidFill>
                <a:effectLst/>
                <a:latin typeface="Arabic Typesetting" pitchFamily="66" charset="-78"/>
                <a:cs typeface="Arabic Typesetting" pitchFamily="66" charset="-78"/>
              </a:rPr>
              <a:t>: (الموارد صورة المؤسسة، شهرة المؤسسة، الموارد البشرية، الموارد المالية  </a:t>
            </a:r>
            <a:r>
              <a:rPr lang="ar-DZ" sz="3700" dirty="0" err="1" smtClean="0">
                <a:solidFill>
                  <a:schemeClr val="bg1"/>
                </a:solidFill>
                <a:effectLst/>
                <a:latin typeface="Arabic Typesetting" pitchFamily="66" charset="-78"/>
                <a:cs typeface="Arabic Typesetting" pitchFamily="66" charset="-78"/>
              </a:rPr>
              <a:t>و</a:t>
            </a:r>
            <a:r>
              <a:rPr lang="ar-DZ" sz="3700" dirty="0" smtClean="0">
                <a:solidFill>
                  <a:schemeClr val="bg1"/>
                </a:solidFill>
                <a:effectLst/>
                <a:latin typeface="Arabic Typesetting" pitchFamily="66" charset="-78"/>
                <a:cs typeface="Arabic Typesetting" pitchFamily="66" charset="-78"/>
              </a:rPr>
              <a:t> التي تتمثل في مصادر التمويل على المدى القصير، المتوسط </a:t>
            </a:r>
            <a:r>
              <a:rPr lang="ar-DZ" sz="3700" dirty="0" err="1" smtClean="0">
                <a:solidFill>
                  <a:schemeClr val="bg1"/>
                </a:solidFill>
                <a:effectLst/>
                <a:latin typeface="Arabic Typesetting" pitchFamily="66" charset="-78"/>
                <a:cs typeface="Arabic Typesetting" pitchFamily="66" charset="-78"/>
              </a:rPr>
              <a:t>و</a:t>
            </a:r>
            <a:r>
              <a:rPr lang="ar-DZ" sz="3700" dirty="0" smtClean="0">
                <a:solidFill>
                  <a:schemeClr val="bg1"/>
                </a:solidFill>
                <a:effectLst/>
                <a:latin typeface="Arabic Typesetting" pitchFamily="66" charset="-78"/>
                <a:cs typeface="Arabic Typesetting" pitchFamily="66" charset="-78"/>
              </a:rPr>
              <a:t> الطويل لإنتاج                   </a:t>
            </a:r>
            <a:r>
              <a:rPr lang="ar-DZ" sz="3700" dirty="0" err="1" smtClean="0">
                <a:solidFill>
                  <a:schemeClr val="bg1"/>
                </a:solidFill>
                <a:effectLst/>
                <a:latin typeface="Arabic Typesetting" pitchFamily="66" charset="-78"/>
                <a:cs typeface="Arabic Typesetting" pitchFamily="66" charset="-78"/>
              </a:rPr>
              <a:t>و</a:t>
            </a:r>
            <a:r>
              <a:rPr lang="ar-DZ" sz="3700" dirty="0" smtClean="0">
                <a:solidFill>
                  <a:schemeClr val="bg1"/>
                </a:solidFill>
                <a:effectLst/>
                <a:latin typeface="Arabic Typesetting" pitchFamily="66" charset="-78"/>
                <a:cs typeface="Arabic Typesetting" pitchFamily="66" charset="-78"/>
              </a:rPr>
              <a:t> التسويق.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ar-DZ" sz="3700" dirty="0" smtClean="0">
                <a:solidFill>
                  <a:schemeClr val="bg1"/>
                </a:solidFill>
                <a:effectLst/>
                <a:latin typeface="Arabic Typesetting" pitchFamily="66" charset="-78"/>
                <a:cs typeface="Arabic Typesetting" pitchFamily="66" charset="-78"/>
              </a:rPr>
              <a:t/>
            </a:r>
            <a:br>
              <a:rPr lang="ar-DZ" sz="3700" dirty="0" smtClean="0">
                <a:solidFill>
                  <a:schemeClr val="bg1"/>
                </a:solidFill>
                <a:effectLst/>
                <a:latin typeface="Arabic Typesetting" pitchFamily="66" charset="-78"/>
                <a:cs typeface="Arabic Typesetting" pitchFamily="66" charset="-78"/>
              </a:rPr>
            </a:br>
            <a:r>
              <a:rPr lang="fr-FR" sz="3200" dirty="0" smtClean="0"/>
              <a:t/>
            </a:r>
            <a:br>
              <a:rPr lang="fr-FR" sz="3200" dirty="0" smtClean="0"/>
            </a:br>
            <a:r>
              <a:rPr lang="ar-DZ" sz="3200" dirty="0" smtClean="0">
                <a:solidFill>
                  <a:schemeClr val="bg1"/>
                </a:solidFill>
                <a:effectLst/>
                <a:latin typeface="Arabic Typesetting" pitchFamily="66" charset="-78"/>
                <a:cs typeface="Arabic Typesetting" pitchFamily="66" charset="-78"/>
              </a:rPr>
              <a:t/>
            </a:r>
            <a:br>
              <a:rPr lang="ar-DZ" sz="3200" dirty="0" smtClean="0">
                <a:solidFill>
                  <a:schemeClr val="bg1"/>
                </a:solidFill>
                <a:effectLst/>
                <a:latin typeface="Arabic Typesetting" pitchFamily="66" charset="-78"/>
                <a:cs typeface="Arabic Typesetting" pitchFamily="66" charset="-78"/>
              </a:rPr>
            </a:br>
            <a:r>
              <a:rPr lang="ar-DZ" sz="3200" dirty="0" smtClean="0">
                <a:solidFill>
                  <a:schemeClr val="bg1"/>
                </a:solidFill>
                <a:effectLst/>
                <a:latin typeface="Arabic Typesetting" pitchFamily="66" charset="-78"/>
                <a:cs typeface="Arabic Typesetting" pitchFamily="66" charset="-78"/>
              </a:rPr>
              <a:t>  </a:t>
            </a:r>
            <a:endParaRPr lang="fr-FR" sz="3200" dirty="0">
              <a:solidFill>
                <a:schemeClr val="bg1"/>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Personnalisé 4">
      <a:dk1>
        <a:sysClr val="windowText" lastClr="000000"/>
      </a:dk1>
      <a:lt1>
        <a:sysClr val="window" lastClr="FFFFFF"/>
      </a:lt1>
      <a:dk2>
        <a:srgbClr val="1F497D"/>
      </a:dk2>
      <a:lt2>
        <a:srgbClr val="EEECE1"/>
      </a:lt2>
      <a:accent1>
        <a:srgbClr val="00B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13278</TotalTime>
  <Words>518</Words>
  <Application>Microsoft Office PowerPoint</Application>
  <PresentationFormat>Affichage à l'écran (4:3)</PresentationFormat>
  <Paragraphs>70</Paragraphs>
  <Slides>19</Slides>
  <Notes>3</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Apex</vt:lpstr>
      <vt:lpstr>الجمهورية الجزائرية الديمقراطية الشعبية وزارة التجارة مديرية التجارة لولاية مستغانم   </vt:lpstr>
      <vt:lpstr>خطة الدراسة</vt:lpstr>
      <vt:lpstr>          مقدمة :    شهد العالم تحولات كبيرة نتيجة العولمة و الاتجاه المتزايد نحو تحرير الاقتصاد، الذي أدى إلى زيادة شدة المنافسة بين المؤسسات الاقتصادية في الإطار الدولي و الوطني               و تعتبر المؤسسات الاقتصادية الجزائرية ليس في منأى عما تشهده المؤسسات العالمية الأخرى، خاصة بعد تبني الجزائر مبدأ اقتصاد السوق و انفتاح السوق الجزائرية أمام المنتجات الأجنبية إذ تعتبر الإستراتجية التنافسية الإطار العام الذي تسير وقفة                   أي مؤسسة و هي الموجه الرئيسي لها عند تحديد الأهداف طويلة المدى من اجل تفادي أي طارئ قد يواجه هذه الأخيرة في السوق.          </vt:lpstr>
      <vt:lpstr>       1- مفهوم الميزة التنافسية:      يمكن تعريف التنافسية على أنها إمكانية تقديم منتوج ذو جودة عالية و بسعر مقبول من طرف الزبون، أو قدرة الدولة على إنتاج السلع و الخدمات التي تستوفي شروط الاسواق الدولية و في الوقت نفسه تسمح بتنمية المداخيل الحقيقية. 2- تعريف المنافسة: المنافسة تعني مجموعة من المؤسسات التي تنتج منتجا واحدا أو خليط من المنتجات المتشابهة أو البديلة لما تنتجه المنظمة من منتجات يعني وجود عدد من المنظمات التي تلبي نفس حاجات و رغبات و أذواق الزبائن من خلال ما تقدمه من منتجات أو خدمات.          </vt:lpstr>
      <vt:lpstr>                     3- التنافسية على مستوى الدولة:  هي القدرة على تحقيق معدلات نمو مرتفعة و مستديمة في دخل الفرد الحقيقي مقاسا بنصيب الفرد من النتائج المحلي الإجمالي الحقيقي  أو هي الدرجة التي تستطيع الدولة في ظل أسواق حرة و عادلة لإنتاج السلع و الخدمات التي تنجح في إختيار الأسواق الدولية، و في نفس الوقت المحافظة على توسيع المداخيل الحقيقية لمواطنيها في المدى الطويل أي أن تنافسية الدولة تنطلق من النمو الحقيقي و بطبيعة الدور الإقتصادي الذي تمارسه الدولة و الذي يحدد علاقاتها بالمؤسسات الإنتاجية و الخدماتية و بمدى إنفتاح الإقتصاد الوطني على الإقتصاد العالمي.                      </vt:lpstr>
      <vt:lpstr>       4-التنافسية على مستوى القطاع:       هي قدرة المؤسسات في قطاع صناعي معين في دولة ما على تحقيق نجاح مستمر في الأسواق الدولية، و تقاس تنافسية صناعة معينة من خلال الربحية الكلية للقطاع و ميزانه التجاري و محصلة الإستثمار الأجنبي المباشر في الداخل و الخارج، إضافة إلى مقاييس تتعلق بالتكلفة و الجودة للمنتجات على مستوى الصناعة.  5-التنافسية على مستوى المؤسسة:   تعرف على أنهاالقدرة المنتظمة ذات المردودية على تسليم السلع و الخدمات التي يرغب في إقتنائها الزبائن أفضل من بقية المنافسين، كما أن التنافسية بالنسبة للمؤسسة تعني نتائجها على مستوى البعيد أي نموها و بالتالي فهي ترتبط بمنتوجاتها التي يتميز بأسعار تكلفة تنافسية و موقعها و حصتها من السوق.     </vt:lpstr>
      <vt:lpstr>  6 - مفهوم بيئة المؤسسة : هي كل المتغيرات و العوامل و القيود                     و الظروف التي تواجه المؤسسة و تؤثر على سلوكها الإستراتيجي إذ هناك بيئة داخلية و خارجية. أ ) البيئة الديمغرافية: العنصر الأول المكون هو السكان لذا يجب الإهتمام بالخصائص المختلفة للسكان، العدد، التقسيم حسب السن، الهيكلة االعائلية، التوزيع الجغرافي الكثافة السكانية المستوى التعليمي التركيبة العقائدية و الدينية . ب) البيئة الإقتصادية: وجود الأشخاص لا يكفي لوجود الأسواق، لكن يجب أن تكون لديهم قدرة شرائية، و البيئة الإقتصادية تتشكل من عدة عوامل مؤثرة على القدرة الشرائية للمستهلكين و على نيةالإستهلاك .  </vt:lpstr>
      <vt:lpstr>   إن التقلبات التغيرات الإقتصادية الأساسية مثل الدخل الحد الأدنى للمعيشة و أسعار الفائدة تؤثر كثيرا على الأسواق، و تحاول المؤسسات أن تتوقع حدوث هذه التقلبات بمساعدة أساليب التوقيع الإقتصادي الركود الإقتصادي أو النمو الإقتصادي .   ج) البيئة السياسيةو القانونية: هي القوانيين و الهيئات و المؤسسات الحكومية التي تؤثر و تقيد عمل الشركات و الأشخاص في مجتمع ما و التشريعات التي تنظم عمل رجال الأعمال وذلك للدفاع عن الشركات من بعضها البعض، إظهار المنافسة الغير منضبطة     و تفادي وقوعها، حماية المستهلك و حماية مصالح المجتمع من العمل الغير القانوني لرجال الأعمال.    </vt:lpstr>
      <vt:lpstr>      7- البيئة الخاصة للمؤسسة (البيئة الصناعية) : تتمثل في مختلف العوامل و العناصر ضمن البيئة الخارجية للمؤسسة و تكون ذات علاقة مباشرة بها ، سواء في إطار المعاملات الثنائية، موردون، زبائن، ممولون، و في إطار السوق المشترك (المنافسون، المنتجات البديلة و جمعيات حماية المستهلك و اللوائح                    و القوانيين الحكومية التي تمس القطاع الذي تنشط فيه المؤسسة.  8- البيئة الداخلية للمؤسسة: أ) الهيكل التنظيمي : (الموارد صورة المؤسسة، شهرة المؤسسة، الموارد البشرية، الموارد المالية  و التي تتمثل في مصادر التمويل على المدى القصير، المتوسط و الطويل لإنتاج                   و التسويق.        </vt:lpstr>
      <vt:lpstr>Diapositive 10</vt:lpstr>
      <vt:lpstr>Diapositive 11</vt:lpstr>
      <vt:lpstr>Diapositive 12</vt:lpstr>
      <vt:lpstr>Diapositive 13</vt:lpstr>
      <vt:lpstr>Diapositive 14</vt:lpstr>
      <vt:lpstr>Diapositive 15</vt:lpstr>
      <vt:lpstr>  تاسعا– أهمية التنمية الإقتصادية: -التنمية الإقتصادية تعد أداة و وسيلة للإستقلال الإقتصادي إذ يستلزم  التخلص تدريجبا من التبعية بتغيير الهيكل الإقتصادي للدولة إذ يجب إحداث تنمية حقيقية تعتمد على إستغلال الموارد البشرية، الموارد الطبيعية، الموارد المالية ”الإستثمار“ و التكنولوجيا. أي يجب إحداث تنمية حقيقية بإستغلال كل الموارد المباحة لتحسين مستوى معيشة أفراد المجتمع من خلال زيادة دخل الفرد و توفير فرص العمل ، و على المستوى الإقتصادي تعمل التنمية على تحسين الناتج المحلي و تحقيق التطور الإقتصادي المنشود.   </vt:lpstr>
      <vt:lpstr>      عاشرا- :أهداف التنمية الإقتصادية  - تشجيع الإستثمار في مختلف القطاعات. - محاربة التصخم و مواجهة الركود الإقتصادي. - توظيف كافة عناصر الإنتاج في تنفيذ برامج إستثمارية في مختلف مجالات الإقتصاد. - تحقيق الأهداف الإقتصادية القومية كرفع المستوى المعيشي للمواطنيين، زيادة الدخل القومي، العدالة في توزيع الأرباح.       </vt:lpstr>
      <vt:lpstr>      * و عليه فإن للمنافسة دور كبير في رفع وتيرة النمو الإقتصادي في الدولة عن طريق منح الحرية للمتعاملين الإقتصاديين بإنتاج السلع و الخدمات التي يرغبون فيها للتحقبق الأرباح و تلبية حاجيات المستهلكين و الحفاظ على التنمية المستدامة في كل القطاعات (الصناعية، الزراعة، التجارة، الصيد البحري، الحرف التقليديةو كل ما يتعلق بتعبئة الموارد المحلية و الوطنية و توجيهها للإستثمارات في ظل إحترام القواعد التي تنظم السوق  و منع كل الممارسات التي من شأنها تقييد المنافسة و تحقيق الهيمنة و إحتكار السوق، حيث أن المنافسة النزيهة تقوم على الإبداع و قدرة المؤسسات و إلتزامتها بأصول التعامل الإقتصادي.    </vt:lpstr>
      <vt:lpstr>شكرا لحسن إصغائكم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pc</cp:lastModifiedBy>
  <cp:revision>1109</cp:revision>
  <dcterms:created xsi:type="dcterms:W3CDTF">2014-09-13T16:51:51Z</dcterms:created>
  <dcterms:modified xsi:type="dcterms:W3CDTF">2019-07-03T09:04:36Z</dcterms:modified>
</cp:coreProperties>
</file>