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7"/>
  </p:notesMasterIdLst>
  <p:sldIdLst>
    <p:sldId id="306" r:id="rId2"/>
    <p:sldId id="350" r:id="rId3"/>
    <p:sldId id="346" r:id="rId4"/>
    <p:sldId id="366" r:id="rId5"/>
    <p:sldId id="349" r:id="rId6"/>
    <p:sldId id="267" r:id="rId7"/>
    <p:sldId id="351" r:id="rId8"/>
    <p:sldId id="268" r:id="rId9"/>
    <p:sldId id="309" r:id="rId10"/>
    <p:sldId id="304" r:id="rId11"/>
    <p:sldId id="310" r:id="rId12"/>
    <p:sldId id="353" r:id="rId13"/>
    <p:sldId id="342" r:id="rId14"/>
    <p:sldId id="352" r:id="rId15"/>
    <p:sldId id="354" r:id="rId16"/>
    <p:sldId id="355" r:id="rId17"/>
    <p:sldId id="356" r:id="rId18"/>
    <p:sldId id="357" r:id="rId19"/>
    <p:sldId id="362" r:id="rId20"/>
    <p:sldId id="363" r:id="rId21"/>
    <p:sldId id="364" r:id="rId22"/>
    <p:sldId id="365" r:id="rId23"/>
    <p:sldId id="358" r:id="rId24"/>
    <p:sldId id="361" r:id="rId25"/>
    <p:sldId id="294"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3548" autoAdjust="0"/>
  </p:normalViewPr>
  <p:slideViewPr>
    <p:cSldViewPr>
      <p:cViewPr>
        <p:scale>
          <a:sx n="73" d="100"/>
          <a:sy n="73" d="100"/>
        </p:scale>
        <p:origin x="-1284" y="6"/>
      </p:cViewPr>
      <p:guideLst>
        <p:guide orient="horz" pos="2160"/>
        <p:guide pos="2880"/>
      </p:guideLst>
    </p:cSldViewPr>
  </p:slideViewPr>
  <p:outlineViewPr>
    <p:cViewPr>
      <p:scale>
        <a:sx n="33" d="100"/>
        <a:sy n="33" d="100"/>
      </p:scale>
      <p:origin x="0" y="1112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7281D-BBCB-4CA7-9B3F-47F7E83AEB50}" type="datetimeFigureOut">
              <a:rPr lang="fr-FR" smtClean="0"/>
              <a:pPr/>
              <a:t>25/11/2019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BDCD6-6AAF-4E93-9484-3F106FC4C6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9B5685B-834F-4BD8-8452-CF16C6560B05}"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69B5685B-834F-4BD8-8452-CF16C6560B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A6A20D5-E943-4732-B1CD-0AF1EDF67378}" type="datetimeFigureOut">
              <a:rPr lang="fr-FR" smtClean="0"/>
              <a:pPr/>
              <a:t>25/11/2019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6A20D5-E943-4732-B1CD-0AF1EDF67378}" type="datetimeFigureOut">
              <a:rPr lang="fr-FR" smtClean="0"/>
              <a:pPr/>
              <a:t>25/11/2019</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B5685B-834F-4BD8-8452-CF16C6560B0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3.bp.blogspot.com/-MRZ-8_LE2w8/UhS3VANwnnI/AAAAAAAAATE/Mv5iWm6J_R8/s1600/url-35.jpeg"/>
          <p:cNvPicPr>
            <a:picLocks noChangeAspect="1" noChangeArrowheads="1"/>
          </p:cNvPicPr>
          <p:nvPr/>
        </p:nvPicPr>
        <p:blipFill>
          <a:blip r:embed="rId2" cstate="print">
            <a:duotone>
              <a:schemeClr val="accent5">
                <a:shade val="45000"/>
                <a:satMod val="135000"/>
              </a:schemeClr>
              <a:prstClr val="white"/>
            </a:duotone>
          </a:blip>
          <a:srcRect/>
          <a:stretch>
            <a:fillRect/>
          </a:stretch>
        </p:blipFill>
        <p:spPr bwMode="auto">
          <a:xfrm>
            <a:off x="-48925" y="-360562"/>
            <a:ext cx="9192925" cy="721856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2" name="Titre 1"/>
          <p:cNvSpPr>
            <a:spLocks noGrp="1"/>
          </p:cNvSpPr>
          <p:nvPr>
            <p:ph type="title"/>
          </p:nvPr>
        </p:nvSpPr>
        <p:spPr/>
        <p:txBody>
          <a:bodyPr>
            <a:normAutofit fontScale="90000"/>
          </a:bodyPr>
          <a:lstStyle/>
          <a:p>
            <a:pPr rtl="1"/>
            <a:r>
              <a:rPr lang="ar-DZ" sz="2700" dirty="0" smtClean="0">
                <a:solidFill>
                  <a:schemeClr val="bg1"/>
                </a:solidFill>
                <a:effectLst/>
              </a:rPr>
              <a:t>الجمهورية الجزائرية الديمقراطية الشعبية</a:t>
            </a:r>
            <a:br>
              <a:rPr lang="ar-DZ" sz="2700" dirty="0" smtClean="0">
                <a:solidFill>
                  <a:schemeClr val="bg1"/>
                </a:solidFill>
                <a:effectLst/>
              </a:rPr>
            </a:br>
            <a:r>
              <a:rPr lang="ar-DZ" sz="2700" dirty="0" smtClean="0">
                <a:solidFill>
                  <a:schemeClr val="bg1"/>
                </a:solidFill>
                <a:effectLst/>
              </a:rPr>
              <a:t>وزارة التجارة</a:t>
            </a:r>
            <a:r>
              <a:rPr lang="ar-DZ" sz="2800" b="0" dirty="0" smtClean="0">
                <a:solidFill>
                  <a:schemeClr val="bg1"/>
                </a:solidFill>
                <a:effectLst/>
              </a:rPr>
              <a:t/>
            </a:r>
            <a:br>
              <a:rPr lang="ar-DZ" sz="2800" b="0" dirty="0" smtClean="0">
                <a:solidFill>
                  <a:schemeClr val="bg1"/>
                </a:solidFill>
                <a:effectLst/>
              </a:rPr>
            </a:br>
            <a:r>
              <a:rPr lang="ar-DZ" sz="2800" dirty="0" smtClean="0">
                <a:solidFill>
                  <a:srgbClr val="C00000"/>
                </a:solidFill>
                <a:effectLst/>
              </a:rPr>
              <a:t>مديرية التجارة لولاية </a:t>
            </a:r>
            <a:r>
              <a:rPr lang="ar-DZ" sz="2800" dirty="0" err="1" smtClean="0">
                <a:solidFill>
                  <a:srgbClr val="C00000"/>
                </a:solidFill>
                <a:effectLst/>
              </a:rPr>
              <a:t>مستغانم</a:t>
            </a:r>
            <a:r>
              <a:rPr lang="ar-DZ" sz="2800" dirty="0" smtClean="0">
                <a:solidFill>
                  <a:srgbClr val="C00000"/>
                </a:solidFill>
                <a:effectLst/>
              </a:rPr>
              <a:t>   </a:t>
            </a:r>
            <a:endParaRPr lang="fr-FR" sz="2800" dirty="0">
              <a:solidFill>
                <a:srgbClr val="C00000"/>
              </a:solidFill>
              <a:effectLst/>
            </a:endParaRPr>
          </a:p>
        </p:txBody>
      </p:sp>
      <p:sp>
        <p:nvSpPr>
          <p:cNvPr id="10" name="Espace réservé du contenu 9"/>
          <p:cNvSpPr>
            <a:spLocks noGrp="1"/>
          </p:cNvSpPr>
          <p:nvPr>
            <p:ph idx="1"/>
          </p:nvPr>
        </p:nvSpPr>
        <p:spPr>
          <a:xfrm>
            <a:off x="0" y="1600200"/>
            <a:ext cx="9001156" cy="5257800"/>
          </a:xfrm>
        </p:spPr>
        <p:txBody>
          <a:bodyPr/>
          <a:lstStyle/>
          <a:p>
            <a:pPr algn="r" rtl="1">
              <a:buNone/>
            </a:pPr>
            <a:r>
              <a:rPr lang="ar-DZ" dirty="0" smtClean="0">
                <a:solidFill>
                  <a:schemeClr val="bg1"/>
                </a:solidFill>
              </a:rPr>
              <a:t>               مصلحة الممارسات التجارية </a:t>
            </a:r>
            <a:r>
              <a:rPr lang="ar-DZ" dirty="0" err="1" smtClean="0">
                <a:solidFill>
                  <a:schemeClr val="bg1"/>
                </a:solidFill>
              </a:rPr>
              <a:t>و</a:t>
            </a:r>
            <a:r>
              <a:rPr lang="ar-DZ" dirty="0" smtClean="0">
                <a:solidFill>
                  <a:schemeClr val="bg1"/>
                </a:solidFill>
              </a:rPr>
              <a:t> المضادة للمنافسة</a:t>
            </a:r>
          </a:p>
          <a:p>
            <a:pPr algn="r" rtl="1">
              <a:buNone/>
            </a:pPr>
            <a:r>
              <a:rPr lang="ar-DZ" dirty="0" smtClean="0">
                <a:solidFill>
                  <a:schemeClr val="bg1"/>
                </a:solidFill>
              </a:rPr>
              <a:t>                      مكتب الممارسات المضادة للمنافسة</a:t>
            </a:r>
          </a:p>
          <a:p>
            <a:pPr algn="r" rtl="1">
              <a:buNone/>
            </a:pPr>
            <a:endParaRPr lang="ar-DZ"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a:p>
            <a:pPr algn="r" rtl="1">
              <a:buNone/>
            </a:pPr>
            <a:r>
              <a:rPr lang="ar-DZ" b="1" dirty="0" smtClean="0">
                <a:solidFill>
                  <a:schemeClr val="bg1"/>
                </a:solidFill>
              </a:rPr>
              <a:t>من </a:t>
            </a:r>
            <a:r>
              <a:rPr lang="ar-DZ" b="1" dirty="0" err="1" smtClean="0">
                <a:solidFill>
                  <a:schemeClr val="bg1"/>
                </a:solidFill>
              </a:rPr>
              <a:t>إعداد :</a:t>
            </a:r>
            <a:endParaRPr lang="ar-SA" b="1" dirty="0" smtClean="0">
              <a:solidFill>
                <a:schemeClr val="bg1"/>
              </a:solidFill>
            </a:endParaRPr>
          </a:p>
          <a:p>
            <a:pPr algn="r" rtl="1">
              <a:buNone/>
            </a:pPr>
            <a:r>
              <a:rPr lang="ar-DZ" dirty="0" err="1" smtClean="0">
                <a:solidFill>
                  <a:schemeClr val="bg1"/>
                </a:solidFill>
              </a:rPr>
              <a:t>حيرش</a:t>
            </a:r>
            <a:r>
              <a:rPr lang="ar-DZ" dirty="0" smtClean="0">
                <a:solidFill>
                  <a:schemeClr val="bg1"/>
                </a:solidFill>
              </a:rPr>
              <a:t> </a:t>
            </a:r>
            <a:r>
              <a:rPr lang="ar-DZ" dirty="0" err="1" smtClean="0">
                <a:solidFill>
                  <a:schemeClr val="bg1"/>
                </a:solidFill>
              </a:rPr>
              <a:t>مختارية</a:t>
            </a:r>
            <a:r>
              <a:rPr lang="ar-DZ" dirty="0" smtClean="0">
                <a:solidFill>
                  <a:schemeClr val="bg1"/>
                </a:solidFill>
              </a:rPr>
              <a:t> </a:t>
            </a:r>
          </a:p>
          <a:p>
            <a:pPr algn="r" rtl="1">
              <a:buNone/>
            </a:pPr>
            <a:r>
              <a:rPr lang="ar-DZ" dirty="0" smtClean="0">
                <a:solidFill>
                  <a:schemeClr val="bg1"/>
                </a:solidFill>
              </a:rPr>
              <a:t>حواش وفاء</a:t>
            </a:r>
          </a:p>
          <a:p>
            <a:pPr algn="r" rtl="1">
              <a:spcBef>
                <a:spcPts val="172"/>
              </a:spcBef>
              <a:buNone/>
            </a:pPr>
            <a:r>
              <a:rPr lang="ar-DZ" dirty="0" smtClean="0">
                <a:solidFill>
                  <a:schemeClr val="bg1"/>
                </a:solidFill>
              </a:rPr>
              <a:t> </a:t>
            </a:r>
          </a:p>
          <a:p>
            <a:pPr algn="r" rtl="1">
              <a:spcBef>
                <a:spcPts val="172"/>
              </a:spcBef>
              <a:buNone/>
            </a:pPr>
            <a:endParaRPr lang="ar-DZ" dirty="0" smtClean="0">
              <a:solidFill>
                <a:schemeClr val="bg1"/>
              </a:solidFill>
            </a:endParaRPr>
          </a:p>
        </p:txBody>
      </p:sp>
      <p:pic>
        <p:nvPicPr>
          <p:cNvPr id="1034" name="Picture 10" descr="https://upload.wikimedia.org/wikipedia/commons/thumb/7/77/Flag_of_Algeria.svg/280px-Flag_of_Algeria.svg.png"/>
          <p:cNvPicPr>
            <a:picLocks noChangeAspect="1" noChangeArrowheads="1"/>
          </p:cNvPicPr>
          <p:nvPr/>
        </p:nvPicPr>
        <p:blipFill>
          <a:blip r:embed="rId3" cstate="print"/>
          <a:srcRect/>
          <a:stretch>
            <a:fillRect/>
          </a:stretch>
        </p:blipFill>
        <p:spPr bwMode="auto">
          <a:xfrm>
            <a:off x="0" y="0"/>
            <a:ext cx="1656000" cy="1105968"/>
          </a:xfrm>
          <a:prstGeom prst="rect">
            <a:avLst/>
          </a:prstGeom>
          <a:ln>
            <a:noFill/>
          </a:ln>
          <a:effectLst>
            <a:softEdge rad="112500"/>
          </a:effectLst>
        </p:spPr>
      </p:pic>
      <p:sp>
        <p:nvSpPr>
          <p:cNvPr id="8" name="Ellipse 7"/>
          <p:cNvSpPr/>
          <p:nvPr/>
        </p:nvSpPr>
        <p:spPr>
          <a:xfrm>
            <a:off x="428596" y="2571744"/>
            <a:ext cx="8143932"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400" b="1" dirty="0" smtClean="0">
                <a:solidFill>
                  <a:schemeClr val="bg1"/>
                </a:solidFill>
                <a:latin typeface="Andalus" pitchFamily="18" charset="-78"/>
                <a:cs typeface="Andalus" pitchFamily="18" charset="-78"/>
              </a:rPr>
              <a:t> لجنة البنود التعسفية </a:t>
            </a:r>
          </a:p>
        </p:txBody>
      </p:sp>
      <p:sp>
        <p:nvSpPr>
          <p:cNvPr id="7" name="Ruban courbé vers le bas 6"/>
          <p:cNvSpPr/>
          <p:nvPr/>
        </p:nvSpPr>
        <p:spPr>
          <a:xfrm>
            <a:off x="2428860" y="6072206"/>
            <a:ext cx="4071966" cy="571504"/>
          </a:xfrm>
          <a:prstGeom prst="ellipseRibbon">
            <a:avLst>
              <a:gd name="adj1" fmla="val 0"/>
              <a:gd name="adj2" fmla="val 47968"/>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smtClean="0">
                <a:solidFill>
                  <a:schemeClr val="bg1"/>
                </a:solidFill>
              </a:rPr>
              <a:t>يوم 2019/11/25</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5297502"/>
          </a:xfrm>
        </p:spPr>
        <p:txBody>
          <a:bodyPr>
            <a:normAutofit/>
          </a:bodyPr>
          <a:lstStyle/>
          <a:p>
            <a:pPr algn="r" rtl="1"/>
            <a:r>
              <a:rPr lang="ar-DZ" sz="2800" dirty="0" smtClean="0">
                <a:solidFill>
                  <a:schemeClr val="bg1"/>
                </a:solidFill>
                <a:latin typeface="Arabic Typesetting" pitchFamily="66" charset="-78"/>
                <a:cs typeface="Arabic Typesetting" pitchFamily="66" charset="-78"/>
              </a:rPr>
              <a:t/>
            </a:r>
            <a:br>
              <a:rPr lang="ar-DZ" sz="2800" dirty="0" smtClean="0">
                <a:solidFill>
                  <a:schemeClr val="bg1"/>
                </a:solidFill>
                <a:latin typeface="Arabic Typesetting" pitchFamily="66" charset="-78"/>
                <a:cs typeface="Arabic Typesetting" pitchFamily="66" charset="-78"/>
              </a:rPr>
            </a:br>
            <a:endParaRPr lang="fr-FR" sz="2400" dirty="0">
              <a:solidFill>
                <a:schemeClr val="bg1"/>
              </a:solidFill>
              <a:latin typeface="Traditional Arabic" pitchFamily="18" charset="-78"/>
              <a:cs typeface="Traditional Arabic" pitchFamily="18" charset="-78"/>
            </a:endParaRPr>
          </a:p>
        </p:txBody>
      </p:sp>
      <p:graphicFrame>
        <p:nvGraphicFramePr>
          <p:cNvPr id="3" name="Tableau 2"/>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2589451"/>
                <a:gridCol w="6554549"/>
              </a:tblGrid>
              <a:tr h="774400">
                <a:tc>
                  <a:txBody>
                    <a:bodyPr/>
                    <a:lstStyle/>
                    <a:p>
                      <a:pPr algn="ctr"/>
                      <a:r>
                        <a:rPr lang="ar-DZ" sz="2400" dirty="0" smtClean="0">
                          <a:solidFill>
                            <a:schemeClr val="bg1"/>
                          </a:solidFill>
                        </a:rPr>
                        <a:t>المرجع القانوني</a:t>
                      </a:r>
                      <a:endParaRPr lang="fr-FR" sz="2400" dirty="0">
                        <a:solidFill>
                          <a:schemeClr val="bg1"/>
                        </a:solidFill>
                      </a:endParaRPr>
                    </a:p>
                  </a:txBody>
                  <a:tcPr>
                    <a:solidFill>
                      <a:schemeClr val="tx1">
                        <a:lumMod val="65000"/>
                      </a:schemeClr>
                    </a:solidFill>
                  </a:tcPr>
                </a:tc>
                <a:tc>
                  <a:txBody>
                    <a:bodyPr/>
                    <a:lstStyle/>
                    <a:p>
                      <a:pPr algn="ctr"/>
                      <a:r>
                        <a:rPr lang="ar-DZ" sz="2400" dirty="0" smtClean="0">
                          <a:solidFill>
                            <a:schemeClr val="bg1"/>
                          </a:solidFill>
                        </a:rPr>
                        <a:t>العناصر الأساسية للعقود</a:t>
                      </a:r>
                    </a:p>
                    <a:p>
                      <a:pPr algn="ctr"/>
                      <a:endParaRPr lang="fr-FR" sz="2400" dirty="0">
                        <a:solidFill>
                          <a:schemeClr val="bg1"/>
                        </a:solidFill>
                      </a:endParaRPr>
                    </a:p>
                  </a:txBody>
                  <a:tcPr>
                    <a:solidFill>
                      <a:schemeClr val="tx1">
                        <a:lumMod val="65000"/>
                      </a:schemeClr>
                    </a:solidFill>
                  </a:tcPr>
                </a:tc>
              </a:tr>
              <a:tr h="5678936">
                <a:tc>
                  <a:txBody>
                    <a:bodyPr/>
                    <a:lstStyle/>
                    <a:p>
                      <a:pPr algn="r" rtl="1"/>
                      <a:endParaRPr lang="ar-DZ" dirty="0" smtClean="0"/>
                    </a:p>
                    <a:p>
                      <a:pPr algn="r" rtl="1"/>
                      <a:endParaRPr lang="ar-SA" dirty="0" smtClean="0"/>
                    </a:p>
                    <a:p>
                      <a:pPr algn="r" rtl="1"/>
                      <a:endParaRPr lang="ar-SA" dirty="0" smtClean="0"/>
                    </a:p>
                    <a:p>
                      <a:pPr algn="r" rtl="1"/>
                      <a:endParaRPr lang="ar-SA" dirty="0" smtClean="0"/>
                    </a:p>
                    <a:p>
                      <a:pPr algn="r" rtl="1"/>
                      <a:endParaRPr lang="ar-SA" dirty="0" smtClean="0"/>
                    </a:p>
                    <a:p>
                      <a:pPr algn="r" rtl="1"/>
                      <a:endParaRPr lang="ar-SA" dirty="0" smtClean="0"/>
                    </a:p>
                    <a:p>
                      <a:pPr algn="r" rtl="1"/>
                      <a:endParaRPr lang="ar-DZ" dirty="0" smtClean="0"/>
                    </a:p>
                    <a:p>
                      <a:pPr algn="r" rtl="1"/>
                      <a:r>
                        <a:rPr lang="ar-DZ" sz="2400" dirty="0" smtClean="0"/>
                        <a:t>المادتين 2، 3 ، </a:t>
                      </a:r>
                      <a:r>
                        <a:rPr lang="ar-DZ" sz="2400" dirty="0" smtClean="0">
                          <a:solidFill>
                            <a:schemeClr val="bg1"/>
                          </a:solidFill>
                        </a:rPr>
                        <a:t>من المرسوم التنفيذي رقم 06-306</a:t>
                      </a:r>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txBody>
                  <a:tcPr>
                    <a:solidFill>
                      <a:srgbClr val="92D050"/>
                    </a:solidFill>
                  </a:tcPr>
                </a:tc>
                <a:tc>
                  <a:txBody>
                    <a:bodyPr/>
                    <a:lstStyle/>
                    <a:p>
                      <a:r>
                        <a:rPr kumimoji="0" lang="ar-SA" sz="2400" kern="1200" baseline="0" dirty="0" smtClean="0">
                          <a:solidFill>
                            <a:schemeClr val="dk1"/>
                          </a:solidFill>
                          <a:latin typeface="+mn-lt"/>
                          <a:ea typeface="+mn-ea"/>
                          <a:cs typeface="+mn-cs"/>
                        </a:rPr>
                        <a:t> </a:t>
                      </a:r>
                      <a:r>
                        <a:rPr kumimoji="0" lang="ar-SA" sz="1800" b="1" u="none" strike="noStrike" kern="1200" dirty="0" smtClean="0">
                          <a:solidFill>
                            <a:schemeClr val="dk1"/>
                          </a:solidFill>
                          <a:latin typeface="+mn-lt"/>
                          <a:ea typeface="+mn-ea"/>
                          <a:cs typeface="+mn-cs"/>
                        </a:rPr>
                        <a:t> </a:t>
                      </a:r>
                      <a:endParaRPr kumimoji="0" lang="fr-FR" sz="1800" kern="1200" dirty="0" smtClean="0">
                        <a:solidFill>
                          <a:schemeClr val="dk1"/>
                        </a:solidFill>
                        <a:latin typeface="+mn-lt"/>
                        <a:ea typeface="+mn-ea"/>
                        <a:cs typeface="+mn-cs"/>
                      </a:endParaRPr>
                    </a:p>
                    <a:p>
                      <a:pPr algn="r" rtl="1"/>
                      <a:r>
                        <a:rPr kumimoji="0" lang="ar-SA" sz="2500" kern="1200" dirty="0" smtClean="0">
                          <a:solidFill>
                            <a:schemeClr val="dk1"/>
                          </a:solidFill>
                          <a:latin typeface="Arabic Typesetting" pitchFamily="66" charset="-78"/>
                          <a:ea typeface="+mn-ea"/>
                          <a:cs typeface="Arabic Typesetting" pitchFamily="66" charset="-78"/>
                        </a:rPr>
                        <a:t>تعتبر عناصر أساسية يجب إدراجها في العقود المبرمة بين العون </a:t>
                      </a:r>
                      <a:r>
                        <a:rPr kumimoji="0" lang="ar-SA" sz="2500" kern="1200" dirty="0" err="1" smtClean="0">
                          <a:solidFill>
                            <a:schemeClr val="dk1"/>
                          </a:solidFill>
                          <a:latin typeface="Arabic Typesetting" pitchFamily="66" charset="-78"/>
                          <a:ea typeface="+mn-ea"/>
                          <a:cs typeface="Arabic Typesetting" pitchFamily="66" charset="-78"/>
                        </a:rPr>
                        <a:t>الإقتصادي</a:t>
                      </a:r>
                      <a:r>
                        <a:rPr kumimoji="0" lang="ar-SA" sz="2500" kern="1200" dirty="0" smtClean="0">
                          <a:solidFill>
                            <a:schemeClr val="dk1"/>
                          </a:solidFill>
                          <a:latin typeface="Arabic Typesetting" pitchFamily="66" charset="-78"/>
                          <a:ea typeface="+mn-ea"/>
                          <a:cs typeface="Arabic Typesetting" pitchFamily="66" charset="-78"/>
                        </a:rPr>
                        <a:t> و المستهلك، العناصــر المرتبطــــة بالحقــوق الجــوهرية للمستهلك والتي تتعلق </a:t>
                      </a:r>
                      <a:r>
                        <a:rPr kumimoji="0" lang="ar-SA" sz="2500" kern="1200" dirty="0" err="1" smtClean="0">
                          <a:solidFill>
                            <a:schemeClr val="dk1"/>
                          </a:solidFill>
                          <a:latin typeface="Arabic Typesetting" pitchFamily="66" charset="-78"/>
                          <a:ea typeface="+mn-ea"/>
                          <a:cs typeface="Arabic Typesetting" pitchFamily="66" charset="-78"/>
                        </a:rPr>
                        <a:t>بـ</a:t>
                      </a:r>
                      <a:r>
                        <a:rPr kumimoji="0" lang="ar-SA" sz="2500" kern="1200" dirty="0" smtClean="0">
                          <a:solidFill>
                            <a:schemeClr val="dk1"/>
                          </a:solidFill>
                          <a:latin typeface="Arabic Typesetting" pitchFamily="66" charset="-78"/>
                          <a:ea typeface="+mn-ea"/>
                          <a:cs typeface="Arabic Typesetting" pitchFamily="66" charset="-78"/>
                        </a:rPr>
                        <a:t> </a:t>
                      </a:r>
                      <a:r>
                        <a:rPr kumimoji="0" lang="ar-SA" sz="2500" kern="1200" dirty="0" err="1" smtClean="0">
                          <a:solidFill>
                            <a:schemeClr val="dk1"/>
                          </a:solidFill>
                          <a:latin typeface="Arabic Typesetting" pitchFamily="66" charset="-78"/>
                          <a:ea typeface="+mn-ea"/>
                          <a:cs typeface="Arabic Typesetting" pitchFamily="66" charset="-78"/>
                        </a:rPr>
                        <a:t>:</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خصوصيات السلع و الخدمات و طبيعتها،</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الأسعار و التعريفات،</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err="1" smtClean="0">
                          <a:solidFill>
                            <a:schemeClr val="dk1"/>
                          </a:solidFill>
                          <a:latin typeface="Arabic Typesetting" pitchFamily="66" charset="-78"/>
                          <a:ea typeface="+mn-ea"/>
                          <a:cs typeface="Arabic Typesetting" pitchFamily="66" charset="-78"/>
                        </a:rPr>
                        <a:t>كيفيات</a:t>
                      </a:r>
                      <a:r>
                        <a:rPr kumimoji="0" lang="ar-SA" sz="2500" kern="1200" dirty="0" smtClean="0">
                          <a:solidFill>
                            <a:schemeClr val="dk1"/>
                          </a:solidFill>
                          <a:latin typeface="Arabic Typesetting" pitchFamily="66" charset="-78"/>
                          <a:ea typeface="+mn-ea"/>
                          <a:cs typeface="Arabic Typesetting" pitchFamily="66" charset="-78"/>
                        </a:rPr>
                        <a:t> الدفع،</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شروط التسليم و آجاله.</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عقوبات التأخير عن دفع</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كيفية الضمان و مطابقة السلع او الخدمات</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شروط تعديل البنود التعاقدية </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شروط تسوية النزاعات</a:t>
                      </a:r>
                      <a:endParaRPr kumimoji="0" lang="fr-FR" sz="2500" kern="1200" dirty="0" smtClean="0">
                        <a:solidFill>
                          <a:schemeClr val="dk1"/>
                        </a:solidFill>
                        <a:latin typeface="Arabic Typesetting" pitchFamily="66" charset="-78"/>
                        <a:ea typeface="+mn-ea"/>
                        <a:cs typeface="Arabic Typesetting" pitchFamily="66" charset="-78"/>
                      </a:endParaRPr>
                    </a:p>
                    <a:p>
                      <a:pPr lvl="0" algn="r" rtl="1"/>
                      <a:r>
                        <a:rPr kumimoji="0" lang="ar-SA" sz="2500" kern="1200" dirty="0" smtClean="0">
                          <a:solidFill>
                            <a:schemeClr val="dk1"/>
                          </a:solidFill>
                          <a:latin typeface="Arabic Typesetting" pitchFamily="66" charset="-78"/>
                          <a:ea typeface="+mn-ea"/>
                          <a:cs typeface="Arabic Typesetting" pitchFamily="66" charset="-78"/>
                        </a:rPr>
                        <a:t>إجراءات فسخ العقد</a:t>
                      </a:r>
                      <a:endParaRPr kumimoji="0" lang="fr-FR" sz="2500" kern="1200" dirty="0" smtClean="0">
                        <a:solidFill>
                          <a:schemeClr val="dk1"/>
                        </a:solidFill>
                        <a:latin typeface="Arabic Typesetting" pitchFamily="66" charset="-78"/>
                        <a:ea typeface="+mn-ea"/>
                        <a:cs typeface="Arabic Typesetting" pitchFamily="66" charset="-78"/>
                      </a:endParaRPr>
                    </a:p>
                    <a:p>
                      <a:pPr algn="r" rtl="1"/>
                      <a:endParaRPr kumimoji="0" lang="fr-FR" sz="2400" kern="1200" baseline="0" dirty="0" smtClean="0">
                        <a:solidFill>
                          <a:schemeClr val="dk1"/>
                        </a:solidFill>
                        <a:latin typeface="+mn-lt"/>
                        <a:ea typeface="+mn-ea"/>
                        <a:cs typeface="+mn-cs"/>
                      </a:endParaRPr>
                    </a:p>
                  </a:txBody>
                  <a:tcPr>
                    <a:solidFill>
                      <a:srgbClr val="92D050"/>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797436"/>
          </a:xfrm>
        </p:spPr>
        <p:txBody>
          <a:bodyPr>
            <a:normAutofit/>
          </a:bodyPr>
          <a:lstStyle/>
          <a:p>
            <a:pPr algn="r" rtl="1"/>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endParaRPr lang="fr-FR" sz="2800" dirty="0"/>
          </a:p>
        </p:txBody>
      </p:sp>
      <p:graphicFrame>
        <p:nvGraphicFramePr>
          <p:cNvPr id="4" name="Tableau 3"/>
          <p:cNvGraphicFramePr>
            <a:graphicFrameLocks noGrp="1"/>
          </p:cNvGraphicFramePr>
          <p:nvPr/>
        </p:nvGraphicFramePr>
        <p:xfrm>
          <a:off x="285720" y="428604"/>
          <a:ext cx="8643998" cy="6215105"/>
        </p:xfrm>
        <a:graphic>
          <a:graphicData uri="http://schemas.openxmlformats.org/drawingml/2006/table">
            <a:tbl>
              <a:tblPr firstRow="1" bandRow="1">
                <a:tableStyleId>{5C22544A-7EE6-4342-B048-85BDC9FD1C3A}</a:tableStyleId>
              </a:tblPr>
              <a:tblGrid>
                <a:gridCol w="2000264"/>
                <a:gridCol w="6643734"/>
              </a:tblGrid>
              <a:tr h="561900">
                <a:tc>
                  <a:txBody>
                    <a:bodyPr/>
                    <a:lstStyle/>
                    <a:p>
                      <a:pPr algn="ctr"/>
                      <a:r>
                        <a:rPr lang="ar-DZ" sz="2400" dirty="0" smtClean="0">
                          <a:solidFill>
                            <a:schemeClr val="bg1"/>
                          </a:solidFill>
                        </a:rPr>
                        <a:t>المرجع القانوني </a:t>
                      </a:r>
                      <a:endParaRPr lang="fr-FR" sz="2400" dirty="0">
                        <a:solidFill>
                          <a:schemeClr val="bg1"/>
                        </a:solidFill>
                      </a:endParaRPr>
                    </a:p>
                  </a:txBody>
                  <a:tcPr>
                    <a:solidFill>
                      <a:schemeClr val="tx1">
                        <a:lumMod val="65000"/>
                      </a:schemeClr>
                    </a:solidFill>
                  </a:tcPr>
                </a:tc>
                <a:tc>
                  <a:txBody>
                    <a:bodyPr/>
                    <a:lstStyle/>
                    <a:p>
                      <a:pPr algn="ctr" rtl="1"/>
                      <a:r>
                        <a:rPr lang="ar-DZ" sz="2400" dirty="0" smtClean="0">
                          <a:solidFill>
                            <a:schemeClr val="bg1"/>
                          </a:solidFill>
                        </a:rPr>
                        <a:t>البنود التعسفية</a:t>
                      </a:r>
                      <a:endParaRPr lang="fr-FR" sz="2400" dirty="0">
                        <a:solidFill>
                          <a:schemeClr val="bg1"/>
                        </a:solidFill>
                      </a:endParaRPr>
                    </a:p>
                  </a:txBody>
                  <a:tcPr>
                    <a:solidFill>
                      <a:schemeClr val="tx1">
                        <a:lumMod val="65000"/>
                      </a:schemeClr>
                    </a:solidFill>
                  </a:tcPr>
                </a:tc>
              </a:tr>
              <a:tr h="5653205">
                <a:tc>
                  <a:txBody>
                    <a:bodyPr/>
                    <a:lstStyle/>
                    <a:p>
                      <a:pPr algn="r" rtl="1"/>
                      <a:endParaRPr lang="ar-DZ" sz="2000" b="1" dirty="0" smtClean="0"/>
                    </a:p>
                    <a:p>
                      <a:pPr algn="r" rtl="1"/>
                      <a:endParaRPr lang="ar-DZ" sz="2000" b="1" dirty="0" smtClean="0"/>
                    </a:p>
                    <a:p>
                      <a:pPr algn="r" rtl="1"/>
                      <a:endParaRPr lang="ar-DZ" sz="2000" b="1" dirty="0" smtClean="0"/>
                    </a:p>
                    <a:p>
                      <a:pPr algn="r" rtl="1"/>
                      <a:endParaRPr lang="ar-DZ" sz="2000" b="1" dirty="0" smtClean="0"/>
                    </a:p>
                    <a:p>
                      <a:pPr algn="r" rtl="1"/>
                      <a:endParaRPr lang="ar-DZ" sz="2000" b="1" dirty="0" smtClean="0"/>
                    </a:p>
                    <a:p>
                      <a:pPr algn="r" rtl="1"/>
                      <a:endParaRPr lang="ar-DZ" sz="2000" b="1" dirty="0" smtClean="0"/>
                    </a:p>
                    <a:p>
                      <a:pPr algn="r" rtl="1"/>
                      <a:r>
                        <a:rPr lang="ar-DZ" sz="2000" b="1" dirty="0" smtClean="0"/>
                        <a:t>المادة</a:t>
                      </a:r>
                      <a:r>
                        <a:rPr lang="ar-DZ" sz="2000" b="1" baseline="0" dirty="0" smtClean="0"/>
                        <a:t> 05من المرسوم التنفيذي رقم 06-306</a:t>
                      </a:r>
                      <a:endParaRPr lang="ar-DZ" sz="2000" b="1" dirty="0" smtClean="0"/>
                    </a:p>
                  </a:txBody>
                  <a:tcPr>
                    <a:solidFill>
                      <a:srgbClr val="92D050"/>
                    </a:solidFill>
                  </a:tcPr>
                </a:tc>
                <a:tc>
                  <a:txBody>
                    <a:bodyPr/>
                    <a:lstStyle/>
                    <a:p>
                      <a:pPr algn="r" rtl="1">
                        <a:buFontTx/>
                        <a:buNone/>
                      </a:pPr>
                      <a:r>
                        <a:rPr kumimoji="0" lang="ar-DZ" sz="2000" b="1" kern="1200" dirty="0" smtClean="0">
                          <a:solidFill>
                            <a:schemeClr val="dk1"/>
                          </a:solidFill>
                          <a:latin typeface="+mn-lt"/>
                          <a:ea typeface="+mn-ea"/>
                          <a:cs typeface="+mn-cs"/>
                        </a:rPr>
                        <a:t>تعتبر تعسفية البنود التي يقوم من خلالها العون </a:t>
                      </a:r>
                      <a:r>
                        <a:rPr kumimoji="0" lang="ar-DZ" sz="2000" b="1" kern="1200" dirty="0" smtClean="0">
                          <a:solidFill>
                            <a:schemeClr val="dk1"/>
                          </a:solidFill>
                          <a:latin typeface="+mn-lt"/>
                          <a:ea typeface="+mn-ea"/>
                          <a:cs typeface="+mn-cs"/>
                        </a:rPr>
                        <a:t>الاقتصادي بما يأتي:</a:t>
                      </a:r>
                      <a:endParaRPr kumimoji="0" lang="ar-DZ" sz="2000" b="1" kern="1200" dirty="0" smtClean="0">
                        <a:solidFill>
                          <a:schemeClr val="dk1"/>
                        </a:solidFill>
                        <a:latin typeface="+mn-lt"/>
                        <a:ea typeface="+mn-ea"/>
                        <a:cs typeface="+mn-cs"/>
                      </a:endParaRPr>
                    </a:p>
                    <a:p>
                      <a:pPr lvl="0" algn="r" rtl="1"/>
                      <a:r>
                        <a:rPr kumimoji="0" lang="fr-FR" sz="1800" b="1" kern="1200" dirty="0" smtClean="0">
                          <a:solidFill>
                            <a:schemeClr val="dk1"/>
                          </a:solidFill>
                          <a:latin typeface="+mn-lt"/>
                          <a:ea typeface="+mn-ea"/>
                          <a:cs typeface="+mn-cs"/>
                        </a:rPr>
                        <a:t>-</a:t>
                      </a:r>
                      <a:r>
                        <a:rPr kumimoji="0" lang="ar-SA" sz="1800" b="1" kern="1200" dirty="0" smtClean="0">
                          <a:solidFill>
                            <a:schemeClr val="dk1"/>
                          </a:solidFill>
                          <a:latin typeface="+mn-lt"/>
                          <a:ea typeface="+mn-ea"/>
                          <a:cs typeface="+mn-cs"/>
                        </a:rPr>
                        <a:t>تقليص العناصر الأساسية للعقود</a:t>
                      </a:r>
                      <a:r>
                        <a:rPr kumimoji="0" lang="ar-DZ" sz="1800" b="1" kern="1200" dirty="0" smtClean="0">
                          <a:solidFill>
                            <a:schemeClr val="dk1"/>
                          </a:solidFill>
                          <a:latin typeface="+mn-lt"/>
                          <a:ea typeface="+mn-ea"/>
                          <a:cs typeface="+mn-cs"/>
                        </a:rPr>
                        <a:t> المذكورة في المادتين 2 و3 أعلاه</a:t>
                      </a:r>
                      <a:r>
                        <a:rPr kumimoji="0" lang="ar-SA" sz="1800" b="1" kern="1200" dirty="0" smtClean="0">
                          <a:solidFill>
                            <a:schemeClr val="dk1"/>
                          </a:solidFill>
                          <a:latin typeface="+mn-lt"/>
                          <a:ea typeface="+mn-ea"/>
                          <a:cs typeface="+mn-cs"/>
                        </a:rPr>
                        <a:t>، </a:t>
                      </a:r>
                      <a:endParaRPr kumimoji="0" lang="ar-DZ" sz="1800" b="1"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-الاحتفاظ</a:t>
                      </a:r>
                      <a:r>
                        <a:rPr kumimoji="0" lang="ar-DZ" sz="1800" b="1" kern="1200" baseline="0" dirty="0" smtClean="0">
                          <a:solidFill>
                            <a:schemeClr val="dk1"/>
                          </a:solidFill>
                          <a:latin typeface="+mn-lt"/>
                          <a:ea typeface="+mn-ea"/>
                          <a:cs typeface="+mn-cs"/>
                        </a:rPr>
                        <a:t> بحق تعديل العقد أو فسخه بصفة منفردة ، بدون تعويض للمستهلك،</a:t>
                      </a:r>
                      <a:endParaRPr kumimoji="0" lang="fr-FR" sz="1800"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a:t>
                      </a:r>
                      <a:r>
                        <a:rPr kumimoji="0" lang="ar-SA" sz="1800" b="1" kern="1200" dirty="0" smtClean="0">
                          <a:solidFill>
                            <a:schemeClr val="dk1"/>
                          </a:solidFill>
                          <a:latin typeface="+mn-lt"/>
                          <a:ea typeface="+mn-ea"/>
                          <a:cs typeface="+mn-cs"/>
                        </a:rPr>
                        <a:t>عدم السماح للمستهلك في حالة القوة القاهرة بفسخ العقد ، إلا بمقابل دفع تعويض،</a:t>
                      </a:r>
                      <a:endParaRPr kumimoji="0" lang="ar-DZ" sz="1800" b="1"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a:t>
                      </a:r>
                      <a:r>
                        <a:rPr kumimoji="0" lang="ar-SA" sz="1800" b="1" kern="1200" dirty="0" smtClean="0">
                          <a:solidFill>
                            <a:schemeClr val="dk1"/>
                          </a:solidFill>
                          <a:latin typeface="+mn-lt"/>
                          <a:ea typeface="+mn-ea"/>
                          <a:cs typeface="+mn-cs"/>
                        </a:rPr>
                        <a:t>التخلي عن مسؤوليته بصفة منفردة ، بدون تعويض المستهلك في حالة عدم التنفيذ الكلي أو الجزئي أو التنفيذ غير الصحيح لواجباته،</a:t>
                      </a:r>
                      <a:endParaRPr kumimoji="0" lang="fr-FR" sz="1800" kern="1200" dirty="0" smtClean="0">
                        <a:solidFill>
                          <a:schemeClr val="dk1"/>
                        </a:solidFill>
                        <a:latin typeface="+mn-lt"/>
                        <a:ea typeface="+mn-ea"/>
                        <a:cs typeface="+mn-cs"/>
                      </a:endParaRPr>
                    </a:p>
                    <a:p>
                      <a:pPr lvl="0" algn="r" rtl="1"/>
                      <a:r>
                        <a:rPr kumimoji="0" lang="ar-SA" sz="1800" b="1" kern="1200" dirty="0" smtClean="0">
                          <a:solidFill>
                            <a:schemeClr val="dk1"/>
                          </a:solidFill>
                          <a:latin typeface="+mn-lt"/>
                          <a:ea typeface="+mn-ea"/>
                          <a:cs typeface="+mn-cs"/>
                        </a:rPr>
                        <a:t>النص في حالة الخلاف مع المستهلك على تخلي هذا الأخير عن اللجوء إلى أية وسيلة طعن ضده،</a:t>
                      </a:r>
                      <a:endParaRPr kumimoji="0" lang="fr-FR" sz="1800"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فرض بنود لم يكن المستهلك على علم بها قبل </a:t>
                      </a:r>
                      <a:r>
                        <a:rPr kumimoji="0" lang="ar-SA" sz="1800" b="1" kern="1200" dirty="0" smtClean="0">
                          <a:solidFill>
                            <a:schemeClr val="dk1"/>
                          </a:solidFill>
                          <a:latin typeface="+mn-lt"/>
                          <a:ea typeface="+mn-ea"/>
                          <a:cs typeface="+mn-cs"/>
                        </a:rPr>
                        <a:t>إبرام </a:t>
                      </a:r>
                      <a:r>
                        <a:rPr kumimoji="0" lang="ar-SA" sz="1800" b="1" kern="1200" dirty="0" smtClean="0">
                          <a:solidFill>
                            <a:schemeClr val="dk1"/>
                          </a:solidFill>
                          <a:latin typeface="+mn-lt"/>
                          <a:ea typeface="+mn-ea"/>
                          <a:cs typeface="+mn-cs"/>
                        </a:rPr>
                        <a:t>العقد،</a:t>
                      </a:r>
                      <a:endParaRPr kumimoji="0" lang="fr-FR" sz="1800"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الاحتفاظ بالمبالغ المدفوعة من طرف المستهلك في حالة ما </a:t>
                      </a:r>
                      <a:r>
                        <a:rPr kumimoji="0" lang="ar-SA" sz="1800" b="1" kern="1200" dirty="0" smtClean="0">
                          <a:solidFill>
                            <a:schemeClr val="dk1"/>
                          </a:solidFill>
                          <a:latin typeface="+mn-lt"/>
                          <a:ea typeface="+mn-ea"/>
                          <a:cs typeface="+mn-cs"/>
                        </a:rPr>
                        <a:t>إذا </a:t>
                      </a:r>
                      <a:r>
                        <a:rPr kumimoji="0" lang="ar-SA" sz="1800" b="1" kern="1200" dirty="0" smtClean="0">
                          <a:solidFill>
                            <a:schemeClr val="dk1"/>
                          </a:solidFill>
                          <a:latin typeface="+mn-lt"/>
                          <a:ea typeface="+mn-ea"/>
                          <a:cs typeface="+mn-cs"/>
                        </a:rPr>
                        <a:t>امتنع هذا الأخير عن تنفيذ العقد  أو قام بفسخه دون إعطائه الحق في التعويض في</a:t>
                      </a:r>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حالة ما</a:t>
                      </a:r>
                      <a:r>
                        <a:rPr kumimoji="0" lang="ar-DZ" sz="1800" b="1" kern="1200" dirty="0" smtClean="0">
                          <a:solidFill>
                            <a:schemeClr val="dk1"/>
                          </a:solidFill>
                          <a:latin typeface="+mn-lt"/>
                          <a:ea typeface="+mn-ea"/>
                          <a:cs typeface="+mn-cs"/>
                        </a:rPr>
                        <a:t> ا</a:t>
                      </a:r>
                      <a:r>
                        <a:rPr kumimoji="0" lang="ar-SA" sz="1800" b="1" kern="1200" dirty="0" smtClean="0">
                          <a:solidFill>
                            <a:schemeClr val="dk1"/>
                          </a:solidFill>
                          <a:latin typeface="+mn-lt"/>
                          <a:ea typeface="+mn-ea"/>
                          <a:cs typeface="+mn-cs"/>
                        </a:rPr>
                        <a:t>ذا تخلى العون الاقتصادي هو بنفسه عن تنفيذ العقد أو قام بفسخه</a:t>
                      </a:r>
                      <a:r>
                        <a:rPr kumimoji="0" lang="ar-DZ" sz="1800" b="1" kern="1200" dirty="0" smtClean="0">
                          <a:solidFill>
                            <a:schemeClr val="dk1"/>
                          </a:solidFill>
                          <a:latin typeface="+mn-lt"/>
                          <a:ea typeface="+mn-ea"/>
                          <a:cs typeface="+mn-cs"/>
                        </a:rPr>
                        <a:t>،</a:t>
                      </a:r>
                      <a:endParaRPr kumimoji="0" lang="fr-FR" sz="1800"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تحديد مبلغ التعويض الواجب دفعه من طرف المستهلك الذي لا يقوم بتنفيذ واجباته ، دون أن يحدد مقابل ذلك تعويضا يدفعه العون </a:t>
                      </a:r>
                      <a:r>
                        <a:rPr kumimoji="0" lang="ar-SA" sz="1800" b="1" kern="1200" dirty="0" smtClean="0">
                          <a:solidFill>
                            <a:schemeClr val="dk1"/>
                          </a:solidFill>
                          <a:latin typeface="+mn-lt"/>
                          <a:ea typeface="+mn-ea"/>
                          <a:cs typeface="+mn-cs"/>
                        </a:rPr>
                        <a:t>الاقتصادي </a:t>
                      </a:r>
                      <a:r>
                        <a:rPr kumimoji="0" lang="ar-SA" sz="1800" b="1" kern="1200" dirty="0" smtClean="0">
                          <a:solidFill>
                            <a:schemeClr val="dk1"/>
                          </a:solidFill>
                          <a:latin typeface="+mn-lt"/>
                          <a:ea typeface="+mn-ea"/>
                          <a:cs typeface="+mn-cs"/>
                        </a:rPr>
                        <a:t>الذي لا يقوم بتنفيذ واجباته،</a:t>
                      </a:r>
                      <a:endParaRPr kumimoji="0" lang="fr-FR" sz="1800" kern="1200" dirty="0" smtClean="0">
                        <a:solidFill>
                          <a:schemeClr val="dk1"/>
                        </a:solidFill>
                        <a:latin typeface="+mn-lt"/>
                        <a:ea typeface="+mn-ea"/>
                        <a:cs typeface="+mn-cs"/>
                      </a:endParaRPr>
                    </a:p>
                    <a:p>
                      <a:pPr lvl="0" algn="r" rtl="1">
                        <a:buFontTx/>
                        <a:buChar char="-"/>
                      </a:pPr>
                      <a:r>
                        <a:rPr kumimoji="0" lang="ar-SA" sz="1800" b="1" kern="1200" dirty="0" smtClean="0">
                          <a:solidFill>
                            <a:schemeClr val="dk1"/>
                          </a:solidFill>
                          <a:latin typeface="+mn-lt"/>
                          <a:ea typeface="+mn-ea"/>
                          <a:cs typeface="+mn-cs"/>
                        </a:rPr>
                        <a:t>فرض واجبات إضافية غير مبررة على المستهلك</a:t>
                      </a:r>
                      <a:r>
                        <a:rPr kumimoji="0" lang="ar-DZ" sz="1800" b="1" kern="1200" dirty="0" smtClean="0">
                          <a:solidFill>
                            <a:schemeClr val="dk1"/>
                          </a:solidFill>
                          <a:latin typeface="+mn-lt"/>
                          <a:ea typeface="+mn-ea"/>
                          <a:cs typeface="+mn-cs"/>
                        </a:rPr>
                        <a:t>،</a:t>
                      </a:r>
                    </a:p>
                    <a:p>
                      <a:pPr lvl="0" algn="r" rtl="1">
                        <a:buFontTx/>
                        <a:buChar char="-"/>
                      </a:pPr>
                      <a:r>
                        <a:rPr kumimoji="0" lang="ar-DZ" sz="1800" b="1" kern="1200" baseline="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الاحتفاظ </a:t>
                      </a:r>
                      <a:r>
                        <a:rPr kumimoji="0" lang="ar-SA" sz="1800" b="1" kern="1200" smtClean="0">
                          <a:solidFill>
                            <a:schemeClr val="dk1"/>
                          </a:solidFill>
                          <a:latin typeface="+mn-lt"/>
                          <a:ea typeface="+mn-ea"/>
                          <a:cs typeface="+mn-cs"/>
                        </a:rPr>
                        <a:t>بحق </a:t>
                      </a:r>
                      <a:r>
                        <a:rPr kumimoji="0" lang="ar-SA" sz="1800" b="1" kern="1200" smtClean="0">
                          <a:solidFill>
                            <a:schemeClr val="dk1"/>
                          </a:solidFill>
                          <a:latin typeface="+mn-lt"/>
                          <a:ea typeface="+mn-ea"/>
                          <a:cs typeface="+mn-cs"/>
                        </a:rPr>
                        <a:t>إجبار </a:t>
                      </a:r>
                      <a:r>
                        <a:rPr kumimoji="0" lang="ar-SA" sz="1800" b="1" kern="1200" dirty="0" smtClean="0">
                          <a:solidFill>
                            <a:schemeClr val="dk1"/>
                          </a:solidFill>
                          <a:latin typeface="+mn-lt"/>
                          <a:ea typeface="+mn-ea"/>
                          <a:cs typeface="+mn-cs"/>
                        </a:rPr>
                        <a:t>المستهلك على تعويض المصاريف </a:t>
                      </a:r>
                      <a:r>
                        <a:rPr kumimoji="0" lang="ar-SA" sz="1800" b="1" kern="1200" dirty="0" err="1" smtClean="0">
                          <a:solidFill>
                            <a:schemeClr val="dk1"/>
                          </a:solidFill>
                          <a:latin typeface="+mn-lt"/>
                          <a:ea typeface="+mn-ea"/>
                          <a:cs typeface="+mn-cs"/>
                        </a:rPr>
                        <a:t>و</a:t>
                      </a:r>
                      <a:r>
                        <a:rPr kumimoji="0" lang="ar-SA" sz="1800" b="1" kern="1200" dirty="0" smtClean="0">
                          <a:solidFill>
                            <a:schemeClr val="dk1"/>
                          </a:solidFill>
                          <a:latin typeface="+mn-lt"/>
                          <a:ea typeface="+mn-ea"/>
                          <a:cs typeface="+mn-cs"/>
                        </a:rPr>
                        <a:t> الأتعاب المستحقة بغرض التنفيذ الإجباري للعقد دون أن يمنحه نفس الحق</a:t>
                      </a:r>
                      <a:r>
                        <a:rPr kumimoji="0" lang="ar-DZ" sz="1800" b="1" kern="1200" dirty="0" smtClean="0">
                          <a:solidFill>
                            <a:schemeClr val="dk1"/>
                          </a:solidFill>
                          <a:latin typeface="+mn-lt"/>
                          <a:ea typeface="+mn-ea"/>
                          <a:cs typeface="+mn-cs"/>
                        </a:rPr>
                        <a:t> ،</a:t>
                      </a:r>
                    </a:p>
                    <a:p>
                      <a:pPr lvl="0" algn="r" rtl="1"/>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يعفى نفسه من الواجبات المترتبة عن ممارسة نشاطاته</a:t>
                      </a:r>
                      <a:r>
                        <a:rPr kumimoji="0" lang="ar-DZ" sz="1800" b="1" kern="1200" dirty="0" smtClean="0">
                          <a:solidFill>
                            <a:schemeClr val="dk1"/>
                          </a:solidFill>
                          <a:latin typeface="+mn-lt"/>
                          <a:ea typeface="+mn-ea"/>
                          <a:cs typeface="+mn-cs"/>
                        </a:rPr>
                        <a:t>،</a:t>
                      </a:r>
                      <a:endParaRPr kumimoji="0" lang="fr-FR" sz="1800" kern="1200" dirty="0" smtClean="0">
                        <a:solidFill>
                          <a:schemeClr val="dk1"/>
                        </a:solidFill>
                        <a:latin typeface="+mn-lt"/>
                        <a:ea typeface="+mn-ea"/>
                        <a:cs typeface="+mn-cs"/>
                      </a:endParaRPr>
                    </a:p>
                    <a:p>
                      <a:pPr lvl="0" algn="r" rtl="1"/>
                      <a:r>
                        <a:rPr kumimoji="0" lang="ar-DZ" sz="1800" b="1" kern="1200" dirty="0" smtClean="0">
                          <a:solidFill>
                            <a:schemeClr val="dk1"/>
                          </a:solidFill>
                          <a:latin typeface="+mn-lt"/>
                          <a:ea typeface="+mn-ea"/>
                          <a:cs typeface="+mn-cs"/>
                        </a:rPr>
                        <a:t>- </a:t>
                      </a:r>
                      <a:r>
                        <a:rPr kumimoji="0" lang="ar-SA" sz="1800" b="1" kern="1200" dirty="0" smtClean="0">
                          <a:solidFill>
                            <a:schemeClr val="dk1"/>
                          </a:solidFill>
                          <a:latin typeface="+mn-lt"/>
                          <a:ea typeface="+mn-ea"/>
                          <a:cs typeface="+mn-cs"/>
                        </a:rPr>
                        <a:t>يحمل المستهلك عبء الواجبات التي تعتبر من مسؤوليته </a:t>
                      </a:r>
                      <a:r>
                        <a:rPr kumimoji="0" lang="ar-DZ" sz="1800" b="1" kern="1200" dirty="0" smtClean="0">
                          <a:solidFill>
                            <a:schemeClr val="dk1"/>
                          </a:solidFill>
                          <a:latin typeface="+mn-lt"/>
                          <a:ea typeface="+mn-ea"/>
                          <a:cs typeface="+mn-cs"/>
                        </a:rPr>
                        <a:t>.</a:t>
                      </a:r>
                      <a:endParaRPr kumimoji="0" lang="fr-FR" sz="1800" kern="1200" dirty="0" smtClean="0">
                        <a:solidFill>
                          <a:schemeClr val="dk1"/>
                        </a:solidFill>
                        <a:latin typeface="+mn-lt"/>
                        <a:ea typeface="+mn-ea"/>
                        <a:cs typeface="+mn-cs"/>
                      </a:endParaRPr>
                    </a:p>
                    <a:p>
                      <a:pPr algn="r" rtl="1">
                        <a:buFontTx/>
                        <a:buNone/>
                      </a:pPr>
                      <a:endParaRPr lang="fr-FR" sz="2000" dirty="0"/>
                    </a:p>
                  </a:txBody>
                  <a:tcPr>
                    <a:solidFill>
                      <a:srgbClr val="92D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r>
              <a:rPr lang="ar-DZ" sz="4500" dirty="0" smtClean="0">
                <a:solidFill>
                  <a:schemeClr val="bg1"/>
                </a:solidFill>
                <a:latin typeface="Andalus" pitchFamily="18" charset="-78"/>
                <a:cs typeface="Andalus" pitchFamily="18" charset="-78"/>
              </a:rPr>
              <a:t>لجنة البنود التعسفية </a:t>
            </a:r>
            <a:endParaRPr lang="fr-FR" sz="4500"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a:bodyPr>
          <a:lstStyle/>
          <a:p>
            <a:pPr algn="r" rtl="1"/>
            <a:r>
              <a:rPr lang="ar-DZ" sz="3500" u="sng" dirty="0" smtClean="0">
                <a:solidFill>
                  <a:schemeClr val="bg1"/>
                </a:solidFill>
                <a:effectLst/>
                <a:latin typeface="Arabic Typesetting" pitchFamily="66" charset="-78"/>
                <a:cs typeface="Arabic Typesetting" pitchFamily="66" charset="-78"/>
              </a:rPr>
              <a:t>لجنة البنود التعسفية</a:t>
            </a: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a:t>
            </a:r>
            <a:r>
              <a:rPr lang="fr-FR" sz="3500" b="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حددت الطبيعة القانونية للجنة الشروط التعسفية حسب المادة 6 من المرسوم التنفيذي</a:t>
            </a:r>
            <a:r>
              <a:rPr lang="fr-FR" sz="3500" b="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 رقم </a:t>
            </a:r>
            <a:r>
              <a:rPr lang="fr-FR" sz="3500" b="0" dirty="0" smtClean="0">
                <a:solidFill>
                  <a:schemeClr val="bg1"/>
                </a:solidFill>
                <a:effectLst/>
                <a:latin typeface="Arabic Typesetting" pitchFamily="66" charset="-78"/>
                <a:cs typeface="Arabic Typesetting" pitchFamily="66" charset="-78"/>
              </a:rPr>
              <a:t> 306/06 </a:t>
            </a:r>
            <a:r>
              <a:rPr lang="ar-DZ" sz="3500" b="0" dirty="0" smtClean="0">
                <a:solidFill>
                  <a:schemeClr val="bg1"/>
                </a:solidFill>
                <a:effectLst/>
                <a:latin typeface="Arabic Typesetting" pitchFamily="66" charset="-78"/>
                <a:cs typeface="Arabic Typesetting" pitchFamily="66" charset="-78"/>
              </a:rPr>
              <a:t>الذي يحدد العناصر الأساسية للعقود المبرمة بين الأعوان الاقتصاديين</a:t>
            </a:r>
            <a:r>
              <a:rPr lang="fr-FR" sz="3500" b="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والمستهلكين والبنود التي تعتبر تعسفية بقولها" تنشأ لدى</a:t>
            </a:r>
            <a:r>
              <a:rPr lang="fr-FR" sz="3500" b="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الوزير المكلف بالتجارة لجنة البنود التعسفية ذات طابع استشاري تدعي في صلب النص" اللجنة" من خلال هذا النص يتضح أن لجنة الشروط التعسفية هي جهاز إداري استشاري على اعتبار أنها تنشا</a:t>
            </a:r>
            <a:r>
              <a:rPr lang="fr-FR" sz="3500" b="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لدى الوزير المكلف بالتجارة، مما يعني أنها جهاز تابع لوزارة التجارة، لا يتمتع بالاستقلالية .</a:t>
            </a: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endParaRPr lang="fr-FR" sz="35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fontScale="90000"/>
          </a:bodyPr>
          <a:lstStyle/>
          <a:p>
            <a:pPr algn="r" rtl="1"/>
            <a:r>
              <a:rPr lang="ar-DZ" sz="3800" dirty="0" smtClean="0">
                <a:solidFill>
                  <a:schemeClr val="bg1"/>
                </a:solidFill>
                <a:effectLst/>
                <a:latin typeface="Arabic Typesetting" pitchFamily="66" charset="-78"/>
                <a:cs typeface="Arabic Typesetting" pitchFamily="66" charset="-78"/>
              </a:rPr>
              <a:t/>
            </a:r>
            <a:br>
              <a:rPr lang="ar-DZ" sz="3800" dirty="0" smtClean="0">
                <a:solidFill>
                  <a:schemeClr val="bg1"/>
                </a:solidFill>
                <a:effectLst/>
                <a:latin typeface="Arabic Typesetting" pitchFamily="66" charset="-78"/>
                <a:cs typeface="Arabic Typesetting" pitchFamily="66" charset="-78"/>
              </a:rPr>
            </a:br>
            <a:r>
              <a:rPr lang="ar-DZ" sz="3800" dirty="0" smtClean="0">
                <a:effectLst/>
              </a:rPr>
              <a:t> </a:t>
            </a:r>
            <a:r>
              <a:rPr lang="ar-DZ" sz="3800" u="sng" dirty="0" err="1" smtClean="0">
                <a:solidFill>
                  <a:schemeClr val="bg1"/>
                </a:solidFill>
                <a:effectLst/>
                <a:latin typeface="Andalus" pitchFamily="18" charset="-78"/>
                <a:cs typeface="Andalus" pitchFamily="18" charset="-78"/>
              </a:rPr>
              <a:t>اولا</a:t>
            </a:r>
            <a:r>
              <a:rPr lang="ar-DZ" sz="3800" u="sng" dirty="0" smtClean="0">
                <a:solidFill>
                  <a:schemeClr val="bg1"/>
                </a:solidFill>
                <a:effectLst/>
                <a:latin typeface="Andalus" pitchFamily="18" charset="-78"/>
                <a:cs typeface="Andalus" pitchFamily="18" charset="-78"/>
              </a:rPr>
              <a:t>: تكوين اللجنة</a:t>
            </a:r>
            <a:r>
              <a:rPr lang="ar-DZ" sz="3800" dirty="0" smtClean="0">
                <a:solidFill>
                  <a:schemeClr val="bg1"/>
                </a:solidFill>
                <a:effectLst/>
                <a:latin typeface="Arabic Typesetting" pitchFamily="66" charset="-78"/>
                <a:cs typeface="Arabic Typesetting" pitchFamily="66" charset="-78"/>
              </a:rPr>
              <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a:t>
            </a:r>
            <a:r>
              <a:rPr lang="ar-DZ" sz="3800" dirty="0" err="1" smtClean="0">
                <a:solidFill>
                  <a:schemeClr val="bg1"/>
                </a:solidFill>
                <a:effectLst/>
                <a:latin typeface="Arabic Typesetting" pitchFamily="66" charset="-78"/>
                <a:cs typeface="Arabic Typesetting" pitchFamily="66" charset="-78"/>
              </a:rPr>
              <a:t>تنص</a:t>
            </a:r>
            <a:r>
              <a:rPr lang="ar-DZ" sz="3800" dirty="0" smtClean="0">
                <a:solidFill>
                  <a:schemeClr val="bg1"/>
                </a:solidFill>
                <a:effectLst/>
                <a:latin typeface="Arabic Typesetting" pitchFamily="66" charset="-78"/>
                <a:cs typeface="Arabic Typesetting" pitchFamily="66" charset="-78"/>
              </a:rPr>
              <a:t> المادة 8 من المرسوم التنفيذي رقم 06-306 المحدد للعناصر الأساسية للعقود المبرمة بين الأعوان /الاقتصاديين والبنود التي تعتبر تعسفية على تكوين لجنة البنود التعسفية فنصت على" تتكون اللجنة من الأعضاء الأتي ذكرهم:</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ممثل 1عن الوزير المكلف بالتجارة، مختص في مجال الممارسات التجارية ، رئيسا.</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ممثل 1 عن وزير العدل، مختص في قانون العقود.</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عضو 1 من مجلس المنافسة .</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متعاملين اقتصاديين 2 عضوين في الغرفة الجزائرية للتجارة والصناعة ومؤهلين في قانون الأعمال والعقود.</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ممثلين 2 عن جمعيات حماية المستهلكين ذات طابع وطني، مؤهلين في مجال قانون الأعمال والعقود.</a:t>
            </a:r>
            <a:br>
              <a:rPr lang="ar-DZ" sz="3800" dirty="0" smtClean="0">
                <a:solidFill>
                  <a:schemeClr val="bg1"/>
                </a:solidFill>
                <a:effectLst/>
                <a:latin typeface="Arabic Typesetting" pitchFamily="66" charset="-78"/>
                <a:cs typeface="Arabic Typesetting" pitchFamily="66" charset="-78"/>
              </a:rPr>
            </a:br>
            <a:r>
              <a:rPr lang="ar-DZ" sz="3800" dirty="0" smtClean="0">
                <a:solidFill>
                  <a:schemeClr val="bg1"/>
                </a:solidFill>
                <a:effectLst/>
                <a:latin typeface="Arabic Typesetting" pitchFamily="66" charset="-78"/>
                <a:cs typeface="Arabic Typesetting" pitchFamily="66" charset="-78"/>
              </a:rPr>
              <a:t>- يمكن للجنة الاستعانة بأي شخص آخر بوسعه أن يفيدها في أعمالها.</a:t>
            </a:r>
            <a:r>
              <a:rPr lang="ar-DZ" sz="2200" dirty="0" smtClean="0">
                <a:solidFill>
                  <a:schemeClr val="bg1"/>
                </a:solidFill>
                <a:latin typeface="Arabic Typesetting" pitchFamily="66" charset="-78"/>
                <a:cs typeface="Arabic Typesetting" pitchFamily="66" charset="-78"/>
              </a:rPr>
              <a:t/>
            </a:r>
            <a:br>
              <a:rPr lang="ar-DZ" sz="2200" dirty="0" smtClean="0">
                <a:solidFill>
                  <a:schemeClr val="bg1"/>
                </a:solidFill>
                <a:latin typeface="Arabic Typesetting" pitchFamily="66" charset="-78"/>
                <a:cs typeface="Arabic Typesetting" pitchFamily="66" charset="-78"/>
              </a:rPr>
            </a:br>
            <a:endParaRPr lang="fr-FR" sz="37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688" y="0"/>
            <a:ext cx="8858312" cy="6715148"/>
          </a:xfrm>
        </p:spPr>
        <p:txBody>
          <a:bodyPr>
            <a:normAutofit/>
          </a:bodyPr>
          <a:lstStyle/>
          <a:p>
            <a:pPr algn="r" rtl="1"/>
            <a:r>
              <a:rPr lang="ar-DZ" sz="3500" dirty="0" smtClean="0">
                <a:solidFill>
                  <a:schemeClr val="bg1"/>
                </a:solidFill>
                <a:effectLst/>
                <a:latin typeface="Arabic Typesetting" pitchFamily="66" charset="-78"/>
                <a:cs typeface="Arabic Typesetting" pitchFamily="66" charset="-78"/>
              </a:rPr>
              <a:t>- </a:t>
            </a:r>
            <a:r>
              <a:rPr lang="ar-DZ" sz="3500" b="0" dirty="0" smtClean="0">
                <a:solidFill>
                  <a:schemeClr val="bg1"/>
                </a:solidFill>
                <a:effectLst/>
                <a:latin typeface="Arabic Typesetting" pitchFamily="66" charset="-78"/>
                <a:cs typeface="Arabic Typesetting" pitchFamily="66" charset="-78"/>
              </a:rPr>
              <a:t>إلا أن هذه المادة عدلت بموجب المرسوم التنفيذي 08-44 حيث وسع عدد أعضائها حسب نص المادة  8المعدلة بالمادة 2 من المرسوم التنفيذي 08-44  المعدل والمتمم بالمرسوم 06-306  على أنه" تتكون اللجنة من خمسة أعضاء دائمين وخمسة أعضاء مستخلفين يتوزعون كما يلي:</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ممثلان على الوزير المكلف بالتجارة مختصان في مجال الممارسات التجارية.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ممثلان عن وزير العدل، حافظ الأختام مختصان في قانون العقود.</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ممثلان عن مجلس المنافسة.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متعاملان اقتصاديان يمثلان الغرفة الجزائرية للتجارة والصناعة، مؤهلان في مجال قانون الأعمال والعقود.</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ممثلان عن جمعيات حماية المستهلكين مؤهلان في مجال قانون الأعمال والعقود.</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يمكن للجنة الاستعانة بأي شخص آخر بوسعه أن يفيدها في أعمالها.</a:t>
            </a:r>
            <a:endParaRPr lang="fr-FR" sz="3500" b="0" dirty="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001156" cy="6715148"/>
          </a:xfrm>
        </p:spPr>
        <p:txBody>
          <a:bodyPr>
            <a:normAutofit fontScale="90000"/>
          </a:bodyPr>
          <a:lstStyle/>
          <a:p>
            <a:pPr algn="r" rtl="1"/>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sz="3900" u="sng" dirty="0" err="1" smtClean="0">
                <a:solidFill>
                  <a:schemeClr val="bg1"/>
                </a:solidFill>
                <a:effectLst/>
                <a:latin typeface="Arabic Typesetting" pitchFamily="66" charset="-78"/>
                <a:cs typeface="Arabic Typesetting" pitchFamily="66" charset="-78"/>
              </a:rPr>
              <a:t>تانيا</a:t>
            </a:r>
            <a:r>
              <a:rPr lang="ar-DZ" sz="3900" u="sng" dirty="0" smtClean="0">
                <a:solidFill>
                  <a:schemeClr val="bg1"/>
                </a:solidFill>
                <a:effectLst/>
                <a:latin typeface="Arabic Typesetting" pitchFamily="66" charset="-78"/>
                <a:cs typeface="Arabic Typesetting" pitchFamily="66" charset="-78"/>
              </a:rPr>
              <a:t>: تسيير لجنة البنود التعسفية</a:t>
            </a: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dirty="0" smtClean="0">
                <a:solidFill>
                  <a:schemeClr val="bg1"/>
                </a:solidFill>
                <a:effectLst/>
                <a:latin typeface="Arabic Typesetting" pitchFamily="66" charset="-78"/>
                <a:cs typeface="Arabic Typesetting" pitchFamily="66" charset="-78"/>
              </a:rPr>
              <a:t>    </a:t>
            </a:r>
            <a:r>
              <a:rPr lang="ar-DZ" sz="3900" b="0" dirty="0" smtClean="0">
                <a:solidFill>
                  <a:schemeClr val="bg1"/>
                </a:solidFill>
                <a:effectLst/>
                <a:latin typeface="Arabic Typesetting" pitchFamily="66" charset="-78"/>
                <a:cs typeface="Arabic Typesetting" pitchFamily="66" charset="-78"/>
              </a:rPr>
              <a:t>لكي تؤدي اللجنة مهامها بدون معوقات من المحتم النص على كيفية تسييرها سواء من الناحية الإدارية، أو من خلال الاجتماعات التي تقوم </a:t>
            </a:r>
            <a:r>
              <a:rPr lang="ar-DZ" sz="3900" b="0" dirty="0" err="1" smtClean="0">
                <a:solidFill>
                  <a:schemeClr val="bg1"/>
                </a:solidFill>
                <a:effectLst/>
                <a:latin typeface="Arabic Typesetting" pitchFamily="66" charset="-78"/>
                <a:cs typeface="Arabic Typesetting" pitchFamily="66" charset="-78"/>
              </a:rPr>
              <a:t>بها</a:t>
            </a:r>
            <a:r>
              <a:rPr lang="ar-DZ" sz="3900" b="0" dirty="0" smtClean="0">
                <a:solidFill>
                  <a:schemeClr val="bg1"/>
                </a:solidFill>
                <a:effectLst/>
                <a:latin typeface="Arabic Typesetting" pitchFamily="66" charset="-78"/>
                <a:cs typeface="Arabic Typesetting" pitchFamily="66" charset="-78"/>
              </a:rPr>
              <a:t>.</a:t>
            </a: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u="sng" dirty="0" err="1" smtClean="0">
                <a:solidFill>
                  <a:schemeClr val="bg1"/>
                </a:solidFill>
                <a:effectLst/>
                <a:latin typeface="Arabic Typesetting" pitchFamily="66" charset="-78"/>
                <a:cs typeface="Arabic Typesetting" pitchFamily="66" charset="-78"/>
              </a:rPr>
              <a:t>تالثا</a:t>
            </a:r>
            <a:r>
              <a:rPr lang="ar-DZ" sz="3900" u="sng" dirty="0" smtClean="0">
                <a:solidFill>
                  <a:schemeClr val="bg1"/>
                </a:solidFill>
                <a:effectLst/>
                <a:latin typeface="Arabic Typesetting" pitchFamily="66" charset="-78"/>
                <a:cs typeface="Arabic Typesetting" pitchFamily="66" charset="-78"/>
              </a:rPr>
              <a:t>- التسيير الإداري للجنة</a:t>
            </a: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b="0" dirty="0" smtClean="0">
                <a:solidFill>
                  <a:schemeClr val="bg1"/>
                </a:solidFill>
                <a:effectLst/>
                <a:latin typeface="Arabic Typesetting" pitchFamily="66" charset="-78"/>
                <a:cs typeface="Arabic Typesetting" pitchFamily="66" charset="-78"/>
              </a:rPr>
              <a:t>     خول المرسوم التنفيذي 06-306  من خلال المادة 6 فقرة 3 </a:t>
            </a:r>
            <a:r>
              <a:rPr lang="ar-DZ" sz="3900" b="0" dirty="0" err="1" smtClean="0">
                <a:solidFill>
                  <a:schemeClr val="bg1"/>
                </a:solidFill>
                <a:effectLst/>
                <a:latin typeface="Arabic Typesetting" pitchFamily="66" charset="-78"/>
                <a:cs typeface="Arabic Typesetting" pitchFamily="66" charset="-78"/>
              </a:rPr>
              <a:t>و</a:t>
            </a:r>
            <a:r>
              <a:rPr lang="ar-DZ" sz="3900" b="0" dirty="0" smtClean="0">
                <a:solidFill>
                  <a:schemeClr val="bg1"/>
                </a:solidFill>
                <a:effectLst/>
                <a:latin typeface="Arabic Typesetting" pitchFamily="66" charset="-78"/>
                <a:cs typeface="Arabic Typesetting" pitchFamily="66" charset="-78"/>
              </a:rPr>
              <a:t> 4 للجنة الشروط التعسفية إعداد نظامها الداخلي، الذي يصادق عليه بقرار من الوزير المكلف بالتجارة وهي الصلاحية التي تمنحه إياها المادة 9 فقرة 1 من نفس المرسوم</a:t>
            </a: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dirty="0" smtClean="0">
                <a:solidFill>
                  <a:schemeClr val="bg1"/>
                </a:solidFill>
                <a:effectLst/>
                <a:latin typeface="Arabic Typesetting" pitchFamily="66" charset="-78"/>
                <a:cs typeface="Arabic Typesetting" pitchFamily="66" charset="-78"/>
              </a:rPr>
              <a:t> </a:t>
            </a:r>
            <a:r>
              <a:rPr lang="ar-DZ" sz="3900" u="sng" dirty="0" smtClean="0">
                <a:solidFill>
                  <a:schemeClr val="bg1"/>
                </a:solidFill>
                <a:effectLst/>
                <a:latin typeface="Arabic Typesetting" pitchFamily="66" charset="-78"/>
                <a:cs typeface="Arabic Typesetting" pitchFamily="66" charset="-78"/>
              </a:rPr>
              <a:t>رابعا:</a:t>
            </a:r>
            <a:r>
              <a:rPr lang="ar-DZ" sz="3900" u="sng" dirty="0" err="1" smtClean="0">
                <a:solidFill>
                  <a:schemeClr val="bg1"/>
                </a:solidFill>
                <a:effectLst/>
                <a:latin typeface="Arabic Typesetting" pitchFamily="66" charset="-78"/>
                <a:cs typeface="Arabic Typesetting" pitchFamily="66" charset="-78"/>
              </a:rPr>
              <a:t>إجتماع</a:t>
            </a:r>
            <a:r>
              <a:rPr lang="ar-DZ" sz="3900" u="sng" dirty="0" smtClean="0">
                <a:solidFill>
                  <a:schemeClr val="bg1"/>
                </a:solidFill>
                <a:effectLst/>
                <a:latin typeface="Arabic Typesetting" pitchFamily="66" charset="-78"/>
                <a:cs typeface="Arabic Typesetting" pitchFamily="66" charset="-78"/>
              </a:rPr>
              <a:t> لجنة الشروط التعسفية</a:t>
            </a: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dirty="0" smtClean="0">
                <a:solidFill>
                  <a:schemeClr val="bg1"/>
                </a:solidFill>
                <a:effectLst/>
                <a:latin typeface="Arabic Typesetting" pitchFamily="66" charset="-78"/>
                <a:cs typeface="Arabic Typesetting" pitchFamily="66" charset="-78"/>
              </a:rPr>
              <a:t>       </a:t>
            </a:r>
            <a:r>
              <a:rPr lang="ar-DZ" sz="3900" b="0" dirty="0" smtClean="0">
                <a:solidFill>
                  <a:schemeClr val="bg1"/>
                </a:solidFill>
                <a:effectLst/>
                <a:latin typeface="Arabic Typesetting" pitchFamily="66" charset="-78"/>
                <a:cs typeface="Arabic Typesetting" pitchFamily="66" charset="-78"/>
              </a:rPr>
              <a:t>تجتمع اللجنة مرة على الأقل كل 3 أشهر في دورة عادية، كما يمكنها أن تجتمع في دورة استثنائية بمبادرة من رئيسها أو بطلب من نصف أعضائها على الأقل ولا ينعقد </a:t>
            </a:r>
            <a:r>
              <a:rPr lang="ar-DZ" sz="3900" b="0" dirty="0" err="1" smtClean="0">
                <a:solidFill>
                  <a:schemeClr val="bg1"/>
                </a:solidFill>
                <a:effectLst/>
                <a:latin typeface="Arabic Typesetting" pitchFamily="66" charset="-78"/>
                <a:cs typeface="Arabic Typesetting" pitchFamily="66" charset="-78"/>
              </a:rPr>
              <a:t>الإجتماع</a:t>
            </a:r>
            <a:r>
              <a:rPr lang="ar-DZ" sz="3900" b="0" dirty="0" smtClean="0">
                <a:solidFill>
                  <a:schemeClr val="bg1"/>
                </a:solidFill>
                <a:effectLst/>
                <a:latin typeface="Arabic Typesetting" pitchFamily="66" charset="-78"/>
                <a:cs typeface="Arabic Typesetting" pitchFamily="66" charset="-78"/>
              </a:rPr>
              <a:t> صحيحا في الحالتين إلا بعد إرسال </a:t>
            </a:r>
            <a:r>
              <a:rPr lang="ar-DZ" sz="3900" b="0" dirty="0" err="1" smtClean="0">
                <a:solidFill>
                  <a:schemeClr val="bg1"/>
                </a:solidFill>
                <a:effectLst/>
                <a:latin typeface="Arabic Typesetting" pitchFamily="66" charset="-78"/>
                <a:cs typeface="Arabic Typesetting" pitchFamily="66" charset="-78"/>
              </a:rPr>
              <a:t>استدعاءات</a:t>
            </a:r>
            <a:r>
              <a:rPr lang="ar-DZ" sz="3900" b="0" dirty="0" smtClean="0">
                <a:solidFill>
                  <a:schemeClr val="bg1"/>
                </a:solidFill>
                <a:effectLst/>
                <a:latin typeface="Arabic Typesetting" pitchFamily="66" charset="-78"/>
                <a:cs typeface="Arabic Typesetting" pitchFamily="66" charset="-78"/>
              </a:rPr>
              <a:t> فردية من الرئيس إلى الأعضاء، تحدد فيها</a:t>
            </a: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001156" cy="6858000"/>
          </a:xfrm>
        </p:spPr>
        <p:txBody>
          <a:bodyPr>
            <a:normAutofit/>
          </a:bodyPr>
          <a:lstStyle/>
          <a:p>
            <a:pPr algn="r" rtl="1"/>
            <a:r>
              <a:rPr lang="ar-DZ" sz="3500" b="0" dirty="0" smtClean="0">
                <a:solidFill>
                  <a:schemeClr val="bg1"/>
                </a:solidFill>
                <a:effectLst/>
                <a:latin typeface="Arabic Typesetting" pitchFamily="66" charset="-78"/>
                <a:cs typeface="Arabic Typesetting" pitchFamily="66" charset="-78"/>
              </a:rPr>
              <a:t>تاريخ الاجتماع بدقة باليوم والساعة إضافة إلى مكانه،وجدول الأعمال المقرر لذلك الاجتماع، على أن ترسل هذه الإستدعاءات قبل 15 يوما على الأقل من التاريخ المحدد للاجتماع ويمكن تقليص الأجل إلى 8 أيام فيما يخص الدورات الاستثنائية. </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تنعقد اللجنة صحيحة إذا ما حضر نصف أعضائها، وتفاديا لتعطيل مهامها في حالة غياب أحدهم أو استحالة تعويضه بالعضو الاحتياطي الذي يخلفه، يمكن للجنة أن تجتمع بعد 8 أيام من التاريخ الأول للاجتماع،ومهما يكن عدد الحاضرين، شريطة أن يتم استدعاء صحيحا وفقا للمادة 13 فقرة 4 من نفس المرسوم تؤخذ قرارات اللجنة بأغلبية الأصوات الحاضرين، وفي حالة تعادل الأصوات، يكون صوت الرئيس مرجحا.</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a:t>
            </a:r>
            <a:r>
              <a:rPr lang="ar-DZ" sz="3500" b="0" dirty="0" smtClean="0">
                <a:effectLst/>
              </a:rPr>
              <a:t> </a:t>
            </a:r>
            <a:r>
              <a:rPr lang="ar-DZ" sz="3500" b="0" dirty="0" smtClean="0">
                <a:solidFill>
                  <a:schemeClr val="bg1"/>
                </a:solidFill>
                <a:effectLst/>
                <a:latin typeface="Arabic Typesetting" pitchFamily="66" charset="-78"/>
                <a:cs typeface="Arabic Typesetting" pitchFamily="66" charset="-78"/>
              </a:rPr>
              <a:t>وفيما يتعلق بإخطار اللجنة تخطر من تلقاء نفسها أو تخطر من طرف الوزير المكلف بالتجارة ومن طرف كل إدارة وكل جمعية مهنية وكل جمعية حماية المستهلكين أو كل مؤسسة أخرى لها مصلحة في ذلك</a:t>
            </a:r>
            <a:endParaRPr lang="fr-FR" sz="3500" b="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Autofit/>
          </a:bodyPr>
          <a:lstStyle/>
          <a:p>
            <a:pPr algn="r" rtl="1"/>
            <a:r>
              <a:rPr lang="fr-FR" sz="3200" dirty="0" smtClean="0">
                <a:solidFill>
                  <a:schemeClr val="bg1"/>
                </a:solidFill>
                <a:effectLst/>
                <a:latin typeface="Arabic Typesetting" pitchFamily="66" charset="-78"/>
                <a:cs typeface="Arabic Typesetting" pitchFamily="66" charset="-78"/>
              </a:rPr>
              <a:t/>
            </a:r>
            <a:br>
              <a:rPr lang="fr-FR" sz="32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خامسا-</a:t>
            </a:r>
            <a:r>
              <a:rPr lang="ar-DZ" sz="3500" u="sng" dirty="0" smtClean="0">
                <a:solidFill>
                  <a:schemeClr val="bg1"/>
                </a:solidFill>
                <a:effectLst/>
                <a:latin typeface="Arabic Typesetting" pitchFamily="66" charset="-78"/>
                <a:cs typeface="Arabic Typesetting" pitchFamily="66" charset="-78"/>
              </a:rPr>
              <a:t>دور وهام لجنة البنود التعسفية</a:t>
            </a:r>
            <a:r>
              <a:rPr lang="ar-DZ" sz="3500" b="0" dirty="0" smtClean="0">
                <a:solidFill>
                  <a:schemeClr val="bg1"/>
                </a:solidFill>
                <a:effectLst/>
                <a:latin typeface="Arabic Typesetting" pitchFamily="66" charset="-78"/>
                <a:cs typeface="Arabic Typesetting" pitchFamily="66" charset="-78"/>
              </a:rPr>
              <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تكلف اللجنة، لا </a:t>
            </a:r>
            <a:r>
              <a:rPr lang="ar-DZ" sz="3500" b="0" dirty="0" err="1" smtClean="0">
                <a:solidFill>
                  <a:schemeClr val="bg1"/>
                </a:solidFill>
                <a:effectLst/>
                <a:latin typeface="Arabic Typesetting" pitchFamily="66" charset="-78"/>
                <a:cs typeface="Arabic Typesetting" pitchFamily="66" charset="-78"/>
              </a:rPr>
              <a:t>سيما</a:t>
            </a:r>
            <a:r>
              <a:rPr lang="ar-DZ" sz="3500" b="0" dirty="0" smtClean="0">
                <a:solidFill>
                  <a:schemeClr val="bg1"/>
                </a:solidFill>
                <a:effectLst/>
                <a:latin typeface="Arabic Typesetting" pitchFamily="66" charset="-78"/>
                <a:cs typeface="Arabic Typesetting" pitchFamily="66" charset="-78"/>
              </a:rPr>
              <a:t> بالمهام الآتية: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تبحث في كل العقود المطبقة من طرف الأعوان الاقتصاديين على المستهلكين، والبنود ذات الطابع التعسفي كما </a:t>
            </a:r>
            <a:r>
              <a:rPr lang="ar-DZ" sz="3500" b="0" dirty="0" err="1" smtClean="0">
                <a:solidFill>
                  <a:schemeClr val="bg1"/>
                </a:solidFill>
                <a:effectLst/>
                <a:latin typeface="Arabic Typesetting" pitchFamily="66" charset="-78"/>
                <a:cs typeface="Arabic Typesetting" pitchFamily="66" charset="-78"/>
              </a:rPr>
              <a:t>تصيغ</a:t>
            </a:r>
            <a:r>
              <a:rPr lang="ar-DZ" sz="3500" b="0" dirty="0" smtClean="0">
                <a:solidFill>
                  <a:schemeClr val="bg1"/>
                </a:solidFill>
                <a:effectLst/>
                <a:latin typeface="Arabic Typesetting" pitchFamily="66" charset="-78"/>
                <a:cs typeface="Arabic Typesetting" pitchFamily="66" charset="-78"/>
              </a:rPr>
              <a:t> توصيات تبلغ إلى الوزير المكلف بالتجارة والمؤسسات المعنية.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يمكن أن تقوم بكل دراسة  أو خبرة متعلقة بكيفية تطبيق العقود تجاه المستهلكين .</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يمكنها مباشرة كل عمل آخر يدخل في مجال اختصاصها.</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كما يمكن للجنة أن تخطر من تلقاء نفسها أو تخطر من طرف الوزير المكلف بالتجارة ومن طرف كل إدارة وكل جمعية مهنية، وكل جمعية لحماية المستهلكين أو كل مؤسسة أخرى لها مصلحة في ذلك. </a:t>
            </a:r>
            <a:r>
              <a:rPr lang="fr-FR" sz="3500" b="0" dirty="0" smtClean="0">
                <a:solidFill>
                  <a:schemeClr val="bg1"/>
                </a:solidFill>
                <a:effectLst/>
                <a:latin typeface="Arabic Typesetting" pitchFamily="66" charset="-78"/>
                <a:cs typeface="Arabic Typesetting" pitchFamily="66" charset="-78"/>
              </a:rPr>
              <a:t/>
            </a:r>
            <a:br>
              <a:rPr lang="fr-FR" sz="3500" b="0" dirty="0" smtClean="0">
                <a:solidFill>
                  <a:schemeClr val="bg1"/>
                </a:solidFill>
                <a:effectLst/>
                <a:latin typeface="Arabic Typesetting" pitchFamily="66" charset="-78"/>
                <a:cs typeface="Arabic Typesetting" pitchFamily="66" charset="-78"/>
              </a:rPr>
            </a:br>
            <a:r>
              <a:rPr lang="fr-FR" sz="3500" b="0" dirty="0" smtClean="0">
                <a:solidFill>
                  <a:schemeClr val="bg1"/>
                </a:solidFill>
                <a:effectLst/>
                <a:latin typeface="Arabic Typesetting" pitchFamily="66" charset="-78"/>
                <a:cs typeface="Arabic Typesetting" pitchFamily="66" charset="-78"/>
              </a:rPr>
              <a:t>-</a:t>
            </a:r>
            <a:r>
              <a:rPr lang="ar-DZ" sz="3600" b="0" dirty="0" smtClean="0">
                <a:solidFill>
                  <a:schemeClr val="bg1"/>
                </a:solidFill>
                <a:latin typeface="Arabic Typesetting" pitchFamily="66" charset="-78"/>
                <a:cs typeface="Arabic Typesetting" pitchFamily="66" charset="-78"/>
              </a:rPr>
              <a:t>اكتشاف </a:t>
            </a:r>
            <a:r>
              <a:rPr lang="ar-DZ" sz="3600" b="0" dirty="0" err="1" smtClean="0">
                <a:solidFill>
                  <a:schemeClr val="bg1"/>
                </a:solidFill>
                <a:latin typeface="Arabic Typesetting" pitchFamily="66" charset="-78"/>
                <a:cs typeface="Arabic Typesetting" pitchFamily="66" charset="-78"/>
              </a:rPr>
              <a:t>و</a:t>
            </a:r>
            <a:r>
              <a:rPr lang="ar-DZ" sz="3600" b="0" dirty="0" smtClean="0">
                <a:solidFill>
                  <a:schemeClr val="bg1"/>
                </a:solidFill>
                <a:latin typeface="Arabic Typesetting" pitchFamily="66" charset="-78"/>
                <a:cs typeface="Arabic Typesetting" pitchFamily="66" charset="-78"/>
              </a:rPr>
              <a:t> حذف جميع بنود العقود المبرمة بين الأعوان الاقتصاديين </a:t>
            </a:r>
            <a:r>
              <a:rPr lang="ar-DZ" sz="3600" b="0" dirty="0" err="1" smtClean="0">
                <a:solidFill>
                  <a:schemeClr val="bg1"/>
                </a:solidFill>
                <a:latin typeface="Arabic Typesetting" pitchFamily="66" charset="-78"/>
                <a:cs typeface="Arabic Typesetting" pitchFamily="66" charset="-78"/>
              </a:rPr>
              <a:t>و</a:t>
            </a:r>
            <a:r>
              <a:rPr lang="ar-DZ" sz="3600" b="0" dirty="0" smtClean="0">
                <a:solidFill>
                  <a:schemeClr val="bg1"/>
                </a:solidFill>
                <a:latin typeface="Arabic Typesetting" pitchFamily="66" charset="-78"/>
                <a:cs typeface="Arabic Typesetting" pitchFamily="66" charset="-78"/>
              </a:rPr>
              <a:t> المستهلكين </a:t>
            </a:r>
            <a:r>
              <a:rPr lang="ar-DZ" sz="3600" b="0" dirty="0" err="1" smtClean="0">
                <a:solidFill>
                  <a:schemeClr val="bg1"/>
                </a:solidFill>
                <a:latin typeface="Arabic Typesetting" pitchFamily="66" charset="-78"/>
                <a:cs typeface="Arabic Typesetting" pitchFamily="66" charset="-78"/>
              </a:rPr>
              <a:t>و</a:t>
            </a:r>
            <a:r>
              <a:rPr lang="ar-DZ" sz="3600" b="0" dirty="0" smtClean="0">
                <a:solidFill>
                  <a:schemeClr val="bg1"/>
                </a:solidFill>
                <a:latin typeface="Arabic Typesetting" pitchFamily="66" charset="-78"/>
                <a:cs typeface="Arabic Typesetting" pitchFamily="66" charset="-78"/>
              </a:rPr>
              <a:t> التي تعتبر تعسفية </a:t>
            </a:r>
            <a:r>
              <a:rPr lang="ar-DZ" sz="3600" b="0" dirty="0" err="1" smtClean="0">
                <a:solidFill>
                  <a:schemeClr val="bg1"/>
                </a:solidFill>
                <a:latin typeface="Arabic Typesetting" pitchFamily="66" charset="-78"/>
                <a:cs typeface="Arabic Typesetting" pitchFamily="66" charset="-78"/>
              </a:rPr>
              <a:t>و</a:t>
            </a:r>
            <a:r>
              <a:rPr lang="ar-DZ" sz="3600" b="0" dirty="0" smtClean="0">
                <a:solidFill>
                  <a:schemeClr val="bg1"/>
                </a:solidFill>
                <a:latin typeface="Arabic Typesetting" pitchFamily="66" charset="-78"/>
                <a:cs typeface="Arabic Typesetting" pitchFamily="66" charset="-78"/>
              </a:rPr>
              <a:t> غير قانونية أي البنود التي يقوم من خلالها العون الاقتصادي بما يأتي :</a:t>
            </a:r>
            <a:r>
              <a:rPr lang="fr-FR" sz="3600" b="0" dirty="0" smtClean="0">
                <a:solidFill>
                  <a:schemeClr val="bg1"/>
                </a:solidFill>
                <a:latin typeface="Arabic Typesetting" pitchFamily="66" charset="-78"/>
                <a:cs typeface="Arabic Typesetting" pitchFamily="66" charset="-78"/>
              </a:rPr>
              <a:t/>
            </a:r>
            <a:br>
              <a:rPr lang="fr-FR" sz="3600" b="0" dirty="0" smtClean="0">
                <a:solidFill>
                  <a:schemeClr val="bg1"/>
                </a:solidFill>
                <a:latin typeface="Arabic Typesetting" pitchFamily="66" charset="-78"/>
                <a:cs typeface="Arabic Typesetting" pitchFamily="66" charset="-78"/>
              </a:rPr>
            </a:br>
            <a:r>
              <a:rPr lang="ar-DZ" sz="3600" b="0" dirty="0" smtClean="0">
                <a:solidFill>
                  <a:schemeClr val="bg1"/>
                </a:solidFill>
                <a:latin typeface="Arabic Typesetting" pitchFamily="66" charset="-78"/>
                <a:cs typeface="Arabic Typesetting" pitchFamily="66" charset="-78"/>
              </a:rPr>
              <a:t>-التخلي عن مسؤوليته بصفة منفردة بدون تعويض المستهلك في حالة عدم التنفيذ الكلي </a:t>
            </a:r>
            <a:r>
              <a:rPr lang="fr-FR" sz="3600" b="0" dirty="0" smtClean="0">
                <a:solidFill>
                  <a:schemeClr val="bg1"/>
                </a:solidFill>
                <a:latin typeface="Arabic Typesetting" pitchFamily="66" charset="-78"/>
                <a:cs typeface="Arabic Typesetting" pitchFamily="66" charset="-78"/>
              </a:rPr>
              <a:t>    </a:t>
            </a:r>
            <a:r>
              <a:rPr lang="ar-DZ" sz="3600" b="0" dirty="0" smtClean="0">
                <a:solidFill>
                  <a:schemeClr val="bg1"/>
                </a:solidFill>
                <a:latin typeface="Arabic Typesetting" pitchFamily="66" charset="-78"/>
                <a:cs typeface="Arabic Typesetting" pitchFamily="66" charset="-78"/>
              </a:rPr>
              <a:t>أو الجزئي أو التنفيذ غير الصحيح لواجباته.</a:t>
            </a:r>
            <a:r>
              <a:rPr lang="fr-FR" sz="3600" b="0" dirty="0" smtClean="0">
                <a:solidFill>
                  <a:schemeClr val="bg1"/>
                </a:solidFill>
                <a:latin typeface="Arabic Typesetting" pitchFamily="66" charset="-78"/>
                <a:cs typeface="Arabic Typesetting" pitchFamily="66" charset="-78"/>
              </a:rPr>
              <a:t/>
            </a:r>
            <a:br>
              <a:rPr lang="fr-FR" sz="3600" b="0" dirty="0" smtClean="0">
                <a:solidFill>
                  <a:schemeClr val="bg1"/>
                </a:solidFill>
                <a:latin typeface="Arabic Typesetting" pitchFamily="66" charset="-78"/>
                <a:cs typeface="Arabic Typesetting" pitchFamily="66" charset="-78"/>
              </a:rPr>
            </a:br>
            <a:endParaRPr lang="fr-FR" sz="32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858312" cy="6297634"/>
          </a:xfrm>
        </p:spPr>
        <p:txBody>
          <a:bodyPr>
            <a:normAutofit/>
          </a:bodyPr>
          <a:lstStyle/>
          <a:p>
            <a:pPr algn="r" rtl="1"/>
            <a:r>
              <a:rPr lang="fr-FR" sz="3500" b="0" dirty="0" smtClean="0">
                <a:solidFill>
                  <a:schemeClr val="bg1"/>
                </a:solidFill>
                <a:latin typeface="Arabic Typesetting" pitchFamily="66" charset="-78"/>
                <a:cs typeface="Arabic Typesetting" pitchFamily="66" charset="-78"/>
              </a:rPr>
              <a:t/>
            </a:r>
            <a:br>
              <a:rPr lang="fr-FR" sz="3500" b="0" dirty="0" smtClean="0">
                <a:solidFill>
                  <a:schemeClr val="bg1"/>
                </a:solidFill>
                <a:latin typeface="Arabic Typesetting" pitchFamily="66" charset="-78"/>
                <a:cs typeface="Arabic Typesetting" pitchFamily="66" charset="-78"/>
              </a:rPr>
            </a:br>
            <a:r>
              <a:rPr lang="ar-DZ" sz="3500" b="0" dirty="0" smtClean="0">
                <a:solidFill>
                  <a:schemeClr val="bg1"/>
                </a:solidFill>
                <a:latin typeface="Arabic Typesetting" pitchFamily="66" charset="-78"/>
                <a:cs typeface="Arabic Typesetting" pitchFamily="66" charset="-78"/>
              </a:rPr>
              <a:t>-فرض بنود لم يكن المستهلك على علم </a:t>
            </a:r>
            <a:r>
              <a:rPr lang="ar-DZ" sz="3500" b="0" dirty="0" err="1" smtClean="0">
                <a:solidFill>
                  <a:schemeClr val="bg1"/>
                </a:solidFill>
                <a:latin typeface="Arabic Typesetting" pitchFamily="66" charset="-78"/>
                <a:cs typeface="Arabic Typesetting" pitchFamily="66" charset="-78"/>
              </a:rPr>
              <a:t>بها</a:t>
            </a:r>
            <a:r>
              <a:rPr lang="ar-DZ" sz="3500" b="0" dirty="0" smtClean="0">
                <a:solidFill>
                  <a:schemeClr val="bg1"/>
                </a:solidFill>
                <a:latin typeface="Arabic Typesetting" pitchFamily="66" charset="-78"/>
                <a:cs typeface="Arabic Typesetting" pitchFamily="66" charset="-78"/>
              </a:rPr>
              <a:t> قبل إبرام العقد</a:t>
            </a:r>
            <a:r>
              <a:rPr lang="fr-FR" sz="3500" b="0" dirty="0" smtClean="0">
                <a:solidFill>
                  <a:schemeClr val="bg1"/>
                </a:solidFill>
                <a:latin typeface="Arabic Typesetting" pitchFamily="66" charset="-78"/>
                <a:cs typeface="Arabic Typesetting" pitchFamily="66" charset="-78"/>
              </a:rPr>
              <a:t/>
            </a:r>
            <a:br>
              <a:rPr lang="fr-FR" sz="3500" b="0" dirty="0" smtClean="0">
                <a:solidFill>
                  <a:schemeClr val="bg1"/>
                </a:solidFill>
                <a:latin typeface="Arabic Typesetting" pitchFamily="66" charset="-78"/>
                <a:cs typeface="Arabic Typesetting" pitchFamily="66" charset="-78"/>
              </a:rPr>
            </a:br>
            <a:r>
              <a:rPr lang="ar-DZ" sz="3500" b="0" dirty="0" smtClean="0">
                <a:solidFill>
                  <a:schemeClr val="bg1"/>
                </a:solidFill>
                <a:latin typeface="Arabic Typesetting" pitchFamily="66" charset="-78"/>
                <a:cs typeface="Arabic Typesetting" pitchFamily="66" charset="-78"/>
              </a:rPr>
              <a:t>-الاحتفاظ بحق تعديل العقد أو فسخه بصفة منفردة بدون تعويض المستهلك,</a:t>
            </a:r>
            <a:br>
              <a:rPr lang="ar-DZ" sz="3500" b="0" dirty="0" smtClean="0">
                <a:solidFill>
                  <a:schemeClr val="bg1"/>
                </a:solidFill>
                <a:latin typeface="Arabic Typesetting" pitchFamily="66" charset="-78"/>
                <a:cs typeface="Arabic Typesetting" pitchFamily="66" charset="-78"/>
              </a:rPr>
            </a:br>
            <a:r>
              <a:rPr lang="ar-DZ" sz="3500" b="0" dirty="0" smtClean="0">
                <a:solidFill>
                  <a:schemeClr val="bg1"/>
                </a:solidFill>
                <a:latin typeface="Arabic Typesetting" pitchFamily="66" charset="-78"/>
                <a:cs typeface="Arabic Typesetting" pitchFamily="66" charset="-78"/>
              </a:rPr>
              <a:t>- يمكن أن تقوم بكل دراسة </a:t>
            </a:r>
            <a:r>
              <a:rPr lang="ar-DZ" sz="3500" b="0" dirty="0" err="1" smtClean="0">
                <a:solidFill>
                  <a:schemeClr val="bg1"/>
                </a:solidFill>
                <a:latin typeface="Arabic Typesetting" pitchFamily="66" charset="-78"/>
                <a:cs typeface="Arabic Typesetting" pitchFamily="66" charset="-78"/>
              </a:rPr>
              <a:t>و</a:t>
            </a:r>
            <a:r>
              <a:rPr lang="ar-DZ" sz="3500" b="0" dirty="0" smtClean="0">
                <a:solidFill>
                  <a:schemeClr val="bg1"/>
                </a:solidFill>
                <a:latin typeface="Arabic Typesetting" pitchFamily="66" charset="-78"/>
                <a:cs typeface="Arabic Typesetting" pitchFamily="66" charset="-78"/>
              </a:rPr>
              <a:t>/أو خبرة متعلقة بكيفية تطبيق العقود تجاه المستهلكين </a:t>
            </a:r>
            <a:r>
              <a:rPr lang="ar-DZ" sz="3500" b="0" dirty="0" smtClean="0">
                <a:solidFill>
                  <a:schemeClr val="bg1"/>
                </a:solidFill>
                <a:effectLst/>
                <a:latin typeface="Arabic Typesetting" pitchFamily="66" charset="-78"/>
                <a:cs typeface="Arabic Typesetting" pitchFamily="66" charset="-78"/>
              </a:rPr>
              <a:t>بكل الوسائل الملائمة.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    وزيادة على ذلك يمكنها تعد أو تنشر كل المعلومات المفيدة المتعلقة بموضوعها عن طريق كل وسيلة ملائمة،تقوم كل سنة بإعداد تقارير نشاط يبلغ إلى الوزير المكلف بالتجارة وينشر كليا أو مستخرجات منه بكل وسيلة ملائمة.</a:t>
            </a:r>
            <a:br>
              <a:rPr lang="ar-DZ" sz="3500" b="0" dirty="0" smtClean="0">
                <a:solidFill>
                  <a:schemeClr val="bg1"/>
                </a:solidFill>
                <a:effectLst/>
                <a:latin typeface="Arabic Typesetting" pitchFamily="66" charset="-78"/>
                <a:cs typeface="Arabic Typesetting" pitchFamily="66" charset="-78"/>
              </a:rPr>
            </a:br>
            <a:endParaRPr lang="fr-FR" sz="35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42852"/>
            <a:ext cx="8715436" cy="642942"/>
          </a:xfrm>
        </p:spPr>
        <p:txBody>
          <a:bodyPr>
            <a:normAutofit fontScale="90000"/>
          </a:bodyPr>
          <a:lstStyle/>
          <a:p>
            <a:r>
              <a:rPr lang="ar-DZ" sz="4400" dirty="0" smtClean="0">
                <a:solidFill>
                  <a:srgbClr val="C00000"/>
                </a:solidFill>
                <a:effectLst/>
                <a:latin typeface="Andalus" pitchFamily="18" charset="-78"/>
                <a:cs typeface="Andalus" pitchFamily="18" charset="-78"/>
              </a:rPr>
              <a:t>خطـــــــــــــــــة الدراســــــــــــة</a:t>
            </a:r>
            <a:endParaRPr lang="fr-FR" dirty="0"/>
          </a:p>
        </p:txBody>
      </p:sp>
      <p:sp>
        <p:nvSpPr>
          <p:cNvPr id="3" name="Espace réservé du contenu 2"/>
          <p:cNvSpPr>
            <a:spLocks noGrp="1"/>
          </p:cNvSpPr>
          <p:nvPr>
            <p:ph idx="1"/>
          </p:nvPr>
        </p:nvSpPr>
        <p:spPr>
          <a:xfrm>
            <a:off x="457200" y="785794"/>
            <a:ext cx="8229600" cy="5523566"/>
          </a:xfrm>
        </p:spPr>
        <p:txBody>
          <a:bodyPr>
            <a:normAutofit fontScale="92500" lnSpcReduction="20000"/>
          </a:bodyPr>
          <a:lstStyle/>
          <a:p>
            <a:pPr algn="r" rtl="1">
              <a:buNone/>
            </a:pPr>
            <a:r>
              <a:rPr lang="ar-DZ" sz="3700" b="1" dirty="0" smtClean="0">
                <a:solidFill>
                  <a:schemeClr val="bg1"/>
                </a:solidFill>
                <a:latin typeface="Andalus" pitchFamily="18" charset="-78"/>
                <a:cs typeface="Andalus" pitchFamily="18" charset="-78"/>
              </a:rPr>
              <a:t>    مقدمة </a:t>
            </a:r>
          </a:p>
          <a:p>
            <a:pPr algn="r" rtl="1"/>
            <a:r>
              <a:rPr lang="ar-DZ" sz="3000" dirty="0" smtClean="0">
                <a:solidFill>
                  <a:schemeClr val="bg1"/>
                </a:solidFill>
                <a:latin typeface="Andalus" pitchFamily="18" charset="-78"/>
                <a:cs typeface="Andalus" pitchFamily="18" charset="-78"/>
              </a:rPr>
              <a:t>1-البنود التعسفية </a:t>
            </a:r>
          </a:p>
          <a:p>
            <a:pPr algn="r" rtl="1"/>
            <a:r>
              <a:rPr lang="ar-DZ" sz="3000" dirty="0" smtClean="0">
                <a:solidFill>
                  <a:schemeClr val="bg1"/>
                </a:solidFill>
                <a:latin typeface="Andalus" pitchFamily="18" charset="-78"/>
                <a:cs typeface="Andalus" pitchFamily="18" charset="-78"/>
              </a:rPr>
              <a:t>2-البنود التعسفية الواردة في القانون رقم 02/04 المحدد للقواعد المطبقة على الممارسات التجارية </a:t>
            </a:r>
          </a:p>
          <a:p>
            <a:pPr algn="r" rtl="1"/>
            <a:r>
              <a:rPr lang="fr-FR" sz="3000" dirty="0" smtClean="0">
                <a:solidFill>
                  <a:schemeClr val="bg1"/>
                </a:solidFill>
                <a:latin typeface="Andalus" pitchFamily="18" charset="-78"/>
                <a:cs typeface="Andalus" pitchFamily="18" charset="-78"/>
              </a:rPr>
              <a:t>-3</a:t>
            </a:r>
            <a:r>
              <a:rPr lang="ar-DZ" sz="3000" dirty="0" smtClean="0">
                <a:solidFill>
                  <a:schemeClr val="bg1"/>
                </a:solidFill>
                <a:latin typeface="Andalus" pitchFamily="18" charset="-78"/>
                <a:cs typeface="Andalus" pitchFamily="18" charset="-78"/>
              </a:rPr>
              <a:t>البنود التعسفية الواردة  في </a:t>
            </a:r>
            <a:r>
              <a:rPr lang="ar-SA" sz="3000" dirty="0" smtClean="0">
                <a:solidFill>
                  <a:schemeClr val="bg1"/>
                </a:solidFill>
                <a:latin typeface="Andalus" pitchFamily="18" charset="-78"/>
                <a:cs typeface="Andalus" pitchFamily="18" charset="-78"/>
              </a:rPr>
              <a:t>المرسوم التنفيذي رقم  06-306 الذي يحدد العناصر الأساسية للعقود المبرمة ما بين الأعوان الاقتصاديين</a:t>
            </a:r>
            <a:r>
              <a:rPr lang="ar-DZ" sz="3000" dirty="0" smtClean="0">
                <a:solidFill>
                  <a:schemeClr val="bg1"/>
                </a:solidFill>
                <a:latin typeface="Andalus" pitchFamily="18" charset="-78"/>
                <a:cs typeface="Andalus" pitchFamily="18" charset="-78"/>
              </a:rPr>
              <a:t>ن</a:t>
            </a:r>
            <a:r>
              <a:rPr lang="ar-SA" sz="3000" dirty="0" smtClean="0">
                <a:solidFill>
                  <a:schemeClr val="bg1"/>
                </a:solidFill>
                <a:latin typeface="Andalus" pitchFamily="18" charset="-78"/>
                <a:cs typeface="Andalus" pitchFamily="18" charset="-78"/>
              </a:rPr>
              <a:t> و المستهلكين </a:t>
            </a:r>
            <a:r>
              <a:rPr lang="ar-SA" sz="3000" dirty="0" err="1" smtClean="0">
                <a:solidFill>
                  <a:schemeClr val="bg1"/>
                </a:solidFill>
                <a:latin typeface="Andalus" pitchFamily="18" charset="-78"/>
                <a:cs typeface="Andalus" pitchFamily="18" charset="-78"/>
              </a:rPr>
              <a:t>و</a:t>
            </a:r>
            <a:r>
              <a:rPr lang="ar-SA" sz="3000" dirty="0" smtClean="0">
                <a:solidFill>
                  <a:schemeClr val="bg1"/>
                </a:solidFill>
                <a:latin typeface="Andalus" pitchFamily="18" charset="-78"/>
                <a:cs typeface="Andalus" pitchFamily="18" charset="-78"/>
              </a:rPr>
              <a:t> البنود التي تعتبر تعسفية</a:t>
            </a:r>
            <a:endParaRPr lang="fr-FR" sz="3000" dirty="0" smtClean="0">
              <a:solidFill>
                <a:schemeClr val="bg1"/>
              </a:solidFill>
              <a:latin typeface="Andalus" pitchFamily="18" charset="-78"/>
              <a:cs typeface="Andalus" pitchFamily="18" charset="-78"/>
            </a:endParaRPr>
          </a:p>
          <a:p>
            <a:pPr algn="r" rtl="1"/>
            <a:r>
              <a:rPr lang="ar-DZ" sz="3000" dirty="0" smtClean="0">
                <a:solidFill>
                  <a:schemeClr val="bg1"/>
                </a:solidFill>
                <a:latin typeface="Andalus" pitchFamily="18" charset="-78"/>
                <a:cs typeface="Andalus" pitchFamily="18" charset="-78"/>
              </a:rPr>
              <a:t>4-لجنة البنود التعسفية </a:t>
            </a:r>
          </a:p>
          <a:p>
            <a:pPr algn="r" rtl="1"/>
            <a:r>
              <a:rPr lang="ar-DZ" sz="3000" dirty="0" smtClean="0">
                <a:solidFill>
                  <a:schemeClr val="bg1"/>
                </a:solidFill>
                <a:latin typeface="Andalus" pitchFamily="18" charset="-78"/>
                <a:cs typeface="Andalus" pitchFamily="18" charset="-78"/>
              </a:rPr>
              <a:t>5- دور </a:t>
            </a:r>
            <a:r>
              <a:rPr lang="ar-DZ" sz="3000" dirty="0" err="1" smtClean="0">
                <a:solidFill>
                  <a:schemeClr val="bg1"/>
                </a:solidFill>
                <a:latin typeface="Andalus" pitchFamily="18" charset="-78"/>
                <a:cs typeface="Andalus" pitchFamily="18" charset="-78"/>
              </a:rPr>
              <a:t>و</a:t>
            </a:r>
            <a:r>
              <a:rPr lang="ar-DZ" sz="3000" dirty="0" smtClean="0">
                <a:solidFill>
                  <a:schemeClr val="bg1"/>
                </a:solidFill>
                <a:latin typeface="Andalus" pitchFamily="18" charset="-78"/>
                <a:cs typeface="Andalus" pitchFamily="18" charset="-78"/>
              </a:rPr>
              <a:t> اختصاصات لجنة البنود التعسفية</a:t>
            </a:r>
          </a:p>
          <a:p>
            <a:pPr algn="r" rtl="1"/>
            <a:r>
              <a:rPr lang="ar-DZ" sz="3000" dirty="0" smtClean="0">
                <a:solidFill>
                  <a:schemeClr val="bg1"/>
                </a:solidFill>
                <a:latin typeface="Andalus" pitchFamily="18" charset="-78"/>
                <a:cs typeface="Andalus" pitchFamily="18" charset="-78"/>
              </a:rPr>
              <a:t>6-</a:t>
            </a:r>
            <a:r>
              <a:rPr lang="ar-DZ" sz="3000" dirty="0" err="1" smtClean="0">
                <a:solidFill>
                  <a:schemeClr val="bg1"/>
                </a:solidFill>
                <a:latin typeface="Andalus" pitchFamily="18" charset="-78"/>
                <a:cs typeface="Andalus" pitchFamily="18" charset="-78"/>
              </a:rPr>
              <a:t>اخطار</a:t>
            </a:r>
            <a:r>
              <a:rPr lang="ar-DZ" sz="3000" dirty="0" smtClean="0">
                <a:solidFill>
                  <a:schemeClr val="bg1"/>
                </a:solidFill>
                <a:latin typeface="Andalus" pitchFamily="18" charset="-78"/>
                <a:cs typeface="Andalus" pitchFamily="18" charset="-78"/>
              </a:rPr>
              <a:t> لجنة البنود التعسفية</a:t>
            </a:r>
          </a:p>
          <a:p>
            <a:pPr algn="r" rtl="1"/>
            <a:r>
              <a:rPr lang="ar-DZ" sz="3000" dirty="0" smtClean="0">
                <a:solidFill>
                  <a:schemeClr val="bg1"/>
                </a:solidFill>
                <a:latin typeface="Andalus" pitchFamily="18" charset="-78"/>
                <a:cs typeface="Andalus" pitchFamily="18" charset="-78"/>
              </a:rPr>
              <a:t>7- العقوبات</a:t>
            </a:r>
          </a:p>
          <a:p>
            <a:pPr algn="r" rtl="1"/>
            <a:r>
              <a:rPr lang="ar-DZ" sz="4000" b="1" dirty="0" smtClean="0">
                <a:solidFill>
                  <a:schemeClr val="bg1"/>
                </a:solidFill>
                <a:latin typeface="Andalus" pitchFamily="18" charset="-78"/>
                <a:cs typeface="Andalus" pitchFamily="18" charset="-78"/>
              </a:rPr>
              <a:t>الخاتمة </a:t>
            </a:r>
            <a:endParaRPr lang="fr-FR" sz="4000" b="1"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15436" cy="6226196"/>
          </a:xfrm>
        </p:spPr>
        <p:txBody>
          <a:bodyPr>
            <a:normAutofit fontScale="90000"/>
          </a:bodyPr>
          <a:lstStyle/>
          <a:p>
            <a:pPr algn="r" rtl="1"/>
            <a:r>
              <a:rPr lang="fr-FR" sz="4000" dirty="0" smtClean="0">
                <a:solidFill>
                  <a:schemeClr val="bg1"/>
                </a:solidFill>
                <a:latin typeface="Arabic Typesetting" pitchFamily="66" charset="-78"/>
                <a:cs typeface="Arabic Typesetting" pitchFamily="66" charset="-78"/>
              </a:rPr>
              <a:t/>
            </a:r>
            <a:br>
              <a:rPr lang="fr-FR" sz="4000" dirty="0" smtClean="0">
                <a:solidFill>
                  <a:schemeClr val="bg1"/>
                </a:solidFill>
                <a:latin typeface="Arabic Typesetting" pitchFamily="66" charset="-78"/>
                <a:cs typeface="Arabic Typesetting" pitchFamily="66" charset="-78"/>
              </a:rPr>
            </a:br>
            <a:r>
              <a:rPr lang="ar-DZ" sz="3900" dirty="0" smtClean="0">
                <a:solidFill>
                  <a:schemeClr val="bg1"/>
                </a:solidFill>
                <a:latin typeface="Arabic Typesetting" pitchFamily="66" charset="-78"/>
                <a:cs typeface="Arabic Typesetting" pitchFamily="66" charset="-78"/>
              </a:rPr>
              <a:t>3</a:t>
            </a:r>
            <a:r>
              <a:rPr lang="ar-DZ" sz="3900" u="sng" dirty="0" smtClean="0">
                <a:solidFill>
                  <a:schemeClr val="bg1"/>
                </a:solidFill>
                <a:latin typeface="Arabic Typesetting" pitchFamily="66" charset="-78"/>
                <a:cs typeface="Arabic Typesetting" pitchFamily="66" charset="-78"/>
              </a:rPr>
              <a:t>- إخطار لجنة البنود التعسفية</a:t>
            </a:r>
            <a:r>
              <a:rPr lang="fr-FR" sz="3900" dirty="0" smtClean="0">
                <a:solidFill>
                  <a:schemeClr val="bg1"/>
                </a:solidFill>
                <a:latin typeface="Arabic Typesetting" pitchFamily="66" charset="-78"/>
                <a:cs typeface="Arabic Typesetting" pitchFamily="66" charset="-78"/>
              </a:rPr>
              <a:t/>
            </a:r>
            <a:br>
              <a:rPr lang="fr-FR" sz="3900" dirty="0" smtClean="0">
                <a:solidFill>
                  <a:schemeClr val="bg1"/>
                </a:solidFill>
                <a:latin typeface="Arabic Typesetting" pitchFamily="66" charset="-78"/>
                <a:cs typeface="Arabic Typesetting" pitchFamily="66" charset="-78"/>
              </a:rPr>
            </a:br>
            <a:r>
              <a:rPr lang="ar-SA" sz="3900" b="0" dirty="0" smtClean="0">
                <a:solidFill>
                  <a:schemeClr val="bg1"/>
                </a:solidFill>
                <a:latin typeface="Arabic Typesetting" pitchFamily="66" charset="-78"/>
                <a:cs typeface="Arabic Typesetting" pitchFamily="66" charset="-78"/>
              </a:rPr>
              <a:t>يمكن اللجنة أن تخطر من تلقاء نفسها أو تخطر من طرف الوزير المكلف بالتجارة ومن طرف كل إدارة وكل جمعية مهنية وكل جمعية حماية المستهلكين أو كل مؤسسة أخرى لها مصلحة في ذلك.</a:t>
            </a:r>
            <a:r>
              <a:rPr lang="fr-FR" sz="3900" b="0" dirty="0" smtClean="0">
                <a:solidFill>
                  <a:schemeClr val="bg1"/>
                </a:solidFill>
                <a:latin typeface="Arabic Typesetting" pitchFamily="66" charset="-78"/>
                <a:cs typeface="Arabic Typesetting" pitchFamily="66" charset="-78"/>
              </a:rPr>
              <a:t/>
            </a:r>
            <a:br>
              <a:rPr lang="fr-FR" sz="3900" b="0" dirty="0" smtClean="0">
                <a:solidFill>
                  <a:schemeClr val="bg1"/>
                </a:solidFill>
                <a:latin typeface="Arabic Typesetting" pitchFamily="66" charset="-78"/>
                <a:cs typeface="Arabic Typesetting" pitchFamily="66" charset="-78"/>
              </a:rPr>
            </a:br>
            <a:r>
              <a:rPr lang="ar-SA" sz="3900" b="0" dirty="0" smtClean="0">
                <a:solidFill>
                  <a:schemeClr val="bg1"/>
                </a:solidFill>
                <a:latin typeface="Arabic Typesetting" pitchFamily="66" charset="-78"/>
                <a:cs typeface="Arabic Typesetting" pitchFamily="66" charset="-78"/>
              </a:rPr>
              <a:t>تتم عملية إخطار اللجنة عن طريق البريد الالكتروني    </a:t>
            </a:r>
            <a:r>
              <a:rPr lang="fr-FR" sz="3900" b="0" i="1" dirty="0" smtClean="0">
                <a:solidFill>
                  <a:schemeClr val="bg1"/>
                </a:solidFill>
                <a:latin typeface="Arabic Typesetting" pitchFamily="66" charset="-78"/>
                <a:cs typeface="Arabic Typesetting" pitchFamily="66" charset="-78"/>
              </a:rPr>
              <a:t>commissioncamc@gmail.com</a:t>
            </a:r>
            <a:r>
              <a:rPr lang="ar-SA" sz="3900" b="0" dirty="0" smtClean="0">
                <a:solidFill>
                  <a:schemeClr val="bg1"/>
                </a:solidFill>
                <a:latin typeface="Arabic Typesetting" pitchFamily="66" charset="-78"/>
                <a:cs typeface="Arabic Typesetting" pitchFamily="66" charset="-78"/>
              </a:rPr>
              <a:t> </a:t>
            </a:r>
            <a:r>
              <a:rPr lang="fr-FR" sz="3900" b="0" dirty="0" smtClean="0">
                <a:solidFill>
                  <a:schemeClr val="bg1"/>
                </a:solidFill>
                <a:latin typeface="Arabic Typesetting" pitchFamily="66" charset="-78"/>
                <a:cs typeface="Arabic Typesetting" pitchFamily="66" charset="-78"/>
              </a:rPr>
              <a:t/>
            </a:r>
            <a:br>
              <a:rPr lang="fr-FR" sz="3900" b="0" dirty="0" smtClean="0">
                <a:solidFill>
                  <a:schemeClr val="bg1"/>
                </a:solidFill>
                <a:latin typeface="Arabic Typesetting" pitchFamily="66" charset="-78"/>
                <a:cs typeface="Arabic Typesetting" pitchFamily="66" charset="-78"/>
              </a:rPr>
            </a:br>
            <a:r>
              <a:rPr lang="ar-SA" sz="3900" b="0" dirty="0" smtClean="0">
                <a:solidFill>
                  <a:schemeClr val="bg1"/>
                </a:solidFill>
                <a:latin typeface="Arabic Typesetting" pitchFamily="66" charset="-78"/>
                <a:cs typeface="Arabic Typesetting" pitchFamily="66" charset="-78"/>
              </a:rPr>
              <a:t>أو عن طريق إيداع الإخطار على مستوى أمانة اللجنة المتواجدة على مستوى الإدارة المركزية لوزارة التجارة، مديرية المنافسة (الطابق الثامن) أو إرساله عن طريق البريد إلى العنوان التالي: أمانة لجنة البنود التعسفية ، وزارة التجارة، الأبراج الثلاثة حي مختار </a:t>
            </a:r>
            <a:r>
              <a:rPr lang="ar-SA" sz="3900" b="0" dirty="0" err="1" smtClean="0">
                <a:solidFill>
                  <a:schemeClr val="bg1"/>
                </a:solidFill>
                <a:latin typeface="Arabic Typesetting" pitchFamily="66" charset="-78"/>
                <a:cs typeface="Arabic Typesetting" pitchFamily="66" charset="-78"/>
              </a:rPr>
              <a:t>زرهوني</a:t>
            </a:r>
            <a:r>
              <a:rPr lang="ar-SA" sz="3900" b="0" dirty="0" smtClean="0">
                <a:solidFill>
                  <a:schemeClr val="bg1"/>
                </a:solidFill>
                <a:latin typeface="Arabic Typesetting" pitchFamily="66" charset="-78"/>
                <a:cs typeface="Arabic Typesetting" pitchFamily="66" charset="-78"/>
              </a:rPr>
              <a:t> </a:t>
            </a:r>
            <a:r>
              <a:rPr lang="fr-FR" sz="3900" b="0" dirty="0" smtClean="0">
                <a:solidFill>
                  <a:schemeClr val="bg1"/>
                </a:solidFill>
                <a:latin typeface="Arabic Typesetting" pitchFamily="66" charset="-78"/>
                <a:cs typeface="Arabic Typesetting" pitchFamily="66" charset="-78"/>
              </a:rPr>
              <a:t/>
            </a:r>
            <a:br>
              <a:rPr lang="fr-FR" sz="3900" b="0" dirty="0" smtClean="0">
                <a:solidFill>
                  <a:schemeClr val="bg1"/>
                </a:solidFill>
                <a:latin typeface="Arabic Typesetting" pitchFamily="66" charset="-78"/>
                <a:cs typeface="Arabic Typesetting" pitchFamily="66" charset="-78"/>
              </a:rPr>
            </a:br>
            <a:r>
              <a:rPr lang="ar-SA" sz="3900" b="0" dirty="0" smtClean="0">
                <a:solidFill>
                  <a:schemeClr val="bg1"/>
                </a:solidFill>
                <a:latin typeface="Arabic Typesetting" pitchFamily="66" charset="-78"/>
                <a:cs typeface="Arabic Typesetting" pitchFamily="66" charset="-78"/>
              </a:rPr>
              <a:t>(حي الموز سابقا)، المحمدية، الجزائر العاصمة.</a:t>
            </a:r>
            <a:r>
              <a:rPr lang="fr-FR" sz="3900" b="0" dirty="0" smtClean="0">
                <a:solidFill>
                  <a:schemeClr val="bg1"/>
                </a:solidFill>
                <a:latin typeface="Arabic Typesetting" pitchFamily="66" charset="-78"/>
                <a:cs typeface="Arabic Typesetting" pitchFamily="66" charset="-78"/>
              </a:rPr>
              <a:t/>
            </a:r>
            <a:br>
              <a:rPr lang="fr-FR" sz="3900" b="0" dirty="0" smtClean="0">
                <a:solidFill>
                  <a:schemeClr val="bg1"/>
                </a:solidFill>
                <a:latin typeface="Arabic Typesetting" pitchFamily="66" charset="-78"/>
                <a:cs typeface="Arabic Typesetting" pitchFamily="66" charset="-78"/>
              </a:rPr>
            </a:br>
            <a:endParaRPr lang="fr-FR" sz="39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369072"/>
          </a:xfrm>
        </p:spPr>
        <p:txBody>
          <a:bodyPr>
            <a:normAutofit fontScale="90000"/>
          </a:bodyPr>
          <a:lstStyle/>
          <a:p>
            <a:pPr algn="r" rtl="1"/>
            <a:r>
              <a:rPr lang="ar-DZ" sz="3500" b="0" dirty="0" smtClean="0">
                <a:solidFill>
                  <a:schemeClr val="bg1"/>
                </a:solidFill>
                <a:latin typeface="Arabic Typesetting" pitchFamily="66" charset="-78"/>
                <a:cs typeface="Arabic Typesetting" pitchFamily="66" charset="-78"/>
              </a:rPr>
              <a:t/>
            </a:r>
            <a:br>
              <a:rPr lang="ar-DZ" sz="3500" b="0" dirty="0" smtClean="0">
                <a:solidFill>
                  <a:schemeClr val="bg1"/>
                </a:solidFill>
                <a:latin typeface="Arabic Typesetting" pitchFamily="66" charset="-78"/>
                <a:cs typeface="Arabic Typesetting" pitchFamily="66" charset="-78"/>
              </a:rPr>
            </a:br>
            <a:r>
              <a:rPr lang="ar-DZ" sz="3500" b="0" dirty="0" smtClean="0">
                <a:solidFill>
                  <a:schemeClr val="bg1"/>
                </a:solidFill>
                <a:latin typeface="Arabic Typesetting" pitchFamily="66" charset="-78"/>
                <a:cs typeface="Arabic Typesetting" pitchFamily="66" charset="-78"/>
              </a:rPr>
              <a:t/>
            </a:r>
            <a:br>
              <a:rPr lang="ar-DZ" sz="3500" b="0" dirty="0" smtClean="0">
                <a:solidFill>
                  <a:schemeClr val="bg1"/>
                </a:solidFill>
                <a:latin typeface="Arabic Typesetting" pitchFamily="66" charset="-78"/>
                <a:cs typeface="Arabic Typesetting" pitchFamily="66" charset="-78"/>
              </a:rPr>
            </a:br>
            <a:r>
              <a:rPr lang="ar-SA" sz="3500" b="0" dirty="0" smtClean="0">
                <a:solidFill>
                  <a:schemeClr val="bg1"/>
                </a:solidFill>
                <a:latin typeface="Arabic Typesetting" pitchFamily="66" charset="-78"/>
                <a:cs typeface="Arabic Typesetting" pitchFamily="66" charset="-78"/>
              </a:rPr>
              <a:t>علاوة على ذلك، فإن جميع الفاعلين الاقتصاديين لاسيما جمعيات حماية المستهلكين مدعوون </a:t>
            </a:r>
            <a:r>
              <a:rPr lang="ar-DZ" sz="3500" b="0" dirty="0" smtClean="0">
                <a:solidFill>
                  <a:schemeClr val="bg1"/>
                </a:solidFill>
                <a:latin typeface="Arabic Typesetting" pitchFamily="66" charset="-78"/>
                <a:cs typeface="Arabic Typesetting" pitchFamily="66" charset="-78"/>
              </a:rPr>
              <a:t/>
            </a:r>
            <a:br>
              <a:rPr lang="ar-DZ" sz="3500" b="0" dirty="0" smtClean="0">
                <a:solidFill>
                  <a:schemeClr val="bg1"/>
                </a:solidFill>
                <a:latin typeface="Arabic Typesetting" pitchFamily="66" charset="-78"/>
                <a:cs typeface="Arabic Typesetting" pitchFamily="66" charset="-78"/>
              </a:rPr>
            </a:br>
            <a:r>
              <a:rPr lang="ar-SA" sz="3500" b="0" dirty="0" smtClean="0">
                <a:solidFill>
                  <a:schemeClr val="bg1"/>
                </a:solidFill>
                <a:latin typeface="Arabic Typesetting" pitchFamily="66" charset="-78"/>
                <a:cs typeface="Arabic Typesetting" pitchFamily="66" charset="-78"/>
              </a:rPr>
              <a:t>لتقديم كل اقتراح أو شكاوى مفيدة في هذا المجال</a:t>
            </a:r>
            <a:r>
              <a:rPr lang="ar-DZ" sz="3500" b="0" dirty="0" smtClean="0">
                <a:solidFill>
                  <a:schemeClr val="bg1"/>
                </a:solidFill>
                <a:latin typeface="Arabic Typesetting" pitchFamily="66" charset="-78"/>
                <a:cs typeface="Arabic Typesetting" pitchFamily="66" charset="-78"/>
              </a:rPr>
              <a:t>.</a:t>
            </a:r>
            <a:r>
              <a:rPr lang="fr-FR" sz="3500" b="0" smtClean="0">
                <a:solidFill>
                  <a:schemeClr val="bg1"/>
                </a:solidFill>
                <a:latin typeface="Arabic Typesetting" pitchFamily="66" charset="-78"/>
                <a:cs typeface="Arabic Typesetting" pitchFamily="66" charset="-78"/>
              </a:rPr>
              <a:t>         </a:t>
            </a:r>
            <a:r>
              <a:rPr lang="fr-FR" sz="3500" dirty="0" smtClean="0">
                <a:solidFill>
                  <a:schemeClr val="bg1"/>
                </a:solidFill>
                <a:latin typeface="Arabic Typesetting" pitchFamily="66" charset="-78"/>
                <a:cs typeface="Arabic Typesetting" pitchFamily="66" charset="-78"/>
              </a:rPr>
              <a:t/>
            </a:r>
            <a:br>
              <a:rPr lang="fr-FR" sz="3500" dirty="0" smtClean="0">
                <a:solidFill>
                  <a:schemeClr val="bg1"/>
                </a:solidFill>
                <a:latin typeface="Arabic Typesetting" pitchFamily="66" charset="-78"/>
                <a:cs typeface="Arabic Typesetting" pitchFamily="66" charset="-78"/>
              </a:rPr>
            </a:br>
            <a:r>
              <a:rPr lang="fr-FR" sz="3500" dirty="0" smtClean="0">
                <a:solidFill>
                  <a:schemeClr val="bg1"/>
                </a:solidFill>
                <a:latin typeface="Arabic Typesetting" pitchFamily="66" charset="-78"/>
                <a:cs typeface="Arabic Typesetting" pitchFamily="66" charset="-78"/>
              </a:rPr>
              <a:t/>
            </a:r>
            <a:br>
              <a:rPr lang="fr-FR" sz="3500" dirty="0" smtClean="0">
                <a:solidFill>
                  <a:schemeClr val="bg1"/>
                </a:solidFill>
                <a:latin typeface="Arabic Typesetting" pitchFamily="66" charset="-78"/>
                <a:cs typeface="Arabic Typesetting" pitchFamily="66" charset="-78"/>
              </a:rPr>
            </a:b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endParaRPr lang="fr-FR" dirty="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369072"/>
          </a:xfrm>
        </p:spPr>
        <p:txBody>
          <a:bodyPr>
            <a:normAutofit fontScale="90000"/>
          </a:bodyPr>
          <a:lstStyle/>
          <a:p>
            <a:pPr algn="r" rtl="1"/>
            <a:r>
              <a:rPr lang="ar-SA" sz="3600" dirty="0" smtClean="0">
                <a:solidFill>
                  <a:schemeClr val="bg1"/>
                </a:solidFill>
                <a:latin typeface="Arabic Typesetting" pitchFamily="66" charset="-78"/>
                <a:cs typeface="Arabic Typesetting" pitchFamily="66" charset="-78"/>
              </a:rPr>
              <a:t>4- </a:t>
            </a:r>
            <a:r>
              <a:rPr lang="ar-SA" sz="3600" u="sng" dirty="0" smtClean="0">
                <a:solidFill>
                  <a:schemeClr val="bg1"/>
                </a:solidFill>
                <a:latin typeface="Arabic Typesetting" pitchFamily="66" charset="-78"/>
                <a:cs typeface="Arabic Typesetting" pitchFamily="66" charset="-78"/>
              </a:rPr>
              <a:t>العقــــوبــات</a:t>
            </a:r>
            <a:r>
              <a:rPr lang="fr-FR" sz="3600" dirty="0" smtClean="0">
                <a:solidFill>
                  <a:schemeClr val="bg1"/>
                </a:solidFill>
                <a:latin typeface="Arabic Typesetting" pitchFamily="66" charset="-78"/>
                <a:cs typeface="Arabic Typesetting" pitchFamily="66" charset="-78"/>
              </a:rPr>
              <a:t/>
            </a:r>
            <a:br>
              <a:rPr lang="fr-FR" sz="3600" dirty="0" smtClean="0">
                <a:solidFill>
                  <a:schemeClr val="bg1"/>
                </a:solidFill>
                <a:latin typeface="Arabic Typesetting" pitchFamily="66" charset="-78"/>
                <a:cs typeface="Arabic Typesetting" pitchFamily="66" charset="-78"/>
              </a:rPr>
            </a:br>
            <a:r>
              <a:rPr lang="ar-SA" sz="3500" b="0" dirty="0" smtClean="0">
                <a:solidFill>
                  <a:schemeClr val="bg1"/>
                </a:solidFill>
                <a:latin typeface="Arabic Typesetting" pitchFamily="66" charset="-78"/>
                <a:cs typeface="Arabic Typesetting" pitchFamily="66" charset="-78"/>
              </a:rPr>
              <a:t>لقد منع المشرع الجزائري العون الاقتصادي من تضمين العقد المبرم بينه </a:t>
            </a:r>
            <a:r>
              <a:rPr lang="ar-SA" sz="3500" b="0" dirty="0" err="1" smtClean="0">
                <a:solidFill>
                  <a:schemeClr val="bg1"/>
                </a:solidFill>
                <a:latin typeface="Arabic Typesetting" pitchFamily="66" charset="-78"/>
                <a:cs typeface="Arabic Typesetting" pitchFamily="66" charset="-78"/>
              </a:rPr>
              <a:t>و</a:t>
            </a:r>
            <a:r>
              <a:rPr lang="ar-SA" sz="3500" b="0" dirty="0" smtClean="0">
                <a:solidFill>
                  <a:schemeClr val="bg1"/>
                </a:solidFill>
                <a:latin typeface="Arabic Typesetting" pitchFamily="66" charset="-78"/>
                <a:cs typeface="Arabic Typesetting" pitchFamily="66" charset="-78"/>
              </a:rPr>
              <a:t> بين المستهلك  الشروط المعتبر</a:t>
            </a:r>
            <a:r>
              <a:rPr lang="ar-DZ" sz="3500" b="0" dirty="0" smtClean="0">
                <a:solidFill>
                  <a:schemeClr val="bg1"/>
                </a:solidFill>
                <a:latin typeface="Arabic Typesetting" pitchFamily="66" charset="-78"/>
                <a:cs typeface="Arabic Typesetting" pitchFamily="66" charset="-78"/>
              </a:rPr>
              <a:t>ة</a:t>
            </a:r>
            <a:r>
              <a:rPr lang="ar-SA" sz="3500" b="0" dirty="0" smtClean="0">
                <a:solidFill>
                  <a:schemeClr val="bg1"/>
                </a:solidFill>
                <a:latin typeface="Arabic Typesetting" pitchFamily="66" charset="-78"/>
                <a:cs typeface="Arabic Typesetting" pitchFamily="66" charset="-78"/>
              </a:rPr>
              <a:t> تعسفية سواء المنصوص عليها في المادة  29 من القانون 04-02 أو تلك المحددة في المادة 5 من المرسوم التنفيذي حرصا منه على حماية المستهلك </a:t>
            </a:r>
            <a:r>
              <a:rPr lang="ar-SA" sz="3500" b="0" dirty="0" err="1" smtClean="0">
                <a:solidFill>
                  <a:schemeClr val="bg1"/>
                </a:solidFill>
                <a:latin typeface="Arabic Typesetting" pitchFamily="66" charset="-78"/>
                <a:cs typeface="Arabic Typesetting" pitchFamily="66" charset="-78"/>
              </a:rPr>
              <a:t>و</a:t>
            </a:r>
            <a:r>
              <a:rPr lang="ar-SA" sz="3500" b="0" dirty="0" smtClean="0">
                <a:solidFill>
                  <a:schemeClr val="bg1"/>
                </a:solidFill>
                <a:latin typeface="Arabic Typesetting" pitchFamily="66" charset="-78"/>
                <a:cs typeface="Arabic Typesetting" pitchFamily="66" charset="-78"/>
              </a:rPr>
              <a:t> مكافحة هده الشروط التعسفية حيت نصت المادة 38 من القانون 04-02  بفرض غرامة في حال الإخلال تتراوح مابين 50.000 </a:t>
            </a:r>
            <a:r>
              <a:rPr lang="ar-SA" sz="3500" b="0" dirty="0" err="1" smtClean="0">
                <a:solidFill>
                  <a:schemeClr val="bg1"/>
                </a:solidFill>
                <a:latin typeface="Arabic Typesetting" pitchFamily="66" charset="-78"/>
                <a:cs typeface="Arabic Typesetting" pitchFamily="66" charset="-78"/>
              </a:rPr>
              <a:t>الى</a:t>
            </a:r>
            <a:r>
              <a:rPr lang="ar-SA" sz="3500" b="0" dirty="0" smtClean="0">
                <a:solidFill>
                  <a:schemeClr val="bg1"/>
                </a:solidFill>
                <a:latin typeface="Arabic Typesetting" pitchFamily="66" charset="-78"/>
                <a:cs typeface="Arabic Typesetting" pitchFamily="66" charset="-78"/>
              </a:rPr>
              <a:t>  5.000.000  </a:t>
            </a:r>
            <a:r>
              <a:rPr lang="ar-SA" sz="3500" b="0" dirty="0" err="1" smtClean="0">
                <a:solidFill>
                  <a:schemeClr val="bg1"/>
                </a:solidFill>
                <a:latin typeface="Arabic Typesetting" pitchFamily="66" charset="-78"/>
                <a:cs typeface="Arabic Typesetting" pitchFamily="66" charset="-78"/>
              </a:rPr>
              <a:t>دج</a:t>
            </a:r>
            <a:r>
              <a:rPr lang="ar-DZ" sz="3500" b="0" dirty="0" smtClean="0">
                <a:solidFill>
                  <a:schemeClr val="bg1"/>
                </a:solidFill>
                <a:latin typeface="Arabic Typesetting" pitchFamily="66" charset="-78"/>
                <a:cs typeface="Arabic Typesetting" pitchFamily="66" charset="-78"/>
              </a:rPr>
              <a:t> أي في حالة الممارسات التعاقدية التعسفية.</a:t>
            </a:r>
            <a:r>
              <a:rPr lang="fr-FR" sz="3600" b="0" dirty="0" smtClean="0">
                <a:solidFill>
                  <a:schemeClr val="bg1"/>
                </a:solidFill>
                <a:latin typeface="Arabic Typesetting" pitchFamily="66" charset="-78"/>
                <a:cs typeface="Arabic Typesetting" pitchFamily="66" charset="-78"/>
              </a:rPr>
              <a:t/>
            </a:r>
            <a:br>
              <a:rPr lang="fr-FR" sz="3600" b="0" dirty="0" smtClean="0">
                <a:solidFill>
                  <a:schemeClr val="bg1"/>
                </a:solidFill>
                <a:latin typeface="Arabic Typesetting" pitchFamily="66" charset="-78"/>
                <a:cs typeface="Arabic Typesetting" pitchFamily="66" charset="-78"/>
              </a:rPr>
            </a:br>
            <a:r>
              <a:rPr lang="fr-FR" sz="3600" dirty="0" smtClean="0">
                <a:solidFill>
                  <a:schemeClr val="bg1"/>
                </a:solidFill>
                <a:latin typeface="Arabic Typesetting" pitchFamily="66" charset="-78"/>
                <a:cs typeface="Arabic Typesetting" pitchFamily="66" charset="-78"/>
              </a:rPr>
              <a:t/>
            </a:r>
            <a:br>
              <a:rPr lang="fr-FR" sz="3600" dirty="0" smtClean="0">
                <a:solidFill>
                  <a:schemeClr val="bg1"/>
                </a:solidFill>
                <a:latin typeface="Arabic Typesetting" pitchFamily="66" charset="-78"/>
                <a:cs typeface="Arabic Typesetting" pitchFamily="66" charset="-78"/>
              </a:rPr>
            </a:br>
            <a:r>
              <a:rPr lang="fr-FR" sz="3600" dirty="0" smtClean="0">
                <a:solidFill>
                  <a:schemeClr val="bg1"/>
                </a:solidFill>
                <a:latin typeface="Arabic Typesetting" pitchFamily="66" charset="-78"/>
                <a:cs typeface="Arabic Typesetting" pitchFamily="66" charset="-78"/>
              </a:rPr>
              <a:t/>
            </a:r>
            <a:br>
              <a:rPr lang="fr-FR" sz="3600" dirty="0" smtClean="0">
                <a:solidFill>
                  <a:schemeClr val="bg1"/>
                </a:solidFill>
                <a:latin typeface="Arabic Typesetting" pitchFamily="66" charset="-78"/>
                <a:cs typeface="Arabic Typesetting" pitchFamily="66" charset="-78"/>
              </a:rPr>
            </a:br>
            <a:r>
              <a:rPr lang="fr-FR" sz="3600" dirty="0" smtClean="0">
                <a:solidFill>
                  <a:schemeClr val="bg1"/>
                </a:solidFill>
                <a:latin typeface="Arabic Typesetting" pitchFamily="66" charset="-78"/>
                <a:cs typeface="Arabic Typesetting" pitchFamily="66" charset="-78"/>
              </a:rPr>
              <a:t/>
            </a:r>
            <a:br>
              <a:rPr lang="fr-FR" sz="3600" dirty="0" smtClean="0">
                <a:solidFill>
                  <a:schemeClr val="bg1"/>
                </a:solidFill>
                <a:latin typeface="Arabic Typesetting" pitchFamily="66" charset="-78"/>
                <a:cs typeface="Arabic Typesetting" pitchFamily="66" charset="-78"/>
              </a:rPr>
            </a:br>
            <a:r>
              <a:rPr lang="fr-FR" sz="3600" dirty="0" smtClean="0">
                <a:solidFill>
                  <a:schemeClr val="bg1"/>
                </a:solidFill>
                <a:latin typeface="Arabic Typesetting" pitchFamily="66" charset="-78"/>
                <a:cs typeface="Arabic Typesetting" pitchFamily="66" charset="-78"/>
              </a:rPr>
              <a:t/>
            </a:r>
            <a:br>
              <a:rPr lang="fr-FR" sz="3600" dirty="0" smtClean="0">
                <a:solidFill>
                  <a:schemeClr val="bg1"/>
                </a:solidFill>
                <a:latin typeface="Arabic Typesetting" pitchFamily="66" charset="-78"/>
                <a:cs typeface="Arabic Typesetting" pitchFamily="66" charset="-78"/>
              </a:rPr>
            </a:br>
            <a:endParaRPr lang="fr-FR" sz="3600" dirty="0">
              <a:solidFill>
                <a:schemeClr val="bg1"/>
              </a:solidFill>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fontScale="90000"/>
          </a:bodyPr>
          <a:lstStyle/>
          <a:p>
            <a:pPr algn="r"/>
            <a:r>
              <a:rPr lang="fr-FR" sz="3600" dirty="0" smtClean="0">
                <a:solidFill>
                  <a:schemeClr val="tx2">
                    <a:lumMod val="10000"/>
                  </a:schemeClr>
                </a:solidFill>
              </a:rPr>
              <a:t/>
            </a:r>
            <a:br>
              <a:rPr lang="fr-FR" sz="3600" dirty="0" smtClean="0">
                <a:solidFill>
                  <a:schemeClr val="tx2">
                    <a:lumMod val="10000"/>
                  </a:schemeClr>
                </a:solidFill>
              </a:rPr>
            </a:br>
            <a:r>
              <a:rPr lang="ar-SA" sz="4400" dirty="0" smtClean="0">
                <a:solidFill>
                  <a:schemeClr val="tx2">
                    <a:lumMod val="10000"/>
                  </a:schemeClr>
                </a:solidFill>
                <a:latin typeface="Arabic Typesetting" pitchFamily="66" charset="-78"/>
                <a:cs typeface="Arabic Typesetting" pitchFamily="66" charset="-78"/>
              </a:rPr>
              <a:t>الخاتمة</a:t>
            </a:r>
            <a:r>
              <a:rPr lang="ar-SA" sz="3900" dirty="0" smtClean="0">
                <a:solidFill>
                  <a:schemeClr val="tx2">
                    <a:lumMod val="10000"/>
                  </a:schemeClr>
                </a:solidFill>
                <a:latin typeface="Arabic Typesetting" pitchFamily="66" charset="-78"/>
                <a:cs typeface="Arabic Typesetting" pitchFamily="66" charset="-78"/>
              </a:rPr>
              <a:t> :</a:t>
            </a:r>
            <a:r>
              <a:rPr lang="fr-FR" sz="3900" dirty="0" smtClean="0">
                <a:solidFill>
                  <a:schemeClr val="tx2">
                    <a:lumMod val="10000"/>
                  </a:schemeClr>
                </a:solidFill>
                <a:latin typeface="Arabic Typesetting" pitchFamily="66" charset="-78"/>
                <a:cs typeface="Arabic Typesetting" pitchFamily="66" charset="-78"/>
              </a:rPr>
              <a:t/>
            </a:r>
            <a:br>
              <a:rPr lang="fr-FR" sz="3900" dirty="0" smtClean="0">
                <a:solidFill>
                  <a:schemeClr val="tx2">
                    <a:lumMod val="10000"/>
                  </a:schemeClr>
                </a:solidFill>
                <a:latin typeface="Arabic Typesetting" pitchFamily="66" charset="-78"/>
                <a:cs typeface="Arabic Typesetting" pitchFamily="66" charset="-78"/>
              </a:rPr>
            </a:br>
            <a:r>
              <a:rPr lang="ar-SA" sz="3900" b="0" dirty="0" smtClean="0">
                <a:solidFill>
                  <a:schemeClr val="tx2">
                    <a:lumMod val="10000"/>
                  </a:schemeClr>
                </a:solidFill>
                <a:latin typeface="Arabic Typesetting" pitchFamily="66" charset="-78"/>
                <a:cs typeface="Arabic Typesetting" pitchFamily="66" charset="-78"/>
              </a:rPr>
              <a:t>تتطلب حماية المستهلك تكاثف الجهود بين الدولة ومختلف المؤسسات ذات العلاقة بالمستهلكين وذلك من اجل تدعيم الرقابة على الشروط التعسفية،  </a:t>
            </a:r>
            <a:r>
              <a:rPr lang="ar-DZ" sz="3900" b="0" dirty="0" smtClean="0">
                <a:solidFill>
                  <a:schemeClr val="tx2">
                    <a:lumMod val="10000"/>
                  </a:schemeClr>
                </a:solidFill>
                <a:latin typeface="Arabic Typesetting" pitchFamily="66" charset="-78"/>
                <a:cs typeface="Arabic Typesetting" pitchFamily="66" charset="-78"/>
              </a:rPr>
              <a:t>و </a:t>
            </a:r>
            <a:r>
              <a:rPr lang="ar-SA" sz="3900" b="0" dirty="0" smtClean="0">
                <a:solidFill>
                  <a:schemeClr val="tx2">
                    <a:lumMod val="10000"/>
                  </a:schemeClr>
                </a:solidFill>
                <a:latin typeface="Arabic Typesetting" pitchFamily="66" charset="-78"/>
                <a:cs typeface="Arabic Typesetting" pitchFamily="66" charset="-78"/>
              </a:rPr>
              <a:t>المبادرة إلى وضع قانون موحد لحماية المستهلك، وهذا بجمع كل النصوص الخاصة بحماية </a:t>
            </a:r>
            <a:r>
              <a:rPr lang="ar-DZ" sz="3900" b="0" dirty="0" smtClean="0">
                <a:solidFill>
                  <a:schemeClr val="tx2">
                    <a:lumMod val="10000"/>
                  </a:schemeClr>
                </a:solidFill>
                <a:latin typeface="Arabic Typesetting" pitchFamily="66" charset="-78"/>
                <a:cs typeface="Arabic Typesetting" pitchFamily="66" charset="-78"/>
              </a:rPr>
              <a:t>هذا الأخير</a:t>
            </a:r>
            <a:r>
              <a:rPr lang="ar-SA" sz="3900" b="0" dirty="0" smtClean="0">
                <a:solidFill>
                  <a:schemeClr val="tx2">
                    <a:lumMod val="10000"/>
                  </a:schemeClr>
                </a:solidFill>
                <a:latin typeface="Arabic Typesetting" pitchFamily="66" charset="-78"/>
                <a:cs typeface="Arabic Typesetting" pitchFamily="66" charset="-78"/>
              </a:rPr>
              <a:t>من الشروط التعسفية سواء القواعد العامة أو الخاصة. إعادة صياغة الجزاءات المقررة على المهني أو المحترف بما يتناسب مع توفير حماية جدية وفعالة للمستهلك. تشجيع دور الدولة والجمعيات التي تستهدف حماية المستهلكين في تحرير عقود متوازنة بدلا من ترك احد أطراف يستقل بتحرير العقود. تفعيل دور لجنة البنود التعسفية، وجمعيات حماية المستهلكين وذلك بتحويل دورها الوقائي في حماية المستهلك من الشروط التعسفية إلى الدور العلاجي لتوفير الحماية الأكيدة والفعالة. الاهتمام بالدور الإعلامي والذي من شانه تكريس ثقافة استهلاكية متوازنة. العمل على تكثيف الحملات الهادفة إلى توعية المستهلكين بحقوقهم وتنسيق وتضافر جهود كافة الجهات ذات العلاقة.</a:t>
            </a:r>
            <a:r>
              <a:rPr lang="ar-SA" sz="3900" dirty="0" smtClean="0">
                <a:solidFill>
                  <a:schemeClr val="tx2">
                    <a:lumMod val="10000"/>
                  </a:schemeClr>
                </a:solidFill>
                <a:latin typeface="Arabic Typesetting" pitchFamily="66" charset="-78"/>
                <a:cs typeface="Arabic Typesetting" pitchFamily="66" charset="-78"/>
              </a:rPr>
              <a:t> </a:t>
            </a:r>
            <a:endParaRPr lang="fr-FR" sz="3900" dirty="0">
              <a:solidFill>
                <a:schemeClr val="tx2">
                  <a:lumMod val="10000"/>
                </a:schemeClr>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643710"/>
          </a:xfrm>
        </p:spPr>
        <p:txBody>
          <a:bodyPr>
            <a:noAutofit/>
          </a:bodyPr>
          <a:lstStyle/>
          <a:p>
            <a:pPr algn="r" rtl="1"/>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SA" sz="3600" dirty="0" smtClean="0">
                <a:solidFill>
                  <a:schemeClr val="tx2">
                    <a:lumMod val="10000"/>
                  </a:schemeClr>
                </a:solidFill>
                <a:latin typeface="Arabic Typesetting" pitchFamily="66" charset="-78"/>
                <a:cs typeface="Arabic Typesetting" pitchFamily="66" charset="-78"/>
              </a:rPr>
              <a:t> </a:t>
            </a:r>
            <a:r>
              <a:rPr lang="ar-DZ" sz="3600" dirty="0" smtClean="0">
                <a:solidFill>
                  <a:schemeClr val="tx2">
                    <a:lumMod val="10000"/>
                  </a:schemeClr>
                </a:solidFill>
                <a:latin typeface="Arabic Typesetting" pitchFamily="66" charset="-78"/>
                <a:cs typeface="Arabic Typesetting" pitchFamily="66" charset="-78"/>
              </a:rPr>
              <a:t/>
            </a:r>
            <a:br>
              <a:rPr lang="ar-DZ" sz="3600" dirty="0" smtClean="0">
                <a:solidFill>
                  <a:schemeClr val="tx2">
                    <a:lumMod val="10000"/>
                  </a:schemeClr>
                </a:solidFill>
                <a:latin typeface="Arabic Typesetting" pitchFamily="66" charset="-78"/>
                <a:cs typeface="Arabic Typesetting" pitchFamily="66" charset="-78"/>
              </a:rPr>
            </a:br>
            <a:r>
              <a:rPr lang="ar-DZ" sz="3500" b="0" dirty="0" smtClean="0">
                <a:solidFill>
                  <a:schemeClr val="tx2">
                    <a:lumMod val="10000"/>
                  </a:schemeClr>
                </a:solidFill>
                <a:latin typeface="Arabic Typesetting" pitchFamily="66" charset="-78"/>
                <a:cs typeface="Arabic Typesetting" pitchFamily="66" charset="-78"/>
              </a:rPr>
              <a:t>لمراعاة مصالح المتعامل </a:t>
            </a:r>
            <a:r>
              <a:rPr lang="ar-DZ" sz="3500" b="0" dirty="0" err="1" smtClean="0">
                <a:solidFill>
                  <a:schemeClr val="tx2">
                    <a:lumMod val="10000"/>
                  </a:schemeClr>
                </a:solidFill>
                <a:latin typeface="Arabic Typesetting" pitchFamily="66" charset="-78"/>
                <a:cs typeface="Arabic Typesetting" pitchFamily="66" charset="-78"/>
              </a:rPr>
              <a:t>الإقتصادي</a:t>
            </a:r>
            <a:r>
              <a:rPr lang="ar-DZ" sz="3500" b="0" dirty="0" smtClean="0">
                <a:solidFill>
                  <a:schemeClr val="tx2">
                    <a:lumMod val="10000"/>
                  </a:schemeClr>
                </a:solidFill>
                <a:latin typeface="Arabic Typesetting" pitchFamily="66" charset="-78"/>
                <a:cs typeface="Arabic Typesetting" pitchFamily="66" charset="-78"/>
              </a:rPr>
              <a:t> والمستهلك دون الإجحاف بأي طرف منهم</a:t>
            </a:r>
            <a:br>
              <a:rPr lang="ar-DZ" sz="3500" b="0" dirty="0" smtClean="0">
                <a:solidFill>
                  <a:schemeClr val="tx2">
                    <a:lumMod val="10000"/>
                  </a:schemeClr>
                </a:solidFill>
                <a:latin typeface="Arabic Typesetting" pitchFamily="66" charset="-78"/>
                <a:cs typeface="Arabic Typesetting" pitchFamily="66" charset="-78"/>
              </a:rPr>
            </a:br>
            <a:r>
              <a:rPr lang="ar-SA" sz="3500" b="0" dirty="0" smtClean="0">
                <a:solidFill>
                  <a:schemeClr val="tx2">
                    <a:lumMod val="10000"/>
                  </a:schemeClr>
                </a:solidFill>
                <a:latin typeface="Arabic Typesetting" pitchFamily="66" charset="-78"/>
                <a:cs typeface="Arabic Typesetting" pitchFamily="66" charset="-78"/>
              </a:rPr>
              <a:t>العمل على إجراء الدارسات والبحوث للتعرف على المشاكل الاستهلاكية التي </a:t>
            </a:r>
            <a:r>
              <a:rPr lang="ar-DZ" sz="3500" b="0" dirty="0" smtClean="0">
                <a:solidFill>
                  <a:schemeClr val="tx2">
                    <a:lumMod val="10000"/>
                  </a:schemeClr>
                </a:solidFill>
                <a:latin typeface="Arabic Typesetting" pitchFamily="66" charset="-78"/>
                <a:cs typeface="Arabic Typesetting" pitchFamily="66" charset="-78"/>
              </a:rPr>
              <a:t>ت</a:t>
            </a:r>
            <a:r>
              <a:rPr lang="ar-SA" sz="3500" b="0" dirty="0" smtClean="0">
                <a:solidFill>
                  <a:schemeClr val="tx2">
                    <a:lumMod val="10000"/>
                  </a:schemeClr>
                </a:solidFill>
                <a:latin typeface="Arabic Typesetting" pitchFamily="66" charset="-78"/>
                <a:cs typeface="Arabic Typesetting" pitchFamily="66" charset="-78"/>
              </a:rPr>
              <a:t>واجه </a:t>
            </a:r>
            <a:r>
              <a:rPr lang="ar-DZ" sz="3500" b="0" dirty="0" smtClean="0">
                <a:solidFill>
                  <a:schemeClr val="tx2">
                    <a:lumMod val="10000"/>
                  </a:schemeClr>
                </a:solidFill>
                <a:latin typeface="Arabic Typesetting" pitchFamily="66" charset="-78"/>
                <a:cs typeface="Arabic Typesetting" pitchFamily="66" charset="-78"/>
              </a:rPr>
              <a:t>:</a:t>
            </a:r>
            <a:r>
              <a:rPr lang="ar-DZ" sz="3500" b="0" dirty="0" smtClean="0">
                <a:solidFill>
                  <a:schemeClr val="bg1"/>
                </a:solidFill>
                <a:effectLst/>
                <a:latin typeface="Arabic Typesetting" pitchFamily="66" charset="-78"/>
                <a:cs typeface="Arabic Typesetting" pitchFamily="66" charset="-78"/>
              </a:rPr>
              <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-العمل على تكثيف الحملات الهادفة إلى توعية المستهلكين بحقوقهم وتنسيق وتضافر جهود كافة الجهات ذات العلاقة.</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-العمل على إجراء الدراسات والبحوث للتعرف على المشاكل الاستهلاكية التي تواجه المستهلكين في مجال السلع الاستهلاكية والخدمات.</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-إصدار المطبوعات والنشرات العلمية والمشاركة في البرامج الإذاعية والتلفزيونية لنشر الوعي والتثقيف الاستهلاكي، فضلا عن نشر وتقويم كفاءة وأداء السلع والخدمات، والمواضيع الأخرى كأداة العلاقة باهتمامات المستهلكين وحاجاتهم .</a:t>
            </a:r>
            <a:br>
              <a:rPr lang="ar-DZ" sz="3500" b="0" dirty="0" smtClean="0">
                <a:solidFill>
                  <a:schemeClr val="bg1"/>
                </a:solidFill>
                <a:effectLst/>
                <a:latin typeface="Arabic Typesetting" pitchFamily="66" charset="-78"/>
                <a:cs typeface="Arabic Typesetting" pitchFamily="66" charset="-78"/>
              </a:rPr>
            </a:br>
            <a:r>
              <a:rPr lang="ar-DZ" sz="3500" b="0" dirty="0" smtClean="0">
                <a:solidFill>
                  <a:schemeClr val="bg1"/>
                </a:solidFill>
                <a:effectLst/>
                <a:latin typeface="Arabic Typesetting" pitchFamily="66" charset="-78"/>
                <a:cs typeface="Arabic Typesetting" pitchFamily="66" charset="-78"/>
              </a:rPr>
              <a:t>-مراعاة مصالح الطرفين المنتج والمستهلك، دون الإجحاف بأي طرف منهم.</a:t>
            </a: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endParaRPr lang="fr-FR" sz="3500" dirty="0">
              <a:solidFill>
                <a:schemeClr val="bg1"/>
              </a:solidFill>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a:bodyPr>
          <a:lstStyle/>
          <a:p>
            <a:r>
              <a:rPr lang="ar-DZ" sz="720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شكرا لحسن إصغائكم</a:t>
            </a:r>
            <a:endParaRPr lang="fr-FR" sz="7200"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fontScale="90000"/>
          </a:bodyPr>
          <a:lstStyle/>
          <a:p>
            <a:pPr algn="r" rtl="1"/>
            <a:r>
              <a:rPr lang="ar-DZ" sz="3900" dirty="0" smtClean="0">
                <a:solidFill>
                  <a:schemeClr val="bg1"/>
                </a:solidFill>
                <a:effectLst/>
                <a:latin typeface="Arabic Typesetting" pitchFamily="66" charset="-78"/>
                <a:cs typeface="Arabic Typesetting" pitchFamily="66" charset="-78"/>
              </a:rPr>
              <a:t>  </a:t>
            </a:r>
            <a:br>
              <a:rPr lang="ar-DZ" sz="3900" dirty="0" smtClean="0">
                <a:solidFill>
                  <a:schemeClr val="bg1"/>
                </a:solidFill>
                <a:effectLst/>
                <a:latin typeface="Arabic Typesetting" pitchFamily="66" charset="-78"/>
                <a:cs typeface="Arabic Typesetting" pitchFamily="66" charset="-78"/>
              </a:rPr>
            </a:b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3900" dirty="0" smtClean="0">
                <a:solidFill>
                  <a:schemeClr val="bg1"/>
                </a:solidFill>
                <a:effectLst/>
                <a:latin typeface="Arabic Typesetting" pitchFamily="66" charset="-78"/>
                <a:cs typeface="Arabic Typesetting" pitchFamily="66" charset="-78"/>
              </a:rPr>
              <a:t/>
            </a:r>
            <a:br>
              <a:rPr lang="ar-DZ" sz="3900" dirty="0" smtClean="0">
                <a:solidFill>
                  <a:schemeClr val="bg1"/>
                </a:solidFill>
                <a:effectLst/>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مقدمة :</a:t>
            </a:r>
            <a:r>
              <a:rPr lang="fr-FR" sz="3900" dirty="0" smtClean="0">
                <a:solidFill>
                  <a:schemeClr val="bg1"/>
                </a:solidFill>
                <a:latin typeface="Arabic Typesetting" pitchFamily="66" charset="-78"/>
                <a:cs typeface="Arabic Typesetting" pitchFamily="66" charset="-78"/>
              </a:rPr>
              <a:t/>
            </a:r>
            <a:br>
              <a:rPr lang="fr-FR" sz="3900" dirty="0" smtClean="0">
                <a:solidFill>
                  <a:schemeClr val="bg1"/>
                </a:solidFill>
                <a:latin typeface="Arabic Typesetting" pitchFamily="66" charset="-78"/>
                <a:cs typeface="Arabic Typesetting" pitchFamily="66" charset="-78"/>
              </a:rPr>
            </a:br>
            <a:r>
              <a:rPr lang="ar-DZ" sz="3900" b="0" dirty="0" smtClean="0">
                <a:solidFill>
                  <a:schemeClr val="bg1"/>
                </a:solidFill>
                <a:latin typeface="Arabic Typesetting" pitchFamily="66" charset="-78"/>
                <a:cs typeface="Arabic Typesetting" pitchFamily="66" charset="-78"/>
              </a:rPr>
              <a:t>أمام التطور الحاصل على الصعيدين الاقتصادي  والاجتماعي مع ما صاحب ذلك من كثرة وسائل الإنتاج والتوزيع ، نتج عنه زيادة في معدل الطلبات على السلع والخدمات وأدى بصورة ألبه إلى تغيير حقيقي في أنماط الممارسات التجارية وكان من نتائج ذلك أن برز وتعمق المركز القانوني لاثنين من أهم الأشخاص الفاعلين في الحياة الاقتصادية وهما العون الاقتصادي الذي يمكن أن يطلق عليه الشخص القوي المتفوق اقتصاديا والمستهلك الذي يوصف بالشخص الضعيف حيث هذا الاختلال بين الطرفين أثر على العقود من حيث توازنها وما ينبغي أن يتوفر فيها من عدالة بين الأطراف وترتب عليه ظهور الشروط التعسفية في العقود وبالتالي نشأ الاختلاف بين الطرفين أثر على العقود من حيث توازنها وما ينبغي أن يتوفر فيها من عدالة بين الأطراف وترتب عليه ظهور الشروط التعسفية في العقود وبالتالي نشأ الاختلال في التوازن العقدي نتيجة التوزيع الغير عادل في الأداءات المتقابلة للأطراف ، مما أدى إلى إفراز نوع فريد من التعاقد يتمحور في مجمله حول طرفين لا يملكان نفس الإمكانيات في التعاقد ذلك نتيجة عدم </a:t>
            </a:r>
            <a:r>
              <a:rPr lang="ar-DZ" sz="3900" dirty="0" smtClean="0">
                <a:solidFill>
                  <a:schemeClr val="bg1"/>
                </a:solidFill>
                <a:latin typeface="Arabic Typesetting" pitchFamily="66" charset="-78"/>
                <a:cs typeface="Arabic Typesetting" pitchFamily="66" charset="-78"/>
              </a:rPr>
              <a:t/>
            </a:r>
            <a:br>
              <a:rPr lang="ar-DZ" sz="3900" dirty="0" smtClean="0">
                <a:solidFill>
                  <a:schemeClr val="bg1"/>
                </a:solidFill>
                <a:latin typeface="Arabic Typesetting" pitchFamily="66" charset="-78"/>
                <a:cs typeface="Arabic Typesetting" pitchFamily="66" charset="-78"/>
              </a:rPr>
            </a:br>
            <a:r>
              <a:rPr lang="ar-DZ" sz="3900" dirty="0" smtClean="0">
                <a:solidFill>
                  <a:schemeClr val="bg1"/>
                </a:solidFill>
                <a:latin typeface="Arabic Typesetting" pitchFamily="66" charset="-78"/>
                <a:cs typeface="Arabic Typesetting" pitchFamily="66" charset="-78"/>
              </a:rPr>
              <a:t/>
            </a:r>
            <a:br>
              <a:rPr lang="ar-DZ" sz="3900" dirty="0" smtClean="0">
                <a:solidFill>
                  <a:schemeClr val="bg1"/>
                </a:solidFill>
                <a:latin typeface="Arabic Typesetting" pitchFamily="66" charset="-78"/>
                <a:cs typeface="Arabic Typesetting" pitchFamily="66" charset="-78"/>
              </a:rPr>
            </a:br>
            <a:r>
              <a:rPr lang="ar-DZ" sz="3900" dirty="0" smtClean="0">
                <a:solidFill>
                  <a:schemeClr val="bg1"/>
                </a:solidFill>
                <a:latin typeface="Arabic Typesetting" pitchFamily="66" charset="-78"/>
                <a:cs typeface="Arabic Typesetting" pitchFamily="66" charset="-78"/>
              </a:rPr>
              <a:t/>
            </a:r>
            <a:br>
              <a:rPr lang="ar-DZ" sz="3900" dirty="0" smtClean="0">
                <a:solidFill>
                  <a:schemeClr val="bg1"/>
                </a:solidFill>
                <a:latin typeface="Arabic Typesetting" pitchFamily="66" charset="-78"/>
                <a:cs typeface="Arabic Typesetting" pitchFamily="66" charset="-78"/>
              </a:rPr>
            </a:br>
            <a:endParaRPr lang="fr-FR" sz="39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endParaRPr lang="fr-FR" sz="3500" b="0" dirty="0">
              <a:solidFill>
                <a:schemeClr val="bg1"/>
              </a:solidFill>
            </a:endParaRPr>
          </a:p>
        </p:txBody>
      </p:sp>
      <p:sp>
        <p:nvSpPr>
          <p:cNvPr id="3" name="Espace réservé du contenu 2"/>
          <p:cNvSpPr>
            <a:spLocks noGrp="1"/>
          </p:cNvSpPr>
          <p:nvPr>
            <p:ph idx="1"/>
          </p:nvPr>
        </p:nvSpPr>
        <p:spPr>
          <a:xfrm>
            <a:off x="428596" y="1214422"/>
            <a:ext cx="8229600" cy="4709160"/>
          </a:xfrm>
        </p:spPr>
        <p:txBody>
          <a:bodyPr>
            <a:normAutofit fontScale="92500"/>
          </a:bodyPr>
          <a:lstStyle/>
          <a:p>
            <a:pPr algn="r"/>
            <a:r>
              <a:rPr lang="ar-DZ" sz="3600" dirty="0" smtClean="0">
                <a:solidFill>
                  <a:schemeClr val="bg1"/>
                </a:solidFill>
                <a:latin typeface="Arabic Typesetting" pitchFamily="66" charset="-78"/>
                <a:cs typeface="Arabic Typesetting" pitchFamily="66" charset="-78"/>
              </a:rPr>
              <a:t>تكافؤ </a:t>
            </a:r>
            <a:r>
              <a:rPr lang="ar-DZ" sz="3500" dirty="0" smtClean="0">
                <a:solidFill>
                  <a:schemeClr val="bg1"/>
                </a:solidFill>
                <a:latin typeface="Arabic Typesetting" pitchFamily="66" charset="-78"/>
                <a:cs typeface="Arabic Typesetting" pitchFamily="66" charset="-78"/>
              </a:rPr>
              <a:t>مراكزهما القانونية والاقتصادية ، الأمر الذي يؤدي بالطرف الضعيف إلى الخضوع لإرادة الطرف القوي الذي في كثير من الأحيان ماينفرد بفرض شروط العقد التي ينطوي بعضها على قدر كبير من الظلم والتعسف في حق المستهلك لذا سعي المشرع الجزائري لوضع آليات قانونية للتخفيف من حدة الشروط التعسفية </a:t>
            </a:r>
            <a:r>
              <a:rPr lang="ar-DZ" sz="3500" dirty="0" err="1" smtClean="0">
                <a:solidFill>
                  <a:schemeClr val="bg1"/>
                </a:solidFill>
                <a:latin typeface="Arabic Typesetting" pitchFamily="66" charset="-78"/>
                <a:cs typeface="Arabic Typesetting" pitchFamily="66" charset="-78"/>
              </a:rPr>
              <a:t>و</a:t>
            </a:r>
            <a:r>
              <a:rPr lang="ar-DZ" sz="3500" dirty="0" smtClean="0">
                <a:solidFill>
                  <a:schemeClr val="bg1"/>
                </a:solidFill>
                <a:latin typeface="Arabic Typesetting" pitchFamily="66" charset="-78"/>
                <a:cs typeface="Arabic Typesetting" pitchFamily="66" charset="-78"/>
              </a:rPr>
              <a:t> استبعادها ووضع تقنيات قانونية لتحقيق التوازن بين الطرفين وهذا ما تسعى له لجنة البنود التعسفية التي تعتبر جهاز خاص يعمل على حماية المستهلك في جزء مهم من تعاملاته </a:t>
            </a:r>
            <a:r>
              <a:rPr lang="ar-DZ" sz="3500" dirty="0" err="1" smtClean="0">
                <a:solidFill>
                  <a:schemeClr val="bg1"/>
                </a:solidFill>
                <a:latin typeface="Arabic Typesetting" pitchFamily="66" charset="-78"/>
                <a:cs typeface="Arabic Typesetting" pitchFamily="66" charset="-78"/>
              </a:rPr>
              <a:t>اذ</a:t>
            </a:r>
            <a:r>
              <a:rPr lang="ar-DZ" sz="3500" dirty="0" smtClean="0">
                <a:solidFill>
                  <a:schemeClr val="bg1"/>
                </a:solidFill>
                <a:latin typeface="Arabic Typesetting" pitchFamily="66" charset="-78"/>
                <a:cs typeface="Arabic Typesetting" pitchFamily="66" charset="-78"/>
              </a:rPr>
              <a:t> تعمل على البحث عن أي شرط أو بند تعسفي يحدث إخلال في  توازن العلاقة بين الطرفين ، كما تعمل على مساعدة الأطراف الأخرى الفاعلة في مجال حماية المستهلك بداية من القضاء والإدارة وكذا جمعيات حماية المستهلك عن طريق تقديم أراء واقتراحات.</a:t>
            </a:r>
            <a:r>
              <a:rPr lang="ar-DZ" sz="3500" dirty="0" smtClean="0"/>
              <a:t>.. </a:t>
            </a:r>
            <a:endParaRPr lang="fr-FR" sz="3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000876"/>
          </a:xfrm>
        </p:spPr>
        <p:txBody>
          <a:bodyPr>
            <a:normAutofit/>
          </a:bodyPr>
          <a:lstStyle/>
          <a:p>
            <a:pPr algn="r" rtl="1"/>
            <a:r>
              <a:rPr lang="ar-DZ" sz="3700" dirty="0" smtClean="0">
                <a:latin typeface="Arabic Typesetting" pitchFamily="66" charset="-78"/>
                <a:cs typeface="Arabic Typesetting" pitchFamily="66" charset="-78"/>
              </a:rPr>
              <a:t>  </a:t>
            </a:r>
            <a:endParaRPr lang="fr-FR" sz="3700" dirty="0">
              <a:solidFill>
                <a:schemeClr val="bg1"/>
              </a:solidFill>
              <a:effectLst/>
              <a:latin typeface="Arabic Typesetting" pitchFamily="66" charset="-78"/>
              <a:cs typeface="Arabic Typesetting" pitchFamily="66" charset="-7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Autofit/>
          </a:bodyPr>
          <a:lstStyle/>
          <a:p>
            <a:pPr algn="r" rtl="1"/>
            <a:r>
              <a:rPr lang="ar-DZ" sz="2800" dirty="0" smtClean="0">
                <a:solidFill>
                  <a:schemeClr val="bg1"/>
                </a:solidFill>
                <a:latin typeface="Traditional Arabic" pitchFamily="18" charset="-78"/>
                <a:cs typeface="Traditional Arabic" pitchFamily="18" charset="-78"/>
              </a:rPr>
              <a:t/>
            </a:r>
            <a:br>
              <a:rPr lang="ar-DZ" sz="2800" dirty="0" smtClean="0">
                <a:solidFill>
                  <a:schemeClr val="bg1"/>
                </a:solidFill>
                <a:latin typeface="Traditional Arabic" pitchFamily="18" charset="-78"/>
                <a:cs typeface="Traditional Arabic" pitchFamily="18" charset="-78"/>
              </a:rPr>
            </a:br>
            <a:r>
              <a:rPr lang="ar-DZ" sz="2800" dirty="0" smtClean="0">
                <a:solidFill>
                  <a:srgbClr val="002060"/>
                </a:solidFill>
                <a:latin typeface="Traditional Arabic" pitchFamily="18" charset="-78"/>
                <a:cs typeface="Traditional Arabic" pitchFamily="18" charset="-78"/>
              </a:rPr>
              <a:t> </a:t>
            </a:r>
            <a:br>
              <a:rPr lang="ar-DZ" sz="2800" dirty="0" smtClean="0">
                <a:solidFill>
                  <a:srgbClr val="002060"/>
                </a:solidFill>
                <a:latin typeface="Traditional Arabic" pitchFamily="18" charset="-78"/>
                <a:cs typeface="Traditional Arabic" pitchFamily="18" charset="-78"/>
              </a:rPr>
            </a:br>
            <a:r>
              <a:rPr lang="ar-SA" sz="3600" dirty="0" smtClean="0">
                <a:solidFill>
                  <a:schemeClr val="bg1"/>
                </a:solidFill>
                <a:effectLst/>
                <a:latin typeface="Arabic Typesetting" pitchFamily="66" charset="-78"/>
                <a:cs typeface="Arabic Typesetting" pitchFamily="66" charset="-78"/>
              </a:rPr>
              <a:t> </a:t>
            </a:r>
            <a:r>
              <a:rPr lang="fr-FR" sz="3600" dirty="0" smtClean="0">
                <a:solidFill>
                  <a:schemeClr val="bg1"/>
                </a:solidFill>
                <a:effectLst/>
                <a:latin typeface="Arabic Typesetting" pitchFamily="66" charset="-78"/>
                <a:cs typeface="Arabic Typesetting" pitchFamily="66" charset="-78"/>
              </a:rPr>
              <a:t/>
            </a:r>
            <a:br>
              <a:rPr lang="fr-FR"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r>
              <a:rPr lang="ar-DZ" sz="4000" u="sng" dirty="0" smtClean="0">
                <a:solidFill>
                  <a:schemeClr val="bg1"/>
                </a:solidFill>
                <a:effectLst/>
                <a:latin typeface="Andalus" pitchFamily="18" charset="-78"/>
                <a:cs typeface="Andalus" pitchFamily="18" charset="-78"/>
              </a:rPr>
              <a:t>تحديد ماهية البنود التعسفية </a:t>
            </a: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r>
              <a:rPr lang="ar-DZ" sz="3500" dirty="0" smtClean="0">
                <a:solidFill>
                  <a:schemeClr val="bg1"/>
                </a:solidFill>
                <a:effectLst/>
                <a:latin typeface="Arabic Typesetting" pitchFamily="66" charset="-78"/>
                <a:cs typeface="Arabic Typesetting" pitchFamily="66" charset="-78"/>
              </a:rPr>
              <a:t>عرف </a:t>
            </a:r>
            <a:r>
              <a:rPr lang="ar-SA" sz="3500" dirty="0" smtClean="0">
                <a:solidFill>
                  <a:schemeClr val="bg1"/>
                </a:solidFill>
                <a:effectLst/>
                <a:latin typeface="Arabic Typesetting" pitchFamily="66" charset="-78"/>
                <a:cs typeface="Arabic Typesetting" pitchFamily="66" charset="-78"/>
              </a:rPr>
              <a:t>المشرع الجزائري في القانون 04/02 المحدد للقواعد المطبقة على الممارسات التجارية تعريف الشرط التعسفي </a:t>
            </a:r>
            <a:r>
              <a:rPr lang="ar-SA" sz="3500" dirty="0" err="1" smtClean="0">
                <a:solidFill>
                  <a:schemeClr val="bg1"/>
                </a:solidFill>
                <a:effectLst/>
                <a:latin typeface="Arabic Typesetting" pitchFamily="66" charset="-78"/>
                <a:cs typeface="Arabic Typesetting" pitchFamily="66" charset="-78"/>
              </a:rPr>
              <a:t>اد</a:t>
            </a:r>
            <a:r>
              <a:rPr lang="ar-SA" sz="3500" dirty="0" smtClean="0">
                <a:solidFill>
                  <a:schemeClr val="bg1"/>
                </a:solidFill>
                <a:effectLst/>
                <a:latin typeface="Arabic Typesetting" pitchFamily="66" charset="-78"/>
                <a:cs typeface="Arabic Typesetting" pitchFamily="66" charset="-78"/>
              </a:rPr>
              <a:t> جاء النص في الفقرة الخامسة من الماد</a:t>
            </a:r>
            <a:r>
              <a:rPr lang="ar-DZ" sz="3500" dirty="0" smtClean="0">
                <a:solidFill>
                  <a:schemeClr val="bg1"/>
                </a:solidFill>
                <a:effectLst/>
                <a:latin typeface="Arabic Typesetting" pitchFamily="66" charset="-78"/>
                <a:cs typeface="Arabic Typesetting" pitchFamily="66" charset="-78"/>
              </a:rPr>
              <a:t>ة</a:t>
            </a:r>
            <a:r>
              <a:rPr lang="ar-SA" sz="3500" dirty="0" smtClean="0">
                <a:solidFill>
                  <a:schemeClr val="bg1"/>
                </a:solidFill>
                <a:effectLst/>
                <a:latin typeface="Arabic Typesetting" pitchFamily="66" charset="-78"/>
                <a:cs typeface="Arabic Typesetting" pitchFamily="66" charset="-78"/>
              </a:rPr>
              <a:t> 03 كما يلي:</a:t>
            </a:r>
            <a:br>
              <a:rPr lang="ar-SA" sz="3500" dirty="0" smtClean="0">
                <a:solidFill>
                  <a:schemeClr val="bg1"/>
                </a:solidFill>
                <a:effectLst/>
                <a:latin typeface="Arabic Typesetting" pitchFamily="66" charset="-78"/>
                <a:cs typeface="Arabic Typesetting" pitchFamily="66" charset="-78"/>
              </a:rPr>
            </a:br>
            <a:r>
              <a:rPr lang="ar-SA" sz="3500" dirty="0" smtClean="0">
                <a:solidFill>
                  <a:schemeClr val="bg1"/>
                </a:solidFill>
                <a:effectLst/>
                <a:latin typeface="Arabic Typesetting" pitchFamily="66" charset="-78"/>
                <a:cs typeface="Arabic Typesetting" pitchFamily="66" charset="-78"/>
              </a:rPr>
              <a:t>(شرط تعسفي كل بند أو شرط بمفرده أو مشتركا مع بند واحد أو عدة بنود أو شروط أخرى من شأنها الإخلال الظاهر بالتوازن بين الحقوق </a:t>
            </a:r>
            <a:r>
              <a:rPr lang="ar-SA" sz="3500" dirty="0" err="1" smtClean="0">
                <a:solidFill>
                  <a:schemeClr val="bg1"/>
                </a:solidFill>
                <a:effectLst/>
                <a:latin typeface="Arabic Typesetting" pitchFamily="66" charset="-78"/>
                <a:cs typeface="Arabic Typesetting" pitchFamily="66" charset="-78"/>
              </a:rPr>
              <a:t>و</a:t>
            </a:r>
            <a:r>
              <a:rPr lang="ar-SA" sz="3500" dirty="0" smtClean="0">
                <a:solidFill>
                  <a:schemeClr val="bg1"/>
                </a:solidFill>
                <a:effectLst/>
                <a:latin typeface="Arabic Typesetting" pitchFamily="66" charset="-78"/>
                <a:cs typeface="Arabic Typesetting" pitchFamily="66" charset="-78"/>
              </a:rPr>
              <a:t> واجبات أطراف العقد) </a:t>
            </a:r>
            <a:r>
              <a:rPr lang="ar-DZ" sz="3500" dirty="0" smtClean="0">
                <a:solidFill>
                  <a:schemeClr val="bg1"/>
                </a:solidFill>
                <a:effectLst/>
                <a:latin typeface="Arabic Typesetting" pitchFamily="66" charset="-78"/>
                <a:cs typeface="Arabic Typesetting" pitchFamily="66" charset="-78"/>
              </a:rPr>
              <a:t>.</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t>
            </a:r>
            <a:r>
              <a:rPr lang="ar-SA" sz="3500" dirty="0" smtClean="0">
                <a:solidFill>
                  <a:schemeClr val="bg1"/>
                </a:solidFill>
                <a:effectLst/>
                <a:latin typeface="Arabic Typesetting" pitchFamily="66" charset="-78"/>
                <a:cs typeface="Arabic Typesetting" pitchFamily="66" charset="-78"/>
              </a:rPr>
              <a:t>اعتمد المشرع الجزائري في تحديده لشروط التعسفية على أسلوب إعداد قوائم تضم جملة من أهم الشروط التعسفية التي تحوز هده الصفة بقوة القانون</a:t>
            </a:r>
            <a:r>
              <a:rPr lang="ar-DZ" sz="3500" dirty="0" smtClean="0">
                <a:solidFill>
                  <a:schemeClr val="bg1"/>
                </a:solidFill>
                <a:effectLst/>
                <a:latin typeface="Arabic Typesetting" pitchFamily="66" charset="-78"/>
                <a:cs typeface="Arabic Typesetting" pitchFamily="66" charset="-78"/>
              </a:rPr>
              <a:t>،</a:t>
            </a:r>
            <a:r>
              <a:rPr lang="ar-SA" sz="3500" dirty="0" smtClean="0">
                <a:solidFill>
                  <a:schemeClr val="bg1"/>
                </a:solidFill>
                <a:effectLst/>
                <a:latin typeface="Arabic Typesetting" pitchFamily="66" charset="-78"/>
                <a:cs typeface="Arabic Typesetting" pitchFamily="66" charset="-78"/>
              </a:rPr>
              <a:t> </a:t>
            </a:r>
            <a:r>
              <a:rPr lang="ar-DZ" sz="3500" dirty="0" smtClean="0">
                <a:solidFill>
                  <a:schemeClr val="bg1"/>
                </a:solidFill>
                <a:effectLst/>
                <a:latin typeface="Arabic Typesetting" pitchFamily="66" charset="-78"/>
                <a:cs typeface="Arabic Typesetting" pitchFamily="66" charset="-78"/>
              </a:rPr>
              <a:t>حدد </a:t>
            </a:r>
            <a:r>
              <a:rPr lang="ar-SA" sz="3500" dirty="0" smtClean="0">
                <a:solidFill>
                  <a:schemeClr val="bg1"/>
                </a:solidFill>
                <a:effectLst/>
                <a:latin typeface="Arabic Typesetting" pitchFamily="66" charset="-78"/>
                <a:cs typeface="Arabic Typesetting" pitchFamily="66" charset="-78"/>
              </a:rPr>
              <a:t>الأولى بموجب القانون</a:t>
            </a:r>
            <a:r>
              <a:rPr lang="ar-DZ" sz="3500" dirty="0" smtClean="0">
                <a:solidFill>
                  <a:schemeClr val="bg1"/>
                </a:solidFill>
                <a:effectLst/>
                <a:latin typeface="Arabic Typesetting" pitchFamily="66" charset="-78"/>
                <a:cs typeface="Arabic Typesetting" pitchFamily="66" charset="-78"/>
              </a:rPr>
              <a:t> </a:t>
            </a:r>
            <a:r>
              <a:rPr lang="ar-SA" sz="3500" dirty="0" smtClean="0">
                <a:solidFill>
                  <a:schemeClr val="bg1"/>
                </a:solidFill>
                <a:effectLst/>
                <a:latin typeface="Arabic Typesetting" pitchFamily="66" charset="-78"/>
                <a:cs typeface="Arabic Typesetting" pitchFamily="66" charset="-78"/>
              </a:rPr>
              <a:t> 04-02</a:t>
            </a:r>
            <a:r>
              <a:rPr lang="fr-FR" sz="3500" dirty="0" smtClean="0">
                <a:solidFill>
                  <a:schemeClr val="bg1"/>
                </a:solidFill>
                <a:effectLst/>
                <a:latin typeface="Arabic Typesetting" pitchFamily="66" charset="-78"/>
                <a:cs typeface="Arabic Typesetting" pitchFamily="66" charset="-78"/>
              </a:rPr>
              <a:t> </a:t>
            </a:r>
            <a:r>
              <a:rPr lang="ar-SA" sz="3500" dirty="0" smtClean="0">
                <a:solidFill>
                  <a:schemeClr val="bg1"/>
                </a:solidFill>
                <a:effectLst/>
                <a:latin typeface="Arabic Typesetting" pitchFamily="66" charset="-78"/>
                <a:cs typeface="Arabic Typesetting" pitchFamily="66" charset="-78"/>
              </a:rPr>
              <a:t> و أورد الثانية في المرسوم التنفيذي رقم 06-306 الذي يحدد العناصر الأساسية للعقود المبرمة مابين الأعوان الاقتصاديين و المستهلكين </a:t>
            </a:r>
            <a:r>
              <a:rPr lang="ar-SA" sz="3500" dirty="0" err="1" smtClean="0">
                <a:solidFill>
                  <a:schemeClr val="bg1"/>
                </a:solidFill>
                <a:effectLst/>
                <a:latin typeface="Arabic Typesetting" pitchFamily="66" charset="-78"/>
                <a:cs typeface="Arabic Typesetting" pitchFamily="66" charset="-78"/>
              </a:rPr>
              <a:t>و</a:t>
            </a:r>
            <a:r>
              <a:rPr lang="ar-SA" sz="3500" dirty="0" smtClean="0">
                <a:solidFill>
                  <a:schemeClr val="bg1"/>
                </a:solidFill>
                <a:effectLst/>
                <a:latin typeface="Arabic Typesetting" pitchFamily="66" charset="-78"/>
                <a:cs typeface="Arabic Typesetting" pitchFamily="66" charset="-78"/>
              </a:rPr>
              <a:t> البنود التي تعتبر تعسفية </a:t>
            </a:r>
            <a:r>
              <a:rPr lang="ar-DZ" sz="3500" dirty="0" smtClean="0">
                <a:solidFill>
                  <a:schemeClr val="bg1"/>
                </a:solidFill>
                <a:effectLst/>
                <a:latin typeface="Arabic Typesetting" pitchFamily="66" charset="-78"/>
                <a:cs typeface="Arabic Typesetting" pitchFamily="66" charset="-78"/>
              </a:rPr>
              <a:t>.</a:t>
            </a:r>
            <a:r>
              <a:rPr lang="ar-DZ" sz="3500" dirty="0" smtClean="0">
                <a:solidFill>
                  <a:srgbClr val="002060"/>
                </a:solidFill>
                <a:latin typeface="Traditional Arabic" pitchFamily="18" charset="-78"/>
                <a:cs typeface="Traditional Arabic" pitchFamily="18" charset="-78"/>
              </a:rPr>
              <a:t/>
            </a:r>
            <a:br>
              <a:rPr lang="ar-DZ" sz="3500" dirty="0" smtClean="0">
                <a:solidFill>
                  <a:srgbClr val="002060"/>
                </a:solidFill>
                <a:latin typeface="Traditional Arabic" pitchFamily="18" charset="-78"/>
                <a:cs typeface="Traditional Arabic" pitchFamily="18" charset="-78"/>
              </a:rPr>
            </a:br>
            <a:r>
              <a:rPr lang="ar-SA" sz="3500" dirty="0" smtClean="0">
                <a:solidFill>
                  <a:srgbClr val="002060"/>
                </a:solidFill>
                <a:latin typeface="Traditional Arabic" pitchFamily="18" charset="-78"/>
                <a:cs typeface="Traditional Arabic" pitchFamily="18" charset="-78"/>
              </a:rPr>
              <a:t/>
            </a:r>
            <a:br>
              <a:rPr lang="ar-SA" sz="3500" dirty="0" smtClean="0">
                <a:solidFill>
                  <a:srgbClr val="002060"/>
                </a:solidFill>
                <a:latin typeface="Traditional Arabic" pitchFamily="18" charset="-78"/>
                <a:cs typeface="Traditional Arabic" pitchFamily="18" charset="-78"/>
              </a:rPr>
            </a:br>
            <a:r>
              <a:rPr lang="ar-SA" sz="2800" dirty="0" smtClean="0">
                <a:solidFill>
                  <a:srgbClr val="002060"/>
                </a:solidFill>
                <a:latin typeface="Traditional Arabic" pitchFamily="18" charset="-78"/>
                <a:cs typeface="Traditional Arabic" pitchFamily="18" charset="-78"/>
              </a:rPr>
              <a:t/>
            </a:r>
            <a:br>
              <a:rPr lang="ar-SA" sz="2800" dirty="0" smtClean="0">
                <a:solidFill>
                  <a:srgbClr val="002060"/>
                </a:solidFill>
                <a:latin typeface="Traditional Arabic" pitchFamily="18" charset="-78"/>
                <a:cs typeface="Traditional Arabic" pitchFamily="18" charset="-78"/>
              </a:rPr>
            </a:br>
            <a:r>
              <a:rPr lang="ar-SA" sz="2800" dirty="0" smtClean="0">
                <a:solidFill>
                  <a:srgbClr val="002060"/>
                </a:solidFill>
                <a:latin typeface="Traditional Arabic" pitchFamily="18" charset="-78"/>
                <a:cs typeface="Traditional Arabic" pitchFamily="18" charset="-78"/>
              </a:rPr>
              <a:t/>
            </a:r>
            <a:br>
              <a:rPr lang="ar-SA" sz="2800" dirty="0" smtClean="0">
                <a:solidFill>
                  <a:srgbClr val="002060"/>
                </a:solidFill>
                <a:latin typeface="Traditional Arabic" pitchFamily="18" charset="-78"/>
                <a:cs typeface="Traditional Arabic" pitchFamily="18" charset="-78"/>
              </a:rPr>
            </a:br>
            <a:r>
              <a:rPr lang="ar-SA" sz="3600" b="0" dirty="0" smtClean="0">
                <a:solidFill>
                  <a:schemeClr val="bg1"/>
                </a:solidFill>
                <a:effectLst/>
                <a:latin typeface="Arabic Typesetting" pitchFamily="66" charset="-78"/>
                <a:cs typeface="Arabic Typesetting" pitchFamily="66" charset="-78"/>
              </a:rPr>
              <a:t/>
            </a:r>
            <a:br>
              <a:rPr lang="ar-SA" sz="3600" b="0" dirty="0" smtClean="0">
                <a:solidFill>
                  <a:schemeClr val="bg1"/>
                </a:solidFill>
                <a:effectLst/>
                <a:latin typeface="Arabic Typesetting" pitchFamily="66" charset="-78"/>
                <a:cs typeface="Arabic Typesetting" pitchFamily="66" charset="-78"/>
              </a:rPr>
            </a:br>
            <a:r>
              <a:rPr lang="ar-SA" sz="3600" b="0" dirty="0" smtClean="0">
                <a:solidFill>
                  <a:schemeClr val="bg1"/>
                </a:solidFill>
                <a:effectLst/>
                <a:latin typeface="Arabic Typesetting" pitchFamily="66" charset="-78"/>
                <a:cs typeface="Arabic Typesetting" pitchFamily="66" charset="-78"/>
              </a:rPr>
              <a:t/>
            </a:r>
            <a:br>
              <a:rPr lang="ar-SA" sz="3600" b="0" dirty="0" smtClean="0">
                <a:solidFill>
                  <a:schemeClr val="bg1"/>
                </a:solidFill>
                <a:effectLst/>
                <a:latin typeface="Arabic Typesetting" pitchFamily="66" charset="-78"/>
                <a:cs typeface="Arabic Typesetting" pitchFamily="66" charset="-78"/>
              </a:rPr>
            </a:br>
            <a:r>
              <a:rPr lang="ar-SA" sz="3600" b="0" dirty="0" smtClean="0">
                <a:solidFill>
                  <a:schemeClr val="bg1"/>
                </a:solidFill>
                <a:effectLst/>
                <a:latin typeface="Arabic Typesetting" pitchFamily="66" charset="-78"/>
                <a:cs typeface="Arabic Typesetting" pitchFamily="66" charset="-78"/>
              </a:rPr>
              <a:t/>
            </a:r>
            <a:br>
              <a:rPr lang="ar-SA" sz="3600" b="0" dirty="0" smtClean="0">
                <a:solidFill>
                  <a:schemeClr val="bg1"/>
                </a:solidFill>
                <a:effectLst/>
                <a:latin typeface="Arabic Typesetting" pitchFamily="66" charset="-78"/>
                <a:cs typeface="Arabic Typesetting" pitchFamily="66" charset="-78"/>
              </a:rPr>
            </a:br>
            <a:r>
              <a:rPr lang="ar-SA" sz="3600" b="0" dirty="0" smtClean="0">
                <a:solidFill>
                  <a:schemeClr val="bg1"/>
                </a:solidFill>
                <a:effectLst/>
                <a:latin typeface="Arabic Typesetting" pitchFamily="66" charset="-78"/>
                <a:cs typeface="Arabic Typesetting" pitchFamily="66" charset="-78"/>
              </a:rPr>
              <a:t/>
            </a:r>
            <a:br>
              <a:rPr lang="ar-SA" sz="3600" b="0" dirty="0" smtClean="0">
                <a:solidFill>
                  <a:schemeClr val="bg1"/>
                </a:solidFill>
                <a:effectLst/>
                <a:latin typeface="Arabic Typesetting" pitchFamily="66" charset="-78"/>
                <a:cs typeface="Arabic Typesetting" pitchFamily="66" charset="-78"/>
              </a:rPr>
            </a:br>
            <a:r>
              <a:rPr lang="fr-FR" sz="3600" b="0" dirty="0" smtClean="0">
                <a:solidFill>
                  <a:schemeClr val="bg1"/>
                </a:solidFill>
                <a:effectLst/>
                <a:latin typeface="Arabic Typesetting" pitchFamily="66" charset="-78"/>
                <a:cs typeface="Arabic Typesetting" pitchFamily="66" charset="-78"/>
              </a:rPr>
              <a:t/>
            </a:r>
            <a:br>
              <a:rPr lang="fr-FR" sz="3600" b="0" dirty="0" smtClean="0">
                <a:solidFill>
                  <a:schemeClr val="bg1"/>
                </a:solidFill>
                <a:effectLst/>
                <a:latin typeface="Arabic Typesetting" pitchFamily="66" charset="-78"/>
                <a:cs typeface="Arabic Typesetting" pitchFamily="66" charset="-78"/>
              </a:rPr>
            </a:br>
            <a:endParaRPr lang="fr-FR" sz="3200" b="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ln/>
        </p:spPr>
        <p:style>
          <a:lnRef idx="1">
            <a:schemeClr val="dk1"/>
          </a:lnRef>
          <a:fillRef idx="2">
            <a:schemeClr val="dk1"/>
          </a:fillRef>
          <a:effectRef idx="1">
            <a:schemeClr val="dk1"/>
          </a:effectRef>
          <a:fontRef idx="minor">
            <a:schemeClr val="dk1"/>
          </a:fontRef>
        </p:style>
        <p:txBody>
          <a:bodyPr/>
          <a:lstStyle/>
          <a:p>
            <a:r>
              <a:rPr lang="ar-DZ" sz="4400" dirty="0" smtClean="0">
                <a:solidFill>
                  <a:srgbClr val="FF0000"/>
                </a:solidFill>
                <a:effectLst/>
                <a:latin typeface="Andalus" pitchFamily="18" charset="-78"/>
                <a:cs typeface="Andalus" pitchFamily="18" charset="-78"/>
              </a:rPr>
              <a:t>البنود التي </a:t>
            </a:r>
            <a:r>
              <a:rPr lang="ar-DZ" sz="4400" dirty="0" err="1" smtClean="0">
                <a:solidFill>
                  <a:srgbClr val="FF0000"/>
                </a:solidFill>
                <a:effectLst/>
                <a:latin typeface="Andalus" pitchFamily="18" charset="-78"/>
                <a:cs typeface="Andalus" pitchFamily="18" charset="-78"/>
              </a:rPr>
              <a:t>تتعتبر</a:t>
            </a:r>
            <a:r>
              <a:rPr lang="ar-DZ" sz="4400" dirty="0" smtClean="0">
                <a:solidFill>
                  <a:srgbClr val="FF0000"/>
                </a:solidFill>
                <a:effectLst/>
                <a:latin typeface="Andalus" pitchFamily="18" charset="-78"/>
                <a:cs typeface="Andalus" pitchFamily="18" charset="-78"/>
              </a:rPr>
              <a:t> تعسفية حسب القانون رقم 04/02 </a:t>
            </a:r>
            <a:br>
              <a:rPr lang="ar-DZ" sz="4400" dirty="0" smtClean="0">
                <a:solidFill>
                  <a:srgbClr val="FF0000"/>
                </a:solidFill>
                <a:effectLst/>
                <a:latin typeface="Andalus" pitchFamily="18" charset="-78"/>
                <a:cs typeface="Andalus" pitchFamily="18" charset="-78"/>
              </a:rPr>
            </a:br>
            <a:r>
              <a:rPr lang="ar-DZ" sz="4400" dirty="0" smtClean="0">
                <a:solidFill>
                  <a:srgbClr val="FF0000"/>
                </a:solidFill>
                <a:effectLst/>
                <a:latin typeface="Andalus" pitchFamily="18" charset="-78"/>
                <a:cs typeface="Andalus" pitchFamily="18" charset="-78"/>
              </a:rPr>
              <a:t>المحدد للقواعد المطبقة على الممارسات التجارية</a:t>
            </a:r>
            <a:r>
              <a:rPr lang="ar-SA" sz="4400" dirty="0" smtClean="0">
                <a:solidFill>
                  <a:schemeClr val="bg1"/>
                </a:solidFill>
                <a:effectLst/>
                <a:latin typeface="Andalus" pitchFamily="18" charset="-78"/>
                <a:cs typeface="Andalus" pitchFamily="18" charset="-78"/>
              </a:rPr>
              <a:t/>
            </a:r>
            <a:br>
              <a:rPr lang="ar-SA" sz="4400" dirty="0" smtClean="0">
                <a:solidFill>
                  <a:schemeClr val="bg1"/>
                </a:solidFill>
                <a:effectLst/>
                <a:latin typeface="Andalus" pitchFamily="18" charset="-78"/>
                <a:cs typeface="Andalus" pitchFamily="18" charset="-78"/>
              </a:rPr>
            </a:br>
            <a:endParaRPr lang="fr-FR"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0"/>
            <a:ext cx="8964488" cy="6597352"/>
          </a:xfrm>
        </p:spPr>
        <p:txBody>
          <a:bodyPr>
            <a:noAutofit/>
          </a:bodyPr>
          <a:lstStyle/>
          <a:p>
            <a:pPr algn="r" rtl="1"/>
            <a:r>
              <a:rPr lang="ar-DZ" sz="3500" b="0" dirty="0" smtClean="0">
                <a:solidFill>
                  <a:schemeClr val="bg1"/>
                </a:solidFill>
                <a:effectLst/>
                <a:latin typeface="Arabic Typesetting" pitchFamily="66" charset="-78"/>
                <a:cs typeface="Arabic Typesetting" pitchFamily="66" charset="-78"/>
              </a:rPr>
              <a:t/>
            </a:r>
            <a:br>
              <a:rPr lang="ar-DZ" sz="3500" b="0" dirty="0" smtClean="0">
                <a:solidFill>
                  <a:schemeClr val="bg1"/>
                </a:solidFill>
                <a:effectLst/>
                <a:latin typeface="Arabic Typesetting" pitchFamily="66" charset="-78"/>
                <a:cs typeface="Arabic Typesetting" pitchFamily="66" charset="-78"/>
              </a:rPr>
            </a:br>
            <a:r>
              <a:rPr lang="ar-DZ" sz="3600" dirty="0" smtClean="0">
                <a:solidFill>
                  <a:schemeClr val="bg1"/>
                </a:solidFill>
                <a:latin typeface="Traditional Arabic" pitchFamily="18" charset="-78"/>
                <a:cs typeface="Traditional Arabic" pitchFamily="18" charset="-78"/>
              </a:rPr>
              <a:t/>
            </a:r>
            <a:br>
              <a:rPr lang="ar-DZ" sz="3600" dirty="0" smtClean="0">
                <a:solidFill>
                  <a:schemeClr val="bg1"/>
                </a:solidFill>
                <a:latin typeface="Traditional Arabic" pitchFamily="18" charset="-78"/>
                <a:cs typeface="Traditional Arabic" pitchFamily="18" charset="-78"/>
              </a:rPr>
            </a:br>
            <a:endParaRPr lang="fr-FR" sz="3600" dirty="0">
              <a:solidFill>
                <a:schemeClr val="bg1"/>
              </a:solidFill>
              <a:latin typeface="Traditional Arabic" pitchFamily="18" charset="-78"/>
              <a:cs typeface="Traditional Arabic" pitchFamily="18" charset="-78"/>
            </a:endParaRPr>
          </a:p>
        </p:txBody>
      </p:sp>
      <p:graphicFrame>
        <p:nvGraphicFramePr>
          <p:cNvPr id="3" name="Tableau 2"/>
          <p:cNvGraphicFramePr>
            <a:graphicFrameLocks noGrp="1"/>
          </p:cNvGraphicFramePr>
          <p:nvPr/>
        </p:nvGraphicFramePr>
        <p:xfrm>
          <a:off x="0" y="0"/>
          <a:ext cx="9144000" cy="6949440"/>
        </p:xfrm>
        <a:graphic>
          <a:graphicData uri="http://schemas.openxmlformats.org/drawingml/2006/table">
            <a:tbl>
              <a:tblPr firstRow="1" bandRow="1">
                <a:tableStyleId>{5C22544A-7EE6-4342-B048-85BDC9FD1C3A}</a:tableStyleId>
              </a:tblPr>
              <a:tblGrid>
                <a:gridCol w="2589451"/>
                <a:gridCol w="6554549"/>
              </a:tblGrid>
              <a:tr h="817774">
                <a:tc>
                  <a:txBody>
                    <a:bodyPr/>
                    <a:lstStyle/>
                    <a:p>
                      <a:pPr algn="ctr"/>
                      <a:r>
                        <a:rPr lang="ar-DZ" sz="3000" dirty="0" smtClean="0">
                          <a:solidFill>
                            <a:schemeClr val="bg1"/>
                          </a:solidFill>
                          <a:latin typeface="Andalus" pitchFamily="18" charset="-78"/>
                          <a:cs typeface="Andalus" pitchFamily="18" charset="-78"/>
                        </a:rPr>
                        <a:t>المرجع القانوني</a:t>
                      </a:r>
                      <a:endParaRPr lang="fr-FR" sz="3000" dirty="0">
                        <a:solidFill>
                          <a:schemeClr val="bg1"/>
                        </a:solidFill>
                        <a:latin typeface="Andalus" pitchFamily="18" charset="-78"/>
                        <a:cs typeface="Andalus" pitchFamily="18" charset="-78"/>
                      </a:endParaRPr>
                    </a:p>
                  </a:txBody>
                  <a:tcPr>
                    <a:solidFill>
                      <a:schemeClr val="tx1">
                        <a:lumMod val="65000"/>
                      </a:schemeClr>
                    </a:solidFill>
                  </a:tcPr>
                </a:tc>
                <a:tc>
                  <a:txBody>
                    <a:bodyPr/>
                    <a:lstStyle/>
                    <a:p>
                      <a:pPr algn="ctr" rtl="1"/>
                      <a:r>
                        <a:rPr lang="ar-DZ" sz="3000" dirty="0" smtClean="0">
                          <a:solidFill>
                            <a:schemeClr val="bg1"/>
                          </a:solidFill>
                          <a:latin typeface="Andalus" pitchFamily="18" charset="-78"/>
                          <a:cs typeface="Andalus" pitchFamily="18" charset="-78"/>
                        </a:rPr>
                        <a:t>البنود التعسفية</a:t>
                      </a:r>
                      <a:endParaRPr lang="fr-FR" sz="3000" dirty="0" smtClean="0">
                        <a:solidFill>
                          <a:schemeClr val="bg1"/>
                        </a:solidFill>
                        <a:latin typeface="Andalus" pitchFamily="18" charset="-78"/>
                        <a:cs typeface="Andalus" pitchFamily="18" charset="-78"/>
                      </a:endParaRPr>
                    </a:p>
                    <a:p>
                      <a:pPr algn="ctr"/>
                      <a:endParaRPr lang="fr-FR" sz="2400" dirty="0">
                        <a:solidFill>
                          <a:schemeClr val="bg1"/>
                        </a:solidFill>
                      </a:endParaRPr>
                    </a:p>
                  </a:txBody>
                  <a:tcPr>
                    <a:solidFill>
                      <a:schemeClr val="tx1">
                        <a:lumMod val="65000"/>
                      </a:schemeClr>
                    </a:solidFill>
                  </a:tcPr>
                </a:tc>
              </a:tr>
              <a:tr h="5397308">
                <a:tc>
                  <a:txBody>
                    <a:bodyPr/>
                    <a:lstStyle/>
                    <a:p>
                      <a:pPr algn="r" rtl="1"/>
                      <a:endParaRPr lang="ar-DZ" dirty="0" smtClean="0"/>
                    </a:p>
                    <a:p>
                      <a:pPr algn="r" rtl="1"/>
                      <a:endParaRPr lang="ar-SA" dirty="0" smtClean="0"/>
                    </a:p>
                    <a:p>
                      <a:pPr algn="r" rtl="1"/>
                      <a:endParaRPr lang="ar-SA" dirty="0" smtClean="0"/>
                    </a:p>
                    <a:p>
                      <a:pPr algn="r" rtl="1"/>
                      <a:endParaRPr lang="ar-SA" dirty="0" smtClean="0"/>
                    </a:p>
                    <a:p>
                      <a:pPr algn="r" rtl="1"/>
                      <a:endParaRPr lang="ar-SA" dirty="0" smtClean="0"/>
                    </a:p>
                    <a:p>
                      <a:pPr algn="r" rtl="1"/>
                      <a:endParaRPr lang="ar-SA" dirty="0" smtClean="0"/>
                    </a:p>
                    <a:p>
                      <a:pPr algn="r" rtl="1"/>
                      <a:endParaRPr lang="ar-DZ" dirty="0" smtClean="0"/>
                    </a:p>
                    <a:p>
                      <a:pPr algn="r" rtl="1"/>
                      <a:r>
                        <a:rPr lang="ar-DZ" sz="2400" dirty="0" smtClean="0"/>
                        <a:t>المادة</a:t>
                      </a:r>
                      <a:r>
                        <a:rPr lang="ar-DZ" sz="2400" baseline="0" dirty="0" smtClean="0"/>
                        <a:t> </a:t>
                      </a:r>
                      <a:r>
                        <a:rPr lang="ar-DZ" sz="2400" dirty="0" smtClean="0">
                          <a:solidFill>
                            <a:schemeClr val="bg1"/>
                          </a:solidFill>
                          <a:effectLst/>
                          <a:latin typeface="Andalus" pitchFamily="18" charset="-78"/>
                          <a:cs typeface="Andalus" pitchFamily="18" charset="-78"/>
                        </a:rPr>
                        <a:t>29 من </a:t>
                      </a:r>
                      <a:r>
                        <a:rPr lang="ar-SA" sz="2400" dirty="0" smtClean="0">
                          <a:solidFill>
                            <a:schemeClr val="bg1"/>
                          </a:solidFill>
                          <a:effectLst/>
                          <a:latin typeface="Andalus" pitchFamily="18" charset="-78"/>
                          <a:cs typeface="Andalus" pitchFamily="18" charset="-78"/>
                        </a:rPr>
                        <a:t>القانون رقم  </a:t>
                      </a:r>
                      <a:r>
                        <a:rPr lang="ar-DZ" sz="2400" dirty="0" smtClean="0">
                          <a:solidFill>
                            <a:schemeClr val="bg1"/>
                          </a:solidFill>
                          <a:effectLst/>
                          <a:latin typeface="Andalus" pitchFamily="18" charset="-78"/>
                          <a:cs typeface="Andalus" pitchFamily="18" charset="-78"/>
                        </a:rPr>
                        <a:t>02/04</a:t>
                      </a:r>
                      <a:br>
                        <a:rPr lang="ar-DZ" sz="2400" dirty="0" smtClean="0">
                          <a:solidFill>
                            <a:schemeClr val="bg1"/>
                          </a:solidFill>
                          <a:effectLst/>
                          <a:latin typeface="Andalus" pitchFamily="18" charset="-78"/>
                          <a:cs typeface="Andalus" pitchFamily="18" charset="-78"/>
                        </a:rPr>
                      </a:br>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p>
                      <a:pPr algn="r" rtl="1"/>
                      <a:endParaRPr lang="fr-FR" sz="2400" dirty="0" smtClean="0">
                        <a:solidFill>
                          <a:schemeClr val="bg1"/>
                        </a:solidFill>
                      </a:endParaRPr>
                    </a:p>
                  </a:txBody>
                  <a:tcPr>
                    <a:solidFill>
                      <a:srgbClr val="92D050"/>
                    </a:solidFill>
                  </a:tcPr>
                </a:tc>
                <a:tc>
                  <a:txBody>
                    <a:bodyPr/>
                    <a:lstStyle/>
                    <a:p>
                      <a:r>
                        <a:rPr kumimoji="0" lang="ar-SA" sz="2400" kern="1200" baseline="0" dirty="0" smtClean="0">
                          <a:solidFill>
                            <a:schemeClr val="dk1"/>
                          </a:solidFill>
                          <a:latin typeface="+mn-lt"/>
                          <a:ea typeface="+mn-ea"/>
                          <a:cs typeface="+mn-cs"/>
                        </a:rPr>
                        <a:t> </a:t>
                      </a:r>
                      <a:r>
                        <a:rPr kumimoji="0" lang="ar-SA" sz="1800" b="1" u="none" strike="noStrike" kern="1200" dirty="0" smtClean="0">
                          <a:solidFill>
                            <a:schemeClr val="dk1"/>
                          </a:solidFill>
                          <a:latin typeface="+mn-lt"/>
                          <a:ea typeface="+mn-ea"/>
                          <a:cs typeface="+mn-cs"/>
                        </a:rPr>
                        <a:t> </a:t>
                      </a:r>
                      <a:endParaRPr kumimoji="0" lang="fr-FR" sz="1800" kern="1200" dirty="0" smtClean="0">
                        <a:solidFill>
                          <a:schemeClr val="dk1"/>
                        </a:solidFill>
                        <a:latin typeface="+mn-lt"/>
                        <a:ea typeface="+mn-ea"/>
                        <a:cs typeface="+mn-cs"/>
                      </a:endParaRPr>
                    </a:p>
                    <a:p>
                      <a:pPr algn="r" rtl="1"/>
                      <a:r>
                        <a:rPr lang="ar-DZ" sz="2400" dirty="0" smtClean="0">
                          <a:solidFill>
                            <a:schemeClr val="bg1"/>
                          </a:solidFill>
                          <a:effectLst/>
                          <a:latin typeface="Arabic Typesetting" pitchFamily="66" charset="-78"/>
                          <a:cs typeface="Arabic Typesetting" pitchFamily="66" charset="-78"/>
                        </a:rPr>
                        <a:t>تعتبر </a:t>
                      </a:r>
                      <a:r>
                        <a:rPr lang="ar-SA" sz="2400" dirty="0" smtClean="0">
                          <a:solidFill>
                            <a:schemeClr val="bg1"/>
                          </a:solidFill>
                          <a:effectLst/>
                          <a:latin typeface="Arabic Typesetting" pitchFamily="66" charset="-78"/>
                          <a:cs typeface="Arabic Typesetting" pitchFamily="66" charset="-78"/>
                        </a:rPr>
                        <a:t>بنودا </a:t>
                      </a:r>
                      <a:r>
                        <a:rPr lang="ar-SA" sz="2400" dirty="0" err="1" smtClean="0">
                          <a:solidFill>
                            <a:schemeClr val="bg1"/>
                          </a:solidFill>
                          <a:effectLst/>
                          <a:latin typeface="Arabic Typesetting" pitchFamily="66" charset="-78"/>
                          <a:cs typeface="Arabic Typesetting" pitchFamily="66" charset="-78"/>
                        </a:rPr>
                        <a:t>و</a:t>
                      </a:r>
                      <a:r>
                        <a:rPr lang="ar-SA" sz="2400" dirty="0" smtClean="0">
                          <a:solidFill>
                            <a:schemeClr val="bg1"/>
                          </a:solidFill>
                          <a:effectLst/>
                          <a:latin typeface="Arabic Typesetting" pitchFamily="66" charset="-78"/>
                          <a:cs typeface="Arabic Typesetting" pitchFamily="66" charset="-78"/>
                        </a:rPr>
                        <a:t> شروطا تعسفية في العقود بين المستهلك </a:t>
                      </a:r>
                      <a:r>
                        <a:rPr lang="ar-SA" sz="2400" dirty="0" err="1" smtClean="0">
                          <a:solidFill>
                            <a:schemeClr val="bg1"/>
                          </a:solidFill>
                          <a:effectLst/>
                          <a:latin typeface="Arabic Typesetting" pitchFamily="66" charset="-78"/>
                          <a:cs typeface="Arabic Typesetting" pitchFamily="66" charset="-78"/>
                        </a:rPr>
                        <a:t>و</a:t>
                      </a:r>
                      <a:r>
                        <a:rPr lang="ar-SA" sz="2400" dirty="0" smtClean="0">
                          <a:solidFill>
                            <a:schemeClr val="bg1"/>
                          </a:solidFill>
                          <a:effectLst/>
                          <a:latin typeface="Arabic Typesetting" pitchFamily="66" charset="-78"/>
                          <a:cs typeface="Arabic Typesetting" pitchFamily="66" charset="-78"/>
                        </a:rPr>
                        <a:t> البائع لاسيما البنود</a:t>
                      </a:r>
                      <a:r>
                        <a:rPr lang="fr-FR" sz="2400" dirty="0" smtClean="0">
                          <a:solidFill>
                            <a:schemeClr val="bg1"/>
                          </a:solidFill>
                          <a:effectLst/>
                          <a:latin typeface="Arabic Typesetting" pitchFamily="66" charset="-78"/>
                          <a:cs typeface="Arabic Typesetting" pitchFamily="66" charset="-78"/>
                        </a:rPr>
                        <a:t>   </a:t>
                      </a:r>
                      <a:r>
                        <a:rPr lang="ar-SA" sz="2400" dirty="0" smtClean="0">
                          <a:solidFill>
                            <a:schemeClr val="bg1"/>
                          </a:solidFill>
                          <a:effectLst/>
                          <a:latin typeface="Arabic Typesetting" pitchFamily="66" charset="-78"/>
                          <a:cs typeface="Arabic Typesetting" pitchFamily="66" charset="-78"/>
                        </a:rPr>
                        <a:t>و الشروط التي تمنح هذا الأخير:</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1-</a:t>
                      </a:r>
                      <a:r>
                        <a:rPr lang="ar-SA" sz="2400" dirty="0" smtClean="0">
                          <a:solidFill>
                            <a:schemeClr val="bg1"/>
                          </a:solidFill>
                          <a:effectLst/>
                          <a:latin typeface="Arabic Typesetting" pitchFamily="66" charset="-78"/>
                          <a:cs typeface="Arabic Typesetting" pitchFamily="66" charset="-78"/>
                        </a:rPr>
                        <a:t>أخد حقوق </a:t>
                      </a:r>
                      <a:r>
                        <a:rPr lang="ar-SA" sz="2400" dirty="0" err="1" smtClean="0">
                          <a:solidFill>
                            <a:schemeClr val="bg1"/>
                          </a:solidFill>
                          <a:effectLst/>
                          <a:latin typeface="Arabic Typesetting" pitchFamily="66" charset="-78"/>
                          <a:cs typeface="Arabic Typesetting" pitchFamily="66" charset="-78"/>
                        </a:rPr>
                        <a:t>و</a:t>
                      </a:r>
                      <a:r>
                        <a:rPr lang="ar-SA" sz="2400" dirty="0" smtClean="0">
                          <a:solidFill>
                            <a:schemeClr val="bg1"/>
                          </a:solidFill>
                          <a:effectLst/>
                          <a:latin typeface="Arabic Typesetting" pitchFamily="66" charset="-78"/>
                          <a:cs typeface="Arabic Typesetting" pitchFamily="66" charset="-78"/>
                        </a:rPr>
                        <a:t>/ أو </a:t>
                      </a:r>
                      <a:r>
                        <a:rPr lang="ar-SA" sz="2400" dirty="0" err="1" smtClean="0">
                          <a:solidFill>
                            <a:schemeClr val="bg1"/>
                          </a:solidFill>
                          <a:effectLst/>
                          <a:latin typeface="Arabic Typesetting" pitchFamily="66" charset="-78"/>
                          <a:cs typeface="Arabic Typesetting" pitchFamily="66" charset="-78"/>
                        </a:rPr>
                        <a:t>إمتيازات</a:t>
                      </a:r>
                      <a:r>
                        <a:rPr lang="ar-SA" sz="2400" dirty="0" smtClean="0">
                          <a:solidFill>
                            <a:schemeClr val="bg1"/>
                          </a:solidFill>
                          <a:effectLst/>
                          <a:latin typeface="Arabic Typesetting" pitchFamily="66" charset="-78"/>
                          <a:cs typeface="Arabic Typesetting" pitchFamily="66" charset="-78"/>
                        </a:rPr>
                        <a:t> لا تقابلها حقوق أو امتيازات مماثلة </a:t>
                      </a:r>
                      <a:r>
                        <a:rPr lang="ar-DZ" sz="2400" dirty="0" smtClean="0">
                          <a:solidFill>
                            <a:schemeClr val="bg1"/>
                          </a:solidFill>
                          <a:effectLst/>
                          <a:latin typeface="Arabic Typesetting" pitchFamily="66" charset="-78"/>
                          <a:cs typeface="Arabic Typesetting" pitchFamily="66" charset="-78"/>
                        </a:rPr>
                        <a:t>م</a:t>
                      </a:r>
                      <a:r>
                        <a:rPr lang="ar-SA" sz="2400" dirty="0" err="1" smtClean="0">
                          <a:solidFill>
                            <a:schemeClr val="bg1"/>
                          </a:solidFill>
                          <a:effectLst/>
                          <a:latin typeface="Arabic Typesetting" pitchFamily="66" charset="-78"/>
                          <a:cs typeface="Arabic Typesetting" pitchFamily="66" charset="-78"/>
                        </a:rPr>
                        <a:t>عترف</a:t>
                      </a:r>
                      <a:r>
                        <a:rPr lang="ar-SA" sz="2400" dirty="0" smtClean="0">
                          <a:solidFill>
                            <a:schemeClr val="bg1"/>
                          </a:solidFill>
                          <a:effectLst/>
                          <a:latin typeface="Arabic Typesetting" pitchFamily="66" charset="-78"/>
                          <a:cs typeface="Arabic Typesetting" pitchFamily="66" charset="-78"/>
                        </a:rPr>
                        <a:t> </a:t>
                      </a:r>
                      <a:r>
                        <a:rPr lang="ar-SA" sz="2400" dirty="0" err="1" smtClean="0">
                          <a:solidFill>
                            <a:schemeClr val="bg1"/>
                          </a:solidFill>
                          <a:effectLst/>
                          <a:latin typeface="Arabic Typesetting" pitchFamily="66" charset="-78"/>
                          <a:cs typeface="Arabic Typesetting" pitchFamily="66" charset="-78"/>
                        </a:rPr>
                        <a:t>بها</a:t>
                      </a:r>
                      <a:r>
                        <a:rPr lang="ar-SA" sz="2400" dirty="0" smtClean="0">
                          <a:solidFill>
                            <a:schemeClr val="bg1"/>
                          </a:solidFill>
                          <a:effectLst/>
                          <a:latin typeface="Arabic Typesetting" pitchFamily="66" charset="-78"/>
                          <a:cs typeface="Arabic Typesetting" pitchFamily="66" charset="-78"/>
                        </a:rPr>
                        <a:t> </a:t>
                      </a:r>
                      <a:r>
                        <a:rPr lang="ar-DZ" sz="2400" dirty="0" err="1" smtClean="0">
                          <a:solidFill>
                            <a:schemeClr val="bg1"/>
                          </a:solidFill>
                          <a:effectLst/>
                          <a:latin typeface="Arabic Typesetting" pitchFamily="66" charset="-78"/>
                          <a:cs typeface="Arabic Typesetting" pitchFamily="66" charset="-78"/>
                        </a:rPr>
                        <a:t>لل</a:t>
                      </a:r>
                      <a:r>
                        <a:rPr lang="ar-SA" sz="2400" dirty="0" smtClean="0">
                          <a:solidFill>
                            <a:schemeClr val="bg1"/>
                          </a:solidFill>
                          <a:effectLst/>
                          <a:latin typeface="Arabic Typesetting" pitchFamily="66" charset="-78"/>
                          <a:cs typeface="Arabic Typesetting" pitchFamily="66" charset="-78"/>
                        </a:rPr>
                        <a:t>مستهلك،</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2-</a:t>
                      </a:r>
                      <a:r>
                        <a:rPr lang="fr-FR" sz="2400" dirty="0" smtClean="0">
                          <a:solidFill>
                            <a:schemeClr val="bg1"/>
                          </a:solidFill>
                          <a:effectLst/>
                          <a:latin typeface="Arabic Typesetting" pitchFamily="66" charset="-78"/>
                          <a:cs typeface="Arabic Typesetting" pitchFamily="66" charset="-78"/>
                        </a:rPr>
                        <a:t> </a:t>
                      </a:r>
                      <a:r>
                        <a:rPr lang="ar-SA" sz="2400" dirty="0" smtClean="0">
                          <a:solidFill>
                            <a:schemeClr val="bg1"/>
                          </a:solidFill>
                          <a:effectLst/>
                          <a:latin typeface="Arabic Typesetting" pitchFamily="66" charset="-78"/>
                          <a:cs typeface="Arabic Typesetting" pitchFamily="66" charset="-78"/>
                        </a:rPr>
                        <a:t>فرض التزامات فورية </a:t>
                      </a:r>
                      <a:r>
                        <a:rPr lang="ar-SA" sz="2400" dirty="0" err="1" smtClean="0">
                          <a:solidFill>
                            <a:schemeClr val="bg1"/>
                          </a:solidFill>
                          <a:effectLst/>
                          <a:latin typeface="Arabic Typesetting" pitchFamily="66" charset="-78"/>
                          <a:cs typeface="Arabic Typesetting" pitchFamily="66" charset="-78"/>
                        </a:rPr>
                        <a:t>و</a:t>
                      </a:r>
                      <a:r>
                        <a:rPr lang="ar-SA" sz="2400" dirty="0" smtClean="0">
                          <a:solidFill>
                            <a:schemeClr val="bg1"/>
                          </a:solidFill>
                          <a:effectLst/>
                          <a:latin typeface="Arabic Typesetting" pitchFamily="66" charset="-78"/>
                          <a:cs typeface="Arabic Typesetting" pitchFamily="66" charset="-78"/>
                        </a:rPr>
                        <a:t> نهائية على المستهلك في العقود، في حين أنه يتعاقد هو بشروط يحققها متى أراد.</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3-</a:t>
                      </a:r>
                      <a:r>
                        <a:rPr lang="ar-SA" sz="2400" dirty="0" err="1" smtClean="0">
                          <a:solidFill>
                            <a:schemeClr val="bg1"/>
                          </a:solidFill>
                          <a:effectLst/>
                          <a:latin typeface="Arabic Typesetting" pitchFamily="66" charset="-78"/>
                          <a:cs typeface="Arabic Typesetting" pitchFamily="66" charset="-78"/>
                        </a:rPr>
                        <a:t>إمتلاك</a:t>
                      </a:r>
                      <a:r>
                        <a:rPr lang="ar-SA" sz="2400" dirty="0" smtClean="0">
                          <a:solidFill>
                            <a:schemeClr val="bg1"/>
                          </a:solidFill>
                          <a:effectLst/>
                          <a:latin typeface="Arabic Typesetting" pitchFamily="66" charset="-78"/>
                          <a:cs typeface="Arabic Typesetting" pitchFamily="66" charset="-78"/>
                        </a:rPr>
                        <a:t> حق تعديل عناصر العقد الأساسية أو مميزات </a:t>
                      </a:r>
                      <a:r>
                        <a:rPr lang="ar-SA" sz="2400" dirty="0" err="1" smtClean="0">
                          <a:solidFill>
                            <a:schemeClr val="bg1"/>
                          </a:solidFill>
                          <a:effectLst/>
                          <a:latin typeface="Arabic Typesetting" pitchFamily="66" charset="-78"/>
                          <a:cs typeface="Arabic Typesetting" pitchFamily="66" charset="-78"/>
                        </a:rPr>
                        <a:t>المنتوج</a:t>
                      </a:r>
                      <a:r>
                        <a:rPr lang="ar-SA" sz="2400" dirty="0" smtClean="0">
                          <a:solidFill>
                            <a:schemeClr val="bg1"/>
                          </a:solidFill>
                          <a:effectLst/>
                          <a:latin typeface="Arabic Typesetting" pitchFamily="66" charset="-78"/>
                          <a:cs typeface="Arabic Typesetting" pitchFamily="66" charset="-78"/>
                        </a:rPr>
                        <a:t> المسلم أو الخدمة المقدمة دون موافقة المستهلك.</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4-</a:t>
                      </a:r>
                      <a:r>
                        <a:rPr lang="ar-SA" sz="2400" dirty="0" smtClean="0">
                          <a:solidFill>
                            <a:schemeClr val="bg1"/>
                          </a:solidFill>
                          <a:effectLst/>
                          <a:latin typeface="Arabic Typesetting" pitchFamily="66" charset="-78"/>
                          <a:cs typeface="Arabic Typesetting" pitchFamily="66" charset="-78"/>
                        </a:rPr>
                        <a:t>التفرد بحق تفسير شرط أو عدة شروط من العقد أو التفرد في اتخاذ قرار البث في مطابقة العملية التجارية للشروط التعاقدية.</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5-</a:t>
                      </a:r>
                      <a:r>
                        <a:rPr lang="ar-SA" sz="2400" dirty="0" smtClean="0">
                          <a:solidFill>
                            <a:schemeClr val="bg1"/>
                          </a:solidFill>
                          <a:effectLst/>
                          <a:latin typeface="Arabic Typesetting" pitchFamily="66" charset="-78"/>
                          <a:cs typeface="Arabic Typesetting" pitchFamily="66" charset="-78"/>
                        </a:rPr>
                        <a:t>إلزام المستهلك بتنفيذ </a:t>
                      </a:r>
                      <a:r>
                        <a:rPr lang="ar-SA" sz="2400" dirty="0" err="1" smtClean="0">
                          <a:solidFill>
                            <a:schemeClr val="bg1"/>
                          </a:solidFill>
                          <a:effectLst/>
                          <a:latin typeface="Arabic Typesetting" pitchFamily="66" charset="-78"/>
                          <a:cs typeface="Arabic Typesetting" pitchFamily="66" charset="-78"/>
                        </a:rPr>
                        <a:t>إلتزاماته</a:t>
                      </a:r>
                      <a:r>
                        <a:rPr lang="ar-SA" sz="2400" dirty="0" smtClean="0">
                          <a:solidFill>
                            <a:schemeClr val="bg1"/>
                          </a:solidFill>
                          <a:effectLst/>
                          <a:latin typeface="Arabic Typesetting" pitchFamily="66" charset="-78"/>
                          <a:cs typeface="Arabic Typesetting" pitchFamily="66" charset="-78"/>
                        </a:rPr>
                        <a:t> دون أن يلزم نفسه </a:t>
                      </a:r>
                      <a:r>
                        <a:rPr lang="ar-SA" sz="2400" dirty="0" err="1" smtClean="0">
                          <a:solidFill>
                            <a:schemeClr val="bg1"/>
                          </a:solidFill>
                          <a:effectLst/>
                          <a:latin typeface="Arabic Typesetting" pitchFamily="66" charset="-78"/>
                          <a:cs typeface="Arabic Typesetting" pitchFamily="66" charset="-78"/>
                        </a:rPr>
                        <a:t>بها</a:t>
                      </a:r>
                      <a:r>
                        <a:rPr lang="ar-SA" sz="2400" dirty="0" smtClean="0">
                          <a:solidFill>
                            <a:schemeClr val="bg1"/>
                          </a:solidFill>
                          <a:effectLst/>
                          <a:latin typeface="Arabic Typesetting" pitchFamily="66" charset="-78"/>
                          <a:cs typeface="Arabic Typesetting" pitchFamily="66" charset="-78"/>
                        </a:rPr>
                        <a:t>.</a:t>
                      </a:r>
                      <a:r>
                        <a:rPr lang="fr-FR" sz="2400" dirty="0" smtClean="0">
                          <a:solidFill>
                            <a:schemeClr val="bg1"/>
                          </a:solidFill>
                          <a:effectLst/>
                          <a:latin typeface="Arabic Typesetting" pitchFamily="66" charset="-78"/>
                          <a:cs typeface="Arabic Typesetting" pitchFamily="66" charset="-78"/>
                        </a:rPr>
                        <a:t/>
                      </a:r>
                      <a:br>
                        <a:rPr lang="fr-FR"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6-</a:t>
                      </a:r>
                      <a:r>
                        <a:rPr lang="ar-SA" sz="2400" dirty="0" smtClean="0">
                          <a:solidFill>
                            <a:schemeClr val="bg1"/>
                          </a:solidFill>
                          <a:effectLst/>
                          <a:latin typeface="Arabic Typesetting" pitchFamily="66" charset="-78"/>
                          <a:cs typeface="Arabic Typesetting" pitchFamily="66" charset="-78"/>
                        </a:rPr>
                        <a:t>رفض حق المستهلك في فسخ العقد إذا أخل هو بالالتزام أو عدة التزامات في ذمته .</a:t>
                      </a:r>
                      <a:endParaRPr lang="ar-DZ" sz="2400" dirty="0" smtClean="0">
                        <a:solidFill>
                          <a:schemeClr val="bg1"/>
                        </a:solidFill>
                        <a:effectLst/>
                        <a:latin typeface="Arabic Typesetting" pitchFamily="66" charset="-78"/>
                        <a:cs typeface="Arabic Typesetting" pitchFamily="66" charset="-78"/>
                      </a:endParaRPr>
                    </a:p>
                    <a:p>
                      <a:pPr algn="r" rtl="1"/>
                      <a:r>
                        <a:rPr lang="ar-DZ" sz="2400" dirty="0" smtClean="0">
                          <a:solidFill>
                            <a:schemeClr val="bg1"/>
                          </a:solidFill>
                          <a:effectLst/>
                          <a:latin typeface="Arabic Typesetting" pitchFamily="66" charset="-78"/>
                          <a:cs typeface="Arabic Typesetting" pitchFamily="66" charset="-78"/>
                        </a:rPr>
                        <a:t>7- التفرد بتغيير آجال تسليم </a:t>
                      </a:r>
                      <a:r>
                        <a:rPr lang="ar-DZ" sz="2400" dirty="0" err="1" smtClean="0">
                          <a:solidFill>
                            <a:schemeClr val="bg1"/>
                          </a:solidFill>
                          <a:effectLst/>
                          <a:latin typeface="Arabic Typesetting" pitchFamily="66" charset="-78"/>
                          <a:cs typeface="Arabic Typesetting" pitchFamily="66" charset="-78"/>
                        </a:rPr>
                        <a:t>منتوج</a:t>
                      </a:r>
                      <a:r>
                        <a:rPr lang="ar-DZ" sz="2400" dirty="0" smtClean="0">
                          <a:solidFill>
                            <a:schemeClr val="bg1"/>
                          </a:solidFill>
                          <a:effectLst/>
                          <a:latin typeface="Arabic Typesetting" pitchFamily="66" charset="-78"/>
                          <a:cs typeface="Arabic Typesetting" pitchFamily="66" charset="-78"/>
                        </a:rPr>
                        <a:t> أو آجال تنفيذ خدمة.</a:t>
                      </a:r>
                      <a:br>
                        <a:rPr lang="ar-DZ" sz="2400" dirty="0" smtClean="0">
                          <a:solidFill>
                            <a:schemeClr val="bg1"/>
                          </a:solidFill>
                          <a:effectLst/>
                          <a:latin typeface="Arabic Typesetting" pitchFamily="66" charset="-78"/>
                          <a:cs typeface="Arabic Typesetting" pitchFamily="66" charset="-78"/>
                        </a:rPr>
                      </a:br>
                      <a:r>
                        <a:rPr lang="ar-DZ" sz="2400" dirty="0" smtClean="0">
                          <a:solidFill>
                            <a:schemeClr val="bg1"/>
                          </a:solidFill>
                          <a:effectLst/>
                          <a:latin typeface="Arabic Typesetting" pitchFamily="66" charset="-78"/>
                          <a:cs typeface="Arabic Typesetting" pitchFamily="66" charset="-78"/>
                        </a:rPr>
                        <a:t>8- تهديد المستهلك بقطع العلاقة التعاقدية لمجرد رفض المستهلك الخضوع لشروط تجارية جديدة غير متكافئة.</a:t>
                      </a:r>
                      <a:endParaRPr kumimoji="0" lang="fr-FR" sz="2400" kern="1200" baseline="0" dirty="0" smtClean="0">
                        <a:solidFill>
                          <a:schemeClr val="dk1"/>
                        </a:solidFill>
                        <a:latin typeface="+mn-lt"/>
                        <a:ea typeface="+mn-ea"/>
                        <a:cs typeface="+mn-cs"/>
                      </a:endParaRPr>
                    </a:p>
                  </a:txBody>
                  <a:tcPr>
                    <a:solidFill>
                      <a:srgbClr val="92D050"/>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rtl="1"/>
            <a:r>
              <a:rPr lang="ar-DZ" sz="4200" dirty="0" smtClean="0">
                <a:solidFill>
                  <a:srgbClr val="C00000"/>
                </a:solidFill>
                <a:effectLst/>
                <a:latin typeface="Andalus" pitchFamily="18" charset="-78"/>
                <a:cs typeface="Andalus" pitchFamily="18" charset="-78"/>
              </a:rPr>
              <a:t>البنود التي تعتبر تعسفية حسب </a:t>
            </a:r>
            <a:r>
              <a:rPr lang="ar-SA" sz="4200" dirty="0" smtClean="0">
                <a:solidFill>
                  <a:srgbClr val="C00000"/>
                </a:solidFill>
                <a:effectLst/>
                <a:latin typeface="Andalus" pitchFamily="18" charset="-78"/>
                <a:cs typeface="Andalus" pitchFamily="18" charset="-78"/>
              </a:rPr>
              <a:t>المرسوم </a:t>
            </a:r>
            <a:r>
              <a:rPr lang="ar-SA" sz="4200" dirty="0" err="1" smtClean="0">
                <a:solidFill>
                  <a:srgbClr val="C00000"/>
                </a:solidFill>
                <a:effectLst/>
                <a:latin typeface="Andalus" pitchFamily="18" charset="-78"/>
                <a:cs typeface="Andalus" pitchFamily="18" charset="-78"/>
              </a:rPr>
              <a:t>التنفيدي</a:t>
            </a:r>
            <a:r>
              <a:rPr lang="ar-SA" sz="4200" dirty="0" smtClean="0">
                <a:solidFill>
                  <a:srgbClr val="C00000"/>
                </a:solidFill>
                <a:effectLst/>
                <a:latin typeface="Andalus" pitchFamily="18" charset="-78"/>
                <a:cs typeface="Andalus" pitchFamily="18" charset="-78"/>
              </a:rPr>
              <a:t> رقم  06-306 الذي يحدد العناصر الأساسية للعقود المبرمة ما بين الأعوان </a:t>
            </a:r>
            <a:r>
              <a:rPr lang="ar-SA" sz="4200" dirty="0" err="1" smtClean="0">
                <a:solidFill>
                  <a:srgbClr val="C00000"/>
                </a:solidFill>
                <a:effectLst/>
                <a:latin typeface="Andalus" pitchFamily="18" charset="-78"/>
                <a:cs typeface="Andalus" pitchFamily="18" charset="-78"/>
              </a:rPr>
              <a:t>الإقتصاديين</a:t>
            </a:r>
            <a:r>
              <a:rPr lang="ar-SA" sz="4200" dirty="0" smtClean="0">
                <a:solidFill>
                  <a:srgbClr val="C00000"/>
                </a:solidFill>
                <a:effectLst/>
                <a:latin typeface="Andalus" pitchFamily="18" charset="-78"/>
                <a:cs typeface="Andalus" pitchFamily="18" charset="-78"/>
              </a:rPr>
              <a:t> و المستهلكين و البنود التي تعتبر تعسفية</a:t>
            </a:r>
            <a:r>
              <a:rPr lang="ar-DZ" sz="6600" dirty="0" smtClean="0">
                <a:solidFill>
                  <a:srgbClr val="C00000"/>
                </a:solidFill>
                <a:latin typeface="Traditional Arabic" pitchFamily="18" charset="-78"/>
                <a:cs typeface="Traditional Arabic" pitchFamily="18" charset="-78"/>
              </a:rPr>
              <a:t/>
            </a:r>
            <a:br>
              <a:rPr lang="ar-DZ" sz="6600" dirty="0" smtClean="0">
                <a:solidFill>
                  <a:srgbClr val="C00000"/>
                </a:solidFill>
                <a:latin typeface="Traditional Arabic" pitchFamily="18" charset="-78"/>
                <a:cs typeface="Traditional Arabic" pitchFamily="18" charset="-78"/>
              </a:rPr>
            </a:b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ersonnalisé 4">
      <a:dk1>
        <a:sysClr val="windowText" lastClr="000000"/>
      </a:dk1>
      <a:lt1>
        <a:sysClr val="window" lastClr="FFFFFF"/>
      </a:lt1>
      <a:dk2>
        <a:srgbClr val="1F497D"/>
      </a:dk2>
      <a:lt2>
        <a:srgbClr val="EEECE1"/>
      </a:lt2>
      <a:accent1>
        <a:srgbClr val="00B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6248</TotalTime>
  <Words>609</Words>
  <Application>Microsoft Office PowerPoint</Application>
  <PresentationFormat>Affichage à l'écran (4:3)</PresentationFormat>
  <Paragraphs>113</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Apex</vt:lpstr>
      <vt:lpstr>الجمهورية الجزائرية الديمقراطية الشعبية وزارة التجارة مديرية التجارة لولاية مستغانم   </vt:lpstr>
      <vt:lpstr>خطـــــــــــــــــة الدراســــــــــــة</vt:lpstr>
      <vt:lpstr>     مقدمة : أمام التطور الحاصل على الصعيدين الاقتصادي  والاجتماعي مع ما صاحب ذلك من كثرة وسائل الإنتاج والتوزيع ، نتج عنه زيادة في معدل الطلبات على السلع والخدمات وأدى بصورة ألبه إلى تغيير حقيقي في أنماط الممارسات التجارية وكان من نتائج ذلك أن برز وتعمق المركز القانوني لاثنين من أهم الأشخاص الفاعلين في الحياة الاقتصادية وهما العون الاقتصادي الذي يمكن أن يطلق عليه الشخص القوي المتفوق اقتصاديا والمستهلك الذي يوصف بالشخص الضعيف حيث هذا الاختلال بين الطرفين أثر على العقود من حيث توازنها وما ينبغي أن يتوفر فيها من عدالة بين الأطراف وترتب عليه ظهور الشروط التعسفية في العقود وبالتالي نشأ الاختلاف بين الطرفين أثر على العقود من حيث توازنها وما ينبغي أن يتوفر فيها من عدالة بين الأطراف وترتب عليه ظهور الشروط التعسفية في العقود وبالتالي نشأ الاختلال في التوازن العقدي نتيجة التوزيع الغير عادل في الأداءات المتقابلة للأطراف ، مما أدى إلى إفراز نوع فريد من التعاقد يتمحور في مجمله حول طرفين لا يملكان نفس الإمكانيات في التعاقد ذلك نتيجة عدم    </vt:lpstr>
      <vt:lpstr>Diapositive 4</vt:lpstr>
      <vt:lpstr>  </vt:lpstr>
      <vt:lpstr>                    تحديد ماهية البنود التعسفية        عرف المشرع الجزائري في القانون 04/02 المحدد للقواعد المطبقة على الممارسات التجارية تعريف الشرط التعسفي اد جاء النص في الفقرة الخامسة من المادة 03 كما يلي: (شرط تعسفي كل بند أو شرط بمفرده أو مشتركا مع بند واحد أو عدة بنود أو شروط أخرى من شأنها الإخلال الظاهر بالتوازن بين الحقوق و واجبات أطراف العقد) .       اعتمد المشرع الجزائري في تحديده لشروط التعسفية على أسلوب إعداد قوائم تضم جملة من أهم الشروط التعسفية التي تحوز هده الصفة بقوة القانون، حدد الأولى بموجب القانون  04-02  و أورد الثانية في المرسوم التنفيذي رقم 06-306 الذي يحدد العناصر الأساسية للعقود المبرمة مابين الأعوان الاقتصاديين و المستهلكين و البنود التي تعتبر تعسفية .         </vt:lpstr>
      <vt:lpstr>البنود التي تتعتبر تعسفية حسب القانون رقم 04/02  المحدد للقواعد المطبقة على الممارسات التجارية </vt:lpstr>
      <vt:lpstr>  </vt:lpstr>
      <vt:lpstr>البنود التي تعتبر تعسفية حسب المرسوم التنفيدي رقم  06-306 الذي يحدد العناصر الأساسية للعقود المبرمة ما بين الأعوان الإقتصاديين و المستهلكين و البنود التي تعتبر تعسفية </vt:lpstr>
      <vt:lpstr> </vt:lpstr>
      <vt:lpstr>      </vt:lpstr>
      <vt:lpstr>لجنة البنود التعسفية </vt:lpstr>
      <vt:lpstr>لجنة البنود التعسفية     حددت الطبيعة القانونية للجنة الشروط التعسفية حسب المادة 6 من المرسوم التنفيذي     رقم  306/06 الذي يحدد العناصر الأساسية للعقود المبرمة بين الأعوان الاقتصاديين والمستهلكين والبنود التي تعتبر تعسفية بقولها" تنشأ لدى الوزير المكلف بالتجارة لجنة البنود التعسفية ذات طابع استشاري تدعي في صلب النص" اللجنة" من خلال هذا النص يتضح أن لجنة الشروط التعسفية هي جهاز إداري استشاري على اعتبار أنها تنشا لدى الوزير المكلف بالتجارة، مما يعني أنها جهاز تابع لوزارة التجارة، لا يتمتع بالاستقلالية . </vt:lpstr>
      <vt:lpstr>  اولا: تكوين اللجنة  تنص المادة 8 من المرسوم التنفيذي رقم 06-306 المحدد للعناصر الأساسية للعقود المبرمة بين الأعوان /الاقتصاديين والبنود التي تعتبر تعسفية على تكوين لجنة البنود التعسفية فنصت على" تتكون اللجنة من الأعضاء الأتي ذكرهم: - ممثل 1عن الوزير المكلف بالتجارة، مختص في مجال الممارسات التجارية ، رئيسا. - ممثل 1 عن وزير العدل، مختص في قانون العقود. - عضو 1 من مجلس المنافسة . - متعاملين اقتصاديين 2 عضوين في الغرفة الجزائرية للتجارة والصناعة ومؤهلين في قانون الأعمال والعقود. - ممثلين 2 عن جمعيات حماية المستهلكين ذات طابع وطني، مؤهلين في مجال قانون الأعمال والعقود. - يمكن للجنة الاستعانة بأي شخص آخر بوسعه أن يفيدها في أعمالها. </vt:lpstr>
      <vt:lpstr>- إلا أن هذه المادة عدلت بموجب المرسوم التنفيذي 08-44 حيث وسع عدد أعضائها حسب نص المادة  8المعدلة بالمادة 2 من المرسوم التنفيذي 08-44  المعدل والمتمم بالمرسوم 06-306  على أنه" تتكون اللجنة من خمسة أعضاء دائمين وخمسة أعضاء مستخلفين يتوزعون كما يلي: - ممثلان على الوزير المكلف بالتجارة مختصان في مجال الممارسات التجارية. - ممثلان عن وزير العدل، حافظ الأختام مختصان في قانون العقود. - ممثلان عن مجلس المنافسة. - متعاملان اقتصاديان يمثلان الغرفة الجزائرية للتجارة والصناعة، مؤهلان في مجال قانون الأعمال والعقود. - ممثلان عن جمعيات حماية المستهلكين مؤهلان في مجال قانون الأعمال والعقود. - يمكن للجنة الاستعانة بأي شخص آخر بوسعه أن يفيدها في أعمالها.</vt:lpstr>
      <vt:lpstr>      تانيا: تسيير لجنة البنود التعسفية     لكي تؤدي اللجنة مهامها بدون معوقات من المحتم النص على كيفية تسييرها سواء من الناحية الإدارية، أو من خلال الاجتماعات التي تقوم بها. تالثا- التسيير الإداري للجنة      خول المرسوم التنفيذي 06-306  من خلال المادة 6 فقرة 3 و 4 للجنة الشروط التعسفية إعداد نظامها الداخلي، الذي يصادق عليه بقرار من الوزير المكلف بالتجارة وهي الصلاحية التي تمنحه إياها المادة 9 فقرة 1 من نفس المرسوم  رابعا:إجتماع لجنة الشروط التعسفية        تجتمع اللجنة مرة على الأقل كل 3 أشهر في دورة عادية، كما يمكنها أن تجتمع في دورة استثنائية بمبادرة من رئيسها أو بطلب من نصف أعضائها على الأقل ولا ينعقد الإجتماع صحيحا في الحالتين إلا بعد إرسال استدعاءات فردية من الرئيس إلى الأعضاء، تحدد فيها       </vt:lpstr>
      <vt:lpstr>تاريخ الاجتماع بدقة باليوم والساعة إضافة إلى مكانه،وجدول الأعمال المقرر لذلك الاجتماع، على أن ترسل هذه الإستدعاءات قبل 15 يوما على الأقل من التاريخ المحدد للاجتماع ويمكن تقليص الأجل إلى 8 أيام فيما يخص الدورات الاستثنائية.         تنعقد اللجنة صحيحة إذا ما حضر نصف أعضائها، وتفاديا لتعطيل مهامها في حالة غياب أحدهم أو استحالة تعويضه بالعضو الاحتياطي الذي يخلفه، يمكن للجنة أن تجتمع بعد 8 أيام من التاريخ الأول للاجتماع،ومهما يكن عدد الحاضرين، شريطة أن يتم استدعاء صحيحا وفقا للمادة 13 فقرة 4 من نفس المرسوم تؤخذ قرارات اللجنة بأغلبية الأصوات الحاضرين، وفي حالة تعادل الأصوات، يكون صوت الرئيس مرجحا.     وفيما يتعلق بإخطار اللجنة تخطر من تلقاء نفسها أو تخطر من طرف الوزير المكلف بالتجارة ومن طرف كل إدارة وكل جمعية مهنية وكل جمعية حماية المستهلكين أو كل مؤسسة أخرى لها مصلحة في ذلك</vt:lpstr>
      <vt:lpstr> خامسا-دور وهام لجنة البنود التعسفية تكلف اللجنة، لا سيما بالمهام الآتية: - تبحث في كل العقود المطبقة من طرف الأعوان الاقتصاديين على المستهلكين، والبنود ذات الطابع التعسفي كما تصيغ توصيات تبلغ إلى الوزير المكلف بالتجارة والمؤسسات المعنية. - يمكن أن تقوم بكل دراسة  أو خبرة متعلقة بكيفية تطبيق العقود تجاه المستهلكين . - يمكنها مباشرة كل عمل آخر يدخل في مجال اختصاصها. كما يمكن للجنة أن تخطر من تلقاء نفسها أو تخطر من طرف الوزير المكلف بالتجارة ومن طرف كل إدارة وكل جمعية مهنية، وكل جمعية لحماية المستهلكين أو كل مؤسسة أخرى لها مصلحة في ذلك.  -اكتشاف و حذف جميع بنود العقود المبرمة بين الأعوان الاقتصاديين و المستهلكين و التي تعتبر تعسفية و غير قانونية أي البنود التي يقوم من خلالها العون الاقتصادي بما يأتي : -التخلي عن مسؤوليته بصفة منفردة بدون تعويض المستهلك في حالة عدم التنفيذ الكلي     أو الجزئي أو التنفيذ غير الصحيح لواجباته. </vt:lpstr>
      <vt:lpstr> -فرض بنود لم يكن المستهلك على علم بها قبل إبرام العقد -الاحتفاظ بحق تعديل العقد أو فسخه بصفة منفردة بدون تعويض المستهلك, - يمكن أن تقوم بكل دراسة و/أو خبرة متعلقة بكيفية تطبيق العقود تجاه المستهلكين بكل الوسائل الملائمة.     وزيادة على ذلك يمكنها تعد أو تنشر كل المعلومات المفيدة المتعلقة بموضوعها عن طريق كل وسيلة ملائمة،تقوم كل سنة بإعداد تقارير نشاط يبلغ إلى الوزير المكلف بالتجارة وينشر كليا أو مستخرجات منه بكل وسيلة ملائمة. </vt:lpstr>
      <vt:lpstr> 3- إخطار لجنة البنود التعسفية يمكن اللجنة أن تخطر من تلقاء نفسها أو تخطر من طرف الوزير المكلف بالتجارة ومن طرف كل إدارة وكل جمعية مهنية وكل جمعية حماية المستهلكين أو كل مؤسسة أخرى لها مصلحة في ذلك. تتم عملية إخطار اللجنة عن طريق البريد الالكتروني    commissioncamc@gmail.com  أو عن طريق إيداع الإخطار على مستوى أمانة اللجنة المتواجدة على مستوى الإدارة المركزية لوزارة التجارة، مديرية المنافسة (الطابق الثامن) أو إرساله عن طريق البريد إلى العنوان التالي: أمانة لجنة البنود التعسفية ، وزارة التجارة، الأبراج الثلاثة حي مختار زرهوني  (حي الموز سابقا)، المحمدية، الجزائر العاصمة. </vt:lpstr>
      <vt:lpstr>  علاوة على ذلك، فإن جميع الفاعلين الاقتصاديين لاسيما جمعيات حماية المستهلكين مدعوون  لتقديم كل اقتراح أو شكاوى مفيدة في هذا المجال.                </vt:lpstr>
      <vt:lpstr>4- العقــــوبــات لقد منع المشرع الجزائري العون الاقتصادي من تضمين العقد المبرم بينه و بين المستهلك  الشروط المعتبرة تعسفية سواء المنصوص عليها في المادة  29 من القانون 04-02 أو تلك المحددة في المادة 5 من المرسوم التنفيذي حرصا منه على حماية المستهلك و مكافحة هده الشروط التعسفية حيت نصت المادة 38 من القانون 04-02  بفرض غرامة في حال الإخلال تتراوح مابين 50.000 الى  5.000.000  دج أي في حالة الممارسات التعاقدية التعسفية.     </vt:lpstr>
      <vt:lpstr> الخاتمة : تتطلب حماية المستهلك تكاثف الجهود بين الدولة ومختلف المؤسسات ذات العلاقة بالمستهلكين وذلك من اجل تدعيم الرقابة على الشروط التعسفية،  و المبادرة إلى وضع قانون موحد لحماية المستهلك، وهذا بجمع كل النصوص الخاصة بحماية هذا الأخيرمن الشروط التعسفية سواء القواعد العامة أو الخاصة. إعادة صياغة الجزاءات المقررة على المهني أو المحترف بما يتناسب مع توفير حماية جدية وفعالة للمستهلك. تشجيع دور الدولة والجمعيات التي تستهدف حماية المستهلكين في تحرير عقود متوازنة بدلا من ترك احد أطراف يستقل بتحرير العقود. تفعيل دور لجنة البنود التعسفية، وجمعيات حماية المستهلكين وذلك بتحويل دورها الوقائي في حماية المستهلك من الشروط التعسفية إلى الدور العلاجي لتوفير الحماية الأكيدة والفعالة. الاهتمام بالدور الإعلامي والذي من شانه تكريس ثقافة استهلاكية متوازنة. العمل على تكثيف الحملات الهادفة إلى توعية المستهلكين بحقوقهم وتنسيق وتضافر جهود كافة الجهات ذات العلاقة. </vt:lpstr>
      <vt:lpstr>   لمراعاة مصالح المتعامل الإقتصادي والمستهلك دون الإجحاف بأي طرف منهم العمل على إجراء الدارسات والبحوث للتعرف على المشاكل الاستهلاكية التي تواجه : -العمل على تكثيف الحملات الهادفة إلى توعية المستهلكين بحقوقهم وتنسيق وتضافر جهود كافة الجهات ذات العلاقة. -العمل على إجراء الدراسات والبحوث للتعرف على المشاكل الاستهلاكية التي تواجه المستهلكين في مجال السلع الاستهلاكية والخدمات. -إصدار المطبوعات والنشرات العلمية والمشاركة في البرامج الإذاعية والتلفزيونية لنشر الوعي والتثقيف الاستهلاكي، فضلا عن نشر وتقويم كفاءة وأداء السلع والخدمات، والمواضيع الأخرى كأداة العلاقة باهتمامات المستهلكين وحاجاتهم . -مراعاة مصالح الطرفين المنتج والمستهلك، دون الإجحاف بأي طرف منهم.   </vt:lpstr>
      <vt:lpstr>شكرا لحسن 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bureau-22</cp:lastModifiedBy>
  <cp:revision>613</cp:revision>
  <dcterms:created xsi:type="dcterms:W3CDTF">2014-09-13T16:51:51Z</dcterms:created>
  <dcterms:modified xsi:type="dcterms:W3CDTF">2019-11-25T07:48:50Z</dcterms:modified>
</cp:coreProperties>
</file>